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haansoftxlsx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2.xml" ContentType="application/vnd.openxmlformats-officedocument.drawingml.chartshape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embeddings/Microsoft_Excel_Worksheet.xlsx" ContentType="application/vnd.openxmlformats-officedocument.spreadsheetml.sheet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embeddings/Microsoft_Excel_Worksheet1.xlsx" ContentType="application/vnd.openxmlformats-officedocument.spreadsheetml.sheet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embeddings/Microsoft_Excel_Worksheet2.xlsx" ContentType="application/vnd.openxmlformats-officedocument.spreadsheetml.sheet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embeddings/Microsoft_Excel_Worksheet3.xlsx" ContentType="application/vnd.openxmlformats-officedocument.spreadsheetml.sheet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embeddings/Microsoft_Excel_Worksheet4.xlsx" ContentType="application/vnd.openxmlformats-officedocument.spreadsheetml.sheet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embeddings/Microsoft_Excel_Worksheet5.xlsx" ContentType="application/vnd.openxmlformats-officedocument.spreadsheetml.sheet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embeddings/Microsoft_Excel_Worksheet6.xlsx" ContentType="application/vnd.openxmlformats-officedocument.spreadsheetml.sheet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embeddings/Microsoft_Excel_Worksheet7.xlsx" ContentType="application/vnd.openxmlformats-officedocument.spreadsheetml.sheet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embeddings/Microsoft_Excel_Worksheet8.xlsx" ContentType="application/vnd.openxmlformats-officedocument.spreadsheetml.sheet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embeddings/Microsoft_Excel_Worksheet9.xlsx" ContentType="application/vnd.openxmlformats-officedocument.spreadsheetml.sheet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embeddings/Microsoft_Excel_Worksheet10.xlsx" ContentType="application/vnd.openxmlformats-officedocument.spreadsheetml.sheet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embeddings/Microsoft_Excel_Worksheet11.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2" r:id="rId1"/>
  </p:sldMasterIdLst>
  <p:notesMasterIdLst>
    <p:notesMasterId r:id="rId116"/>
  </p:notesMasterIdLst>
  <p:sldIdLst>
    <p:sldId id="258" r:id="rId2"/>
    <p:sldId id="259" r:id="rId3"/>
    <p:sldId id="313" r:id="rId4"/>
    <p:sldId id="314" r:id="rId5"/>
    <p:sldId id="265" r:id="rId6"/>
    <p:sldId id="269" r:id="rId7"/>
    <p:sldId id="260" r:id="rId8"/>
    <p:sldId id="331" r:id="rId9"/>
    <p:sldId id="348" r:id="rId10"/>
    <p:sldId id="385" r:id="rId11"/>
    <p:sldId id="386" r:id="rId12"/>
    <p:sldId id="401" r:id="rId13"/>
    <p:sldId id="404" r:id="rId14"/>
    <p:sldId id="405" r:id="rId15"/>
    <p:sldId id="406" r:id="rId16"/>
    <p:sldId id="407" r:id="rId17"/>
    <p:sldId id="261" r:id="rId18"/>
    <p:sldId id="332" r:id="rId19"/>
    <p:sldId id="333" r:id="rId20"/>
    <p:sldId id="347" r:id="rId21"/>
    <p:sldId id="346" r:id="rId22"/>
    <p:sldId id="262" r:id="rId23"/>
    <p:sldId id="337" r:id="rId24"/>
    <p:sldId id="338" r:id="rId25"/>
    <p:sldId id="336" r:id="rId26"/>
    <p:sldId id="339" r:id="rId27"/>
    <p:sldId id="334" r:id="rId28"/>
    <p:sldId id="410" r:id="rId29"/>
    <p:sldId id="387" r:id="rId30"/>
    <p:sldId id="412" r:id="rId31"/>
    <p:sldId id="263" r:id="rId32"/>
    <p:sldId id="340" r:id="rId33"/>
    <p:sldId id="414" r:id="rId34"/>
    <p:sldId id="367" r:id="rId35"/>
    <p:sldId id="413" r:id="rId36"/>
    <p:sldId id="415" r:id="rId37"/>
    <p:sldId id="416" r:id="rId38"/>
    <p:sldId id="417" r:id="rId39"/>
    <p:sldId id="356" r:id="rId40"/>
    <p:sldId id="368" r:id="rId41"/>
    <p:sldId id="335" r:id="rId42"/>
    <p:sldId id="377" r:id="rId43"/>
    <p:sldId id="264" r:id="rId44"/>
    <p:sldId id="374" r:id="rId45"/>
    <p:sldId id="376" r:id="rId46"/>
    <p:sldId id="375" r:id="rId47"/>
    <p:sldId id="408" r:id="rId48"/>
    <p:sldId id="350" r:id="rId49"/>
    <p:sldId id="409" r:id="rId50"/>
    <p:sldId id="328" r:id="rId51"/>
    <p:sldId id="378" r:id="rId52"/>
    <p:sldId id="442" r:id="rId53"/>
    <p:sldId id="443" r:id="rId54"/>
    <p:sldId id="421" r:id="rId55"/>
    <p:sldId id="329" r:id="rId56"/>
    <p:sldId id="422" r:id="rId57"/>
    <p:sldId id="400" r:id="rId58"/>
    <p:sldId id="423" r:id="rId59"/>
    <p:sldId id="317" r:id="rId60"/>
    <p:sldId id="316" r:id="rId61"/>
    <p:sldId id="437" r:id="rId62"/>
    <p:sldId id="438" r:id="rId63"/>
    <p:sldId id="439" r:id="rId64"/>
    <p:sldId id="420" r:id="rId65"/>
    <p:sldId id="330" r:id="rId66"/>
    <p:sldId id="418" r:id="rId67"/>
    <p:sldId id="326" r:id="rId68"/>
    <p:sldId id="369" r:id="rId69"/>
    <p:sldId id="436" r:id="rId70"/>
    <p:sldId id="440" r:id="rId71"/>
    <p:sldId id="441" r:id="rId72"/>
    <p:sldId id="424" r:id="rId73"/>
    <p:sldId id="432" r:id="rId74"/>
    <p:sldId id="344" r:id="rId75"/>
    <p:sldId id="273" r:id="rId76"/>
    <p:sldId id="310" r:id="rId77"/>
    <p:sldId id="257" r:id="rId78"/>
    <p:sldId id="433" r:id="rId79"/>
    <p:sldId id="434" r:id="rId80"/>
    <p:sldId id="358" r:id="rId81"/>
    <p:sldId id="429" r:id="rId82"/>
    <p:sldId id="430" r:id="rId83"/>
    <p:sldId id="354" r:id="rId84"/>
    <p:sldId id="431" r:id="rId85"/>
    <p:sldId id="266" r:id="rId86"/>
    <p:sldId id="357" r:id="rId87"/>
    <p:sldId id="299" r:id="rId88"/>
    <p:sldId id="351" r:id="rId89"/>
    <p:sldId id="352" r:id="rId90"/>
    <p:sldId id="353" r:id="rId91"/>
    <p:sldId id="301" r:id="rId92"/>
    <p:sldId id="355" r:id="rId93"/>
    <p:sldId id="302" r:id="rId94"/>
    <p:sldId id="304" r:id="rId95"/>
    <p:sldId id="303" r:id="rId96"/>
    <p:sldId id="366" r:id="rId97"/>
    <p:sldId id="372" r:id="rId98"/>
    <p:sldId id="319" r:id="rId99"/>
    <p:sldId id="320" r:id="rId100"/>
    <p:sldId id="321" r:id="rId101"/>
    <p:sldId id="322" r:id="rId102"/>
    <p:sldId id="323" r:id="rId103"/>
    <p:sldId id="419" r:id="rId104"/>
    <p:sldId id="373" r:id="rId105"/>
    <p:sldId id="360" r:id="rId106"/>
    <p:sldId id="361" r:id="rId107"/>
    <p:sldId id="362" r:id="rId108"/>
    <p:sldId id="363" r:id="rId109"/>
    <p:sldId id="364" r:id="rId110"/>
    <p:sldId id="365" r:id="rId111"/>
    <p:sldId id="271" r:id="rId112"/>
    <p:sldId id="268" r:id="rId113"/>
    <p:sldId id="272" r:id="rId114"/>
    <p:sldId id="379" r:id="rId1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AD"/>
    <a:srgbClr val="FFFFFF"/>
    <a:srgbClr val="FF7070"/>
    <a:srgbClr val="D6D7D7"/>
    <a:srgbClr val="FFA2A2"/>
    <a:srgbClr val="E7C7F5"/>
    <a:srgbClr val="D49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37" autoAdjust="0"/>
  </p:normalViewPr>
  <p:slideViewPr>
    <p:cSldViewPr snapToGrid="0">
      <p:cViewPr>
        <p:scale>
          <a:sx n="100" d="100"/>
          <a:sy n="100" d="100"/>
        </p:scale>
        <p:origin x="216" y="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presProps" Target="pres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viewProps" Target="view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5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6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4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7.xlsx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2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CIM Mapping</a:t>
            </a:r>
            <a:r>
              <a:rPr lang="en-US" altLang="ko-KR" baseline="0" dirty="0"/>
              <a:t> &amp; DDS pub/sub, Unicast</a:t>
            </a:r>
            <a:endParaRPr lang="en-US" altLang="ko-KR" dirty="0"/>
          </a:p>
        </c:rich>
      </c:tx>
      <c:layout>
        <c:manualLayout>
          <c:xMode val="edge"/>
          <c:yMode val="edge"/>
          <c:x val="0.27047595970703298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8668813716022537E-2"/>
          <c:y val="8.5932552073225074E-2"/>
          <c:w val="0.94344497302420527"/>
          <c:h val="0.7325074981326784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OpenDDS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988</c:v>
                </c:pt>
                <c:pt idx="1">
                  <c:v>1016</c:v>
                </c:pt>
                <c:pt idx="2">
                  <c:v>1098</c:v>
                </c:pt>
                <c:pt idx="3">
                  <c:v>1518</c:v>
                </c:pt>
                <c:pt idx="4">
                  <c:v>1666</c:v>
                </c:pt>
                <c:pt idx="5">
                  <c:v>2121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69F-4446-8E6E-F77A5088247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RTIDDS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383</c:v>
                </c:pt>
                <c:pt idx="1">
                  <c:v>395</c:v>
                </c:pt>
                <c:pt idx="2">
                  <c:v>385</c:v>
                </c:pt>
                <c:pt idx="3">
                  <c:v>625</c:v>
                </c:pt>
                <c:pt idx="4">
                  <c:v>864</c:v>
                </c:pt>
                <c:pt idx="5">
                  <c:v>1576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69F-4446-8E6E-F77A5088247C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3418384"/>
        <c:axId val="1733422128"/>
      </c:lineChart>
      <c:catAx>
        <c:axId val="173341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22128"/>
        <c:crosses val="autoZero"/>
        <c:auto val="1"/>
        <c:lblAlgn val="ctr"/>
        <c:lblOffset val="100"/>
        <c:noMultiLvlLbl val="0"/>
      </c:catAx>
      <c:valAx>
        <c:axId val="1733422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1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1Pub-1Sub Latency</a:t>
            </a:r>
            <a:r>
              <a:rPr lang="en-US" altLang="ko-KR" baseline="0" dirty="0"/>
              <a:t> </a:t>
            </a:r>
            <a:r>
              <a:rPr lang="en-US" altLang="ko-KR" dirty="0"/>
              <a:t>(Java17,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OpenDDS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1178</c:v>
                </c:pt>
                <c:pt idx="1">
                  <c:v>1196</c:v>
                </c:pt>
                <c:pt idx="2">
                  <c:v>1180</c:v>
                </c:pt>
                <c:pt idx="3">
                  <c:v>1178</c:v>
                </c:pt>
                <c:pt idx="4">
                  <c:v>1199</c:v>
                </c:pt>
                <c:pt idx="5">
                  <c:v>1280</c:v>
                </c:pt>
                <c:pt idx="6">
                  <c:v>1264</c:v>
                </c:pt>
                <c:pt idx="7">
                  <c:v>1338</c:v>
                </c:pt>
                <c:pt idx="8">
                  <c:v>1428</c:v>
                </c:pt>
                <c:pt idx="9">
                  <c:v>1611</c:v>
                </c:pt>
                <c:pt idx="10">
                  <c:v>2031.0000000000002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0D2-4D8D-B2DB-9615D6D44FCB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RTIDDS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elete val="1"/>
          </c:dLbls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0">
                  <c:v>804</c:v>
                </c:pt>
                <c:pt idx="1">
                  <c:v>784</c:v>
                </c:pt>
                <c:pt idx="2">
                  <c:v>788</c:v>
                </c:pt>
                <c:pt idx="3">
                  <c:v>819</c:v>
                </c:pt>
                <c:pt idx="4">
                  <c:v>827</c:v>
                </c:pt>
                <c:pt idx="5">
                  <c:v>882</c:v>
                </c:pt>
                <c:pt idx="6">
                  <c:v>886</c:v>
                </c:pt>
                <c:pt idx="7">
                  <c:v>936</c:v>
                </c:pt>
                <c:pt idx="8">
                  <c:v>1037</c:v>
                </c:pt>
                <c:pt idx="9">
                  <c:v>1194</c:v>
                </c:pt>
                <c:pt idx="10">
                  <c:v>1593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0D2-4D8D-B2DB-9615D6D44FC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072768703"/>
        <c:axId val="2072769119"/>
      </c:lineChart>
      <c:catAx>
        <c:axId val="20727687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</a:t>
                </a:r>
                <a:r>
                  <a:rPr lang="en-US" altLang="ko-KR" baseline="0" dirty="0"/>
                  <a:t> Size (B)</a:t>
                </a:r>
                <a:endParaRPr lang="en-US" altLang="ko-K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72769119"/>
        <c:crosses val="autoZero"/>
        <c:auto val="1"/>
        <c:lblAlgn val="ctr"/>
        <c:lblOffset val="100"/>
        <c:noMultiLvlLbl val="0"/>
      </c:catAx>
      <c:valAx>
        <c:axId val="2072769119"/>
        <c:scaling>
          <c:orientation val="minMax"/>
          <c:min val="7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Latency</a:t>
                </a:r>
                <a:br>
                  <a:rPr lang="en-US" altLang="ko-KR" dirty="0"/>
                </a:br>
                <a:r>
                  <a:rPr lang="en-US" altLang="ko-KR" dirty="0"/>
                  <a:t>(us)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72768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62" b="0" i="0" u="none" strike="noStrike" baseline="0" dirty="0">
                <a:effectLst/>
              </a:rPr>
              <a:t>1Pub-1Sub </a:t>
            </a:r>
            <a:r>
              <a:rPr lang="en-US" altLang="ko-KR" sz="1800" b="0" i="0" baseline="0" dirty="0">
                <a:effectLst/>
              </a:rPr>
              <a:t>Latency (Cpp11/Java17, 1k samples)</a:t>
            </a:r>
            <a:endParaRPr lang="ko-KR" altLang="ko-KR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OpenDDS Cpp11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545</c:v>
                </c:pt>
                <c:pt idx="1">
                  <c:v>538</c:v>
                </c:pt>
                <c:pt idx="2">
                  <c:v>561</c:v>
                </c:pt>
                <c:pt idx="3">
                  <c:v>563</c:v>
                </c:pt>
                <c:pt idx="4">
                  <c:v>583</c:v>
                </c:pt>
                <c:pt idx="5">
                  <c:v>634</c:v>
                </c:pt>
                <c:pt idx="6">
                  <c:v>649</c:v>
                </c:pt>
                <c:pt idx="7">
                  <c:v>702</c:v>
                </c:pt>
                <c:pt idx="8">
                  <c:v>790</c:v>
                </c:pt>
                <c:pt idx="9">
                  <c:v>949</c:v>
                </c:pt>
                <c:pt idx="10">
                  <c:v>1304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D0B-47F2-A2A4-1C4E9C25BFC7}"/>
            </c:ext>
          </c:extLst>
        </c:ser>
        <c:ser>
          <c:idx val="2"/>
          <c:order val="1"/>
          <c:tx>
            <c:strRef>
              <c:f>Sheet1!$A$4</c:f>
              <c:strCache>
                <c:ptCount val="1"/>
                <c:pt idx="0">
                  <c:v>OpenDDS Java17</c:v>
                </c:pt>
              </c:strCache>
            </c:strRef>
          </c:tx>
          <c:spPr>
            <a:ln w="28575" cap="rnd">
              <a:solidFill>
                <a:schemeClr val="accent1">
                  <a:lumMod val="40000"/>
                  <a:lumOff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Sheet1!$B$4:$L$4</c:f>
              <c:numCache>
                <c:formatCode>General</c:formatCode>
                <c:ptCount val="11"/>
                <c:pt idx="0">
                  <c:v>1178</c:v>
                </c:pt>
                <c:pt idx="1">
                  <c:v>1196</c:v>
                </c:pt>
                <c:pt idx="2">
                  <c:v>1180</c:v>
                </c:pt>
                <c:pt idx="3">
                  <c:v>1178</c:v>
                </c:pt>
                <c:pt idx="4">
                  <c:v>1199</c:v>
                </c:pt>
                <c:pt idx="5">
                  <c:v>1280</c:v>
                </c:pt>
                <c:pt idx="6">
                  <c:v>1264</c:v>
                </c:pt>
                <c:pt idx="7">
                  <c:v>1338</c:v>
                </c:pt>
                <c:pt idx="8">
                  <c:v>1428</c:v>
                </c:pt>
                <c:pt idx="9">
                  <c:v>1611</c:v>
                </c:pt>
                <c:pt idx="10">
                  <c:v>2031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D0B-47F2-A2A4-1C4E9C25BFC7}"/>
            </c:ext>
          </c:extLst>
        </c:ser>
        <c:ser>
          <c:idx val="1"/>
          <c:order val="2"/>
          <c:tx>
            <c:strRef>
              <c:f>Sheet1!$A$3</c:f>
              <c:strCache>
                <c:ptCount val="1"/>
                <c:pt idx="0">
                  <c:v>RTIDDS Cpp11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0">
                  <c:v>236</c:v>
                </c:pt>
                <c:pt idx="1">
                  <c:v>234</c:v>
                </c:pt>
                <c:pt idx="2">
                  <c:v>238</c:v>
                </c:pt>
                <c:pt idx="3">
                  <c:v>249</c:v>
                </c:pt>
                <c:pt idx="4">
                  <c:v>268</c:v>
                </c:pt>
                <c:pt idx="5">
                  <c:v>315</c:v>
                </c:pt>
                <c:pt idx="6">
                  <c:v>327</c:v>
                </c:pt>
                <c:pt idx="7">
                  <c:v>379</c:v>
                </c:pt>
                <c:pt idx="8">
                  <c:v>454</c:v>
                </c:pt>
                <c:pt idx="9">
                  <c:v>587</c:v>
                </c:pt>
                <c:pt idx="10">
                  <c:v>1002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D0B-47F2-A2A4-1C4E9C25BFC7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RTIDDS Java17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chemeClr val="accent2">
                    <a:lumMod val="60000"/>
                    <a:lumOff val="40000"/>
                  </a:schemeClr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Sheet1!$B$5:$L$5</c:f>
              <c:numCache>
                <c:formatCode>General</c:formatCode>
                <c:ptCount val="11"/>
                <c:pt idx="0">
                  <c:v>804</c:v>
                </c:pt>
                <c:pt idx="1">
                  <c:v>784</c:v>
                </c:pt>
                <c:pt idx="2">
                  <c:v>788</c:v>
                </c:pt>
                <c:pt idx="3">
                  <c:v>819</c:v>
                </c:pt>
                <c:pt idx="4">
                  <c:v>827</c:v>
                </c:pt>
                <c:pt idx="5">
                  <c:v>882</c:v>
                </c:pt>
                <c:pt idx="6">
                  <c:v>886</c:v>
                </c:pt>
                <c:pt idx="7">
                  <c:v>936</c:v>
                </c:pt>
                <c:pt idx="8">
                  <c:v>1037</c:v>
                </c:pt>
                <c:pt idx="9">
                  <c:v>1194</c:v>
                </c:pt>
                <c:pt idx="10">
                  <c:v>1593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D0B-47F2-A2A4-1C4E9C25BF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2534368"/>
        <c:axId val="352530208"/>
      </c:lineChart>
      <c:catAx>
        <c:axId val="3525343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 Size (B)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52530208"/>
        <c:crosses val="autoZero"/>
        <c:auto val="1"/>
        <c:lblAlgn val="ctr"/>
        <c:lblOffset val="100"/>
        <c:noMultiLvlLbl val="0"/>
      </c:catAx>
      <c:valAx>
        <c:axId val="352530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Latency</a:t>
                </a:r>
                <a:br>
                  <a:rPr lang="en-US" altLang="ko-KR" dirty="0"/>
                </a:br>
                <a:r>
                  <a:rPr lang="en-US" altLang="ko-KR" dirty="0"/>
                  <a:t>(us)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52534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62" b="0" i="0" u="none" strike="noStrike" baseline="0" dirty="0">
                <a:effectLst/>
              </a:rPr>
              <a:t>1Pub-16Sub </a:t>
            </a:r>
            <a:r>
              <a:rPr lang="en-US" altLang="ko-KR" dirty="0"/>
              <a:t>Latency</a:t>
            </a:r>
            <a:r>
              <a:rPr lang="en-US" altLang="ko-KR" baseline="0" dirty="0"/>
              <a:t> </a:t>
            </a:r>
            <a:r>
              <a:rPr lang="en-US" altLang="ko-KR" dirty="0"/>
              <a:t>(</a:t>
            </a:r>
            <a:r>
              <a:rPr lang="en-US" altLang="ko-KR" dirty="0" err="1"/>
              <a:t>OpenDDS</a:t>
            </a:r>
            <a:r>
              <a:rPr lang="en-US" altLang="ko-KR" dirty="0"/>
              <a:t>, Cpp11,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Unicast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Sheet1!$B$1:$K$1</c:f>
              <c:strCache>
                <c:ptCount val="10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</c:strCache>
            </c:strRef>
          </c:cat>
          <c:val>
            <c:numRef>
              <c:f>Sheet1!$B$2:$K$2</c:f>
              <c:numCache>
                <c:formatCode>General</c:formatCode>
                <c:ptCount val="10"/>
                <c:pt idx="0">
                  <c:v>2.2250000000000001</c:v>
                </c:pt>
                <c:pt idx="1">
                  <c:v>2.2309999999999999</c:v>
                </c:pt>
                <c:pt idx="2">
                  <c:v>2.2429999999999999</c:v>
                </c:pt>
                <c:pt idx="3">
                  <c:v>2.2730000000000001</c:v>
                </c:pt>
                <c:pt idx="4">
                  <c:v>2.2709999999999999</c:v>
                </c:pt>
                <c:pt idx="5">
                  <c:v>2.2970000000000002</c:v>
                </c:pt>
                <c:pt idx="6">
                  <c:v>6.2789999999999999</c:v>
                </c:pt>
                <c:pt idx="7">
                  <c:v>17.931999999999999</c:v>
                </c:pt>
                <c:pt idx="8">
                  <c:v>25.413</c:v>
                </c:pt>
                <c:pt idx="9">
                  <c:v>13.644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236-4B3E-8764-A7E3AD8A5E7F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Multicast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Pt>
            <c:idx val="10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4236-4B3E-8764-A7E3AD8A5E7F}"/>
              </c:ext>
            </c:extLst>
          </c:dPt>
          <c:dLbls>
            <c:delete val="1"/>
          </c:dLbls>
          <c:cat>
            <c:strRef>
              <c:f>Sheet1!$B$1:$K$1</c:f>
              <c:strCache>
                <c:ptCount val="10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</c:strCache>
            </c:strRef>
          </c:cat>
          <c:val>
            <c:numRef>
              <c:f>Sheet1!$B$3:$K$3</c:f>
              <c:numCache>
                <c:formatCode>General</c:formatCode>
                <c:ptCount val="10"/>
                <c:pt idx="0">
                  <c:v>2.2080000000000002</c:v>
                </c:pt>
                <c:pt idx="1">
                  <c:v>2.2170000000000001</c:v>
                </c:pt>
                <c:pt idx="2">
                  <c:v>2.206</c:v>
                </c:pt>
                <c:pt idx="3">
                  <c:v>2.218</c:v>
                </c:pt>
                <c:pt idx="4">
                  <c:v>2.2370000000000001</c:v>
                </c:pt>
                <c:pt idx="5">
                  <c:v>2.351</c:v>
                </c:pt>
                <c:pt idx="6">
                  <c:v>2.4489999999999998</c:v>
                </c:pt>
                <c:pt idx="7">
                  <c:v>2.6160000000000001</c:v>
                </c:pt>
                <c:pt idx="8">
                  <c:v>3.5249999999999999</c:v>
                </c:pt>
                <c:pt idx="9">
                  <c:v>6.1260000000000003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236-4B3E-8764-A7E3AD8A5E7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072768703"/>
        <c:axId val="2072769119"/>
      </c:lineChart>
      <c:catAx>
        <c:axId val="20727687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</a:t>
                </a:r>
                <a:r>
                  <a:rPr lang="en-US" altLang="ko-KR" baseline="0" dirty="0"/>
                  <a:t> Size (B)</a:t>
                </a:r>
                <a:endParaRPr lang="en-US" altLang="ko-K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72769119"/>
        <c:crosses val="autoZero"/>
        <c:auto val="1"/>
        <c:lblAlgn val="ctr"/>
        <c:lblOffset val="100"/>
        <c:noMultiLvlLbl val="0"/>
      </c:catAx>
      <c:valAx>
        <c:axId val="2072769119"/>
        <c:scaling>
          <c:logBase val="2"/>
          <c:orientation val="minMax"/>
          <c:min val="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Latency</a:t>
                </a:r>
                <a:br>
                  <a:rPr lang="en-US" altLang="ko-KR" dirty="0"/>
                </a:br>
                <a:r>
                  <a:rPr lang="en-US" altLang="ko-KR" dirty="0"/>
                  <a:t>(</a:t>
                </a:r>
                <a:r>
                  <a:rPr lang="en-US" altLang="ko-KR" dirty="0" err="1"/>
                  <a:t>ms</a:t>
                </a:r>
                <a:r>
                  <a:rPr lang="en-US" altLang="ko-KR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72768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62" b="0" i="0" u="none" strike="noStrike" baseline="0" dirty="0">
                <a:effectLst/>
              </a:rPr>
              <a:t>1Pub-16Sub </a:t>
            </a:r>
            <a:r>
              <a:rPr lang="en-US" altLang="ko-KR" dirty="0"/>
              <a:t>Latency</a:t>
            </a:r>
            <a:r>
              <a:rPr lang="en-US" altLang="ko-KR" baseline="0" dirty="0"/>
              <a:t> </a:t>
            </a:r>
            <a:r>
              <a:rPr lang="en-US" altLang="ko-KR" dirty="0"/>
              <a:t>(RTIDDS, Cpp11,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Unicast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Sheet1!$B$1:$K$1</c:f>
              <c:strCache>
                <c:ptCount val="10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</c:strCache>
            </c:strRef>
          </c:cat>
          <c:val>
            <c:numRef>
              <c:f>Sheet1!$B$2:$K$2</c:f>
              <c:numCache>
                <c:formatCode>General</c:formatCode>
                <c:ptCount val="10"/>
                <c:pt idx="0">
                  <c:v>293</c:v>
                </c:pt>
                <c:pt idx="1">
                  <c:v>277</c:v>
                </c:pt>
                <c:pt idx="2">
                  <c:v>286</c:v>
                </c:pt>
                <c:pt idx="3">
                  <c:v>302</c:v>
                </c:pt>
                <c:pt idx="4">
                  <c:v>312</c:v>
                </c:pt>
                <c:pt idx="5">
                  <c:v>375</c:v>
                </c:pt>
                <c:pt idx="6">
                  <c:v>435</c:v>
                </c:pt>
                <c:pt idx="7">
                  <c:v>656</c:v>
                </c:pt>
                <c:pt idx="8">
                  <c:v>1020.9999999999999</c:v>
                </c:pt>
                <c:pt idx="9">
                  <c:v>1747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67C-41D1-AE75-6AA5540C3395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Multicast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elete val="1"/>
          </c:dLbls>
          <c:cat>
            <c:strRef>
              <c:f>Sheet1!$B$1:$K$1</c:f>
              <c:strCache>
                <c:ptCount val="10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</c:strCache>
            </c:strRef>
          </c:cat>
          <c:val>
            <c:numRef>
              <c:f>Sheet1!$B$3:$K$3</c:f>
              <c:numCache>
                <c:formatCode>General</c:formatCode>
                <c:ptCount val="10"/>
                <c:pt idx="0">
                  <c:v>262</c:v>
                </c:pt>
                <c:pt idx="1">
                  <c:v>275</c:v>
                </c:pt>
                <c:pt idx="2">
                  <c:v>274</c:v>
                </c:pt>
                <c:pt idx="3">
                  <c:v>295</c:v>
                </c:pt>
                <c:pt idx="4">
                  <c:v>338</c:v>
                </c:pt>
                <c:pt idx="5">
                  <c:v>532</c:v>
                </c:pt>
                <c:pt idx="6">
                  <c:v>835</c:v>
                </c:pt>
                <c:pt idx="7">
                  <c:v>1584</c:v>
                </c:pt>
                <c:pt idx="8">
                  <c:v>3076</c:v>
                </c:pt>
                <c:pt idx="9">
                  <c:v>6006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67C-41D1-AE75-6AA5540C3395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072768703"/>
        <c:axId val="2072769119"/>
      </c:lineChart>
      <c:catAx>
        <c:axId val="20727687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</a:t>
                </a:r>
                <a:r>
                  <a:rPr lang="en-US" altLang="ko-KR" baseline="0" dirty="0"/>
                  <a:t> Size (B)</a:t>
                </a:r>
                <a:endParaRPr lang="en-US" altLang="ko-K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72769119"/>
        <c:crosses val="autoZero"/>
        <c:auto val="1"/>
        <c:lblAlgn val="ctr"/>
        <c:lblOffset val="100"/>
        <c:noMultiLvlLbl val="0"/>
      </c:catAx>
      <c:valAx>
        <c:axId val="2072769119"/>
        <c:scaling>
          <c:logBase val="2"/>
          <c:orientation val="minMax"/>
          <c:min val="256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Latency</a:t>
                </a:r>
                <a:br>
                  <a:rPr lang="en-US" altLang="ko-KR" dirty="0"/>
                </a:br>
                <a:r>
                  <a:rPr lang="en-US" altLang="ko-KR" dirty="0"/>
                  <a:t>(us)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72768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1Pub-NSub Latency (Reliable, Cpp11, 10kB</a:t>
            </a:r>
            <a:r>
              <a:rPr lang="en-US" altLang="ko-KR" baseline="0" dirty="0"/>
              <a:t> per sample, </a:t>
            </a:r>
            <a:r>
              <a:rPr lang="en-US" altLang="ko-KR" dirty="0"/>
              <a:t>10k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OpenDDS (Multicast)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10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Sheet1!$B$1:$I$1</c:f>
              <c:strCache>
                <c:ptCount val="8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12</c:v>
                </c:pt>
                <c:pt idx="5">
                  <c:v>16</c:v>
                </c:pt>
                <c:pt idx="6">
                  <c:v>20</c:v>
                </c:pt>
                <c:pt idx="7">
                  <c:v>24</c:v>
                </c:pt>
              </c:strCache>
            </c:strRef>
          </c:cat>
          <c:val>
            <c:numRef>
              <c:f>Sheet1!$B$2:$I$2</c:f>
              <c:numCache>
                <c:formatCode>General</c:formatCode>
                <c:ptCount val="8"/>
                <c:pt idx="0">
                  <c:v>1.216</c:v>
                </c:pt>
                <c:pt idx="1">
                  <c:v>1.417</c:v>
                </c:pt>
                <c:pt idx="2">
                  <c:v>1.5289999999999999</c:v>
                </c:pt>
                <c:pt idx="3">
                  <c:v>1.996</c:v>
                </c:pt>
                <c:pt idx="4">
                  <c:v>2.4239999999999999</c:v>
                </c:pt>
                <c:pt idx="5">
                  <c:v>2.8889999999999998</c:v>
                </c:pt>
                <c:pt idx="6">
                  <c:v>3.552</c:v>
                </c:pt>
                <c:pt idx="7">
                  <c:v>5.665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8B5-4DCC-B8C6-AA8E8BA8A200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OpenDDS (Unicast)</c:v>
                </c:pt>
              </c:strCache>
            </c:strRef>
          </c:tx>
          <c:spPr>
            <a:ln w="28575" cap="rnd">
              <a:solidFill>
                <a:schemeClr val="accent1">
                  <a:lumMod val="40000"/>
                  <a:lumOff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</c:marker>
          <c:cat>
            <c:strRef>
              <c:f>Sheet1!$B$1:$I$1</c:f>
              <c:strCache>
                <c:ptCount val="8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12</c:v>
                </c:pt>
                <c:pt idx="5">
                  <c:v>16</c:v>
                </c:pt>
                <c:pt idx="6">
                  <c:v>20</c:v>
                </c:pt>
                <c:pt idx="7">
                  <c:v>24</c:v>
                </c:pt>
              </c:strCache>
            </c:strRef>
          </c:cat>
          <c:val>
            <c:numRef>
              <c:f>Sheet1!$B$3:$I$3</c:f>
              <c:numCache>
                <c:formatCode>General</c:formatCode>
                <c:ptCount val="8"/>
                <c:pt idx="0">
                  <c:v>0.71399999999999997</c:v>
                </c:pt>
                <c:pt idx="1">
                  <c:v>0.83899999999999997</c:v>
                </c:pt>
                <c:pt idx="2">
                  <c:v>1.069</c:v>
                </c:pt>
                <c:pt idx="3">
                  <c:v>1.7749999999999999</c:v>
                </c:pt>
                <c:pt idx="4">
                  <c:v>8.1150000000000002</c:v>
                </c:pt>
                <c:pt idx="5">
                  <c:v>19.111000000000001</c:v>
                </c:pt>
                <c:pt idx="6">
                  <c:v>24.710999999999999</c:v>
                </c:pt>
                <c:pt idx="7">
                  <c:v>31.975999999999999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8B5-4DCC-B8C6-AA8E8BA8A200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RTIDDS (Multicast)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diamond"/>
            <c:size val="10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Sheet1!$B$1:$I$1</c:f>
              <c:strCache>
                <c:ptCount val="8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12</c:v>
                </c:pt>
                <c:pt idx="5">
                  <c:v>16</c:v>
                </c:pt>
                <c:pt idx="6">
                  <c:v>20</c:v>
                </c:pt>
                <c:pt idx="7">
                  <c:v>24</c:v>
                </c:pt>
              </c:strCache>
            </c:strRef>
          </c:cat>
          <c:val>
            <c:numRef>
              <c:f>Sheet1!$B$5:$I$5</c:f>
              <c:numCache>
                <c:formatCode>General</c:formatCode>
                <c:ptCount val="8"/>
                <c:pt idx="0">
                  <c:v>0.81499999999999995</c:v>
                </c:pt>
                <c:pt idx="1">
                  <c:v>0.86599999999999999</c:v>
                </c:pt>
                <c:pt idx="2">
                  <c:v>1.123</c:v>
                </c:pt>
                <c:pt idx="3">
                  <c:v>1.4570000000000001</c:v>
                </c:pt>
                <c:pt idx="4">
                  <c:v>1.8140000000000001</c:v>
                </c:pt>
                <c:pt idx="5">
                  <c:v>2.125</c:v>
                </c:pt>
                <c:pt idx="6">
                  <c:v>2.5089999999999999</c:v>
                </c:pt>
                <c:pt idx="7">
                  <c:v>2.8050000000000002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8B5-4DCC-B8C6-AA8E8BA8A200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RTIDDS (Unicast)</c:v>
                </c:pt>
              </c:strCache>
            </c:strRef>
          </c:tx>
          <c:spPr>
            <a:ln w="28575" cap="rnd">
              <a:solidFill>
                <a:schemeClr val="accent2">
                  <a:lumMod val="40000"/>
                  <a:lumOff val="60000"/>
                </a:schemeClr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chemeClr val="accent2">
                    <a:lumMod val="60000"/>
                    <a:lumOff val="40000"/>
                  </a:schemeClr>
                </a:solidFill>
              </a:ln>
              <a:effectLst/>
            </c:spPr>
          </c:marker>
          <c:cat>
            <c:strRef>
              <c:f>Sheet1!$B$1:$I$1</c:f>
              <c:strCache>
                <c:ptCount val="8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12</c:v>
                </c:pt>
                <c:pt idx="5">
                  <c:v>16</c:v>
                </c:pt>
                <c:pt idx="6">
                  <c:v>20</c:v>
                </c:pt>
                <c:pt idx="7">
                  <c:v>24</c:v>
                </c:pt>
              </c:strCache>
            </c:strRef>
          </c:cat>
          <c:val>
            <c:numRef>
              <c:f>Sheet1!$B$6:$I$6</c:f>
              <c:numCache>
                <c:formatCode>General</c:formatCode>
                <c:ptCount val="8"/>
                <c:pt idx="0">
                  <c:v>0.38800000000000001</c:v>
                </c:pt>
                <c:pt idx="1">
                  <c:v>0.434</c:v>
                </c:pt>
                <c:pt idx="2">
                  <c:v>0.502</c:v>
                </c:pt>
                <c:pt idx="3">
                  <c:v>0.66100000000000003</c:v>
                </c:pt>
                <c:pt idx="4">
                  <c:v>0.80500000000000005</c:v>
                </c:pt>
                <c:pt idx="5">
                  <c:v>0.99399999999999999</c:v>
                </c:pt>
                <c:pt idx="6">
                  <c:v>1.659</c:v>
                </c:pt>
                <c:pt idx="7">
                  <c:v>5.008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8B5-4DCC-B8C6-AA8E8BA8A2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590464"/>
        <c:axId val="219591712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 cmpd="dbl">
                    <a:solidFill>
                      <a:schemeClr val="accent1"/>
                    </a:solidFill>
                    <a:prstDash val="dash"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cat>
                  <c:strRef>
                    <c:extLst>
                      <c:ext uri="{02D57815-91ED-43cb-92C2-25804820EDAC}">
                        <c15:formulaRef>
                          <c15:sqref>Sheet1!$B$1:$I$1</c15:sqref>
                        </c15:formulaRef>
                      </c:ext>
                    </c:extLst>
                    <c:strCache>
                      <c:ptCount val="8"/>
                      <c:pt idx="0">
                        <c:v>1</c:v>
                      </c:pt>
                      <c:pt idx="1">
                        <c:v>2</c:v>
                      </c:pt>
                      <c:pt idx="2">
                        <c:v>4</c:v>
                      </c:pt>
                      <c:pt idx="3">
                        <c:v>8</c:v>
                      </c:pt>
                      <c:pt idx="4">
                        <c:v>12</c:v>
                      </c:pt>
                      <c:pt idx="5">
                        <c:v>16</c:v>
                      </c:pt>
                      <c:pt idx="6">
                        <c:v>20</c:v>
                      </c:pt>
                      <c:pt idx="7">
                        <c:v>24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Sheet1!$B$4:$I$4</c15:sqref>
                        </c15:formulaRef>
                      </c:ext>
                    </c:extLst>
                    <c:numCache>
                      <c:formatCode>General</c:formatCode>
                      <c:ptCount val="8"/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4-D8B5-4DCC-B8C6-AA8E8BA8A200}"/>
                  </c:ext>
                </c:extLst>
              </c15:ser>
            </c15:filteredLineSeries>
          </c:ext>
        </c:extLst>
      </c:lineChart>
      <c:catAx>
        <c:axId val="219590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Subscribers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1712"/>
        <c:crosses val="autoZero"/>
        <c:auto val="1"/>
        <c:lblAlgn val="ctr"/>
        <c:lblOffset val="100"/>
        <c:noMultiLvlLbl val="0"/>
      </c:catAx>
      <c:valAx>
        <c:axId val="219591712"/>
        <c:scaling>
          <c:logBase val="2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Latency</a:t>
                </a:r>
                <a:br>
                  <a:rPr lang="en-US" altLang="ko-KR" dirty="0"/>
                </a:br>
                <a:r>
                  <a:rPr lang="en-US" altLang="ko-KR" dirty="0"/>
                  <a:t>(</a:t>
                </a:r>
                <a:r>
                  <a:rPr lang="en-US" altLang="ko-KR" dirty="0" err="1"/>
                  <a:t>ms</a:t>
                </a:r>
                <a:r>
                  <a:rPr lang="en-US" altLang="ko-KR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0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1Pub-1Sub </a:t>
            </a:r>
            <a:r>
              <a:rPr lang="en-US" altLang="ko-KR" sz="1862" b="0" i="0" u="none" strike="noStrike" baseline="0" dirty="0">
                <a:effectLst/>
              </a:rPr>
              <a:t>Throughput</a:t>
            </a:r>
            <a:r>
              <a:rPr lang="en-US" altLang="ko-KR" dirty="0"/>
              <a:t> (Cpp11,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OpenDDS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3.7930000000000001</c:v>
                </c:pt>
                <c:pt idx="1">
                  <c:v>7.8170000000000002</c:v>
                </c:pt>
                <c:pt idx="2">
                  <c:v>15.398999999999999</c:v>
                </c:pt>
                <c:pt idx="3">
                  <c:v>31.751999999999999</c:v>
                </c:pt>
                <c:pt idx="4">
                  <c:v>61.069000000000003</c:v>
                </c:pt>
                <c:pt idx="5">
                  <c:v>114.286</c:v>
                </c:pt>
                <c:pt idx="6">
                  <c:v>210.52699999999999</c:v>
                </c:pt>
                <c:pt idx="7">
                  <c:v>345.94600000000003</c:v>
                </c:pt>
                <c:pt idx="8">
                  <c:v>374.27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24-43F8-8FD2-C37DD8B7E221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OpenDDS (wait_for_ack)</c:v>
                </c:pt>
              </c:strCache>
            </c:strRef>
          </c:tx>
          <c:spPr>
            <a:ln w="28575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8">
                  <c:v>374.27</c:v>
                </c:pt>
                <c:pt idx="9">
                  <c:v>453.09800000000001</c:v>
                </c:pt>
                <c:pt idx="10">
                  <c:v>252.886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924-43F8-8FD2-C37DD8B7E221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OpenDDS (sleep)</c:v>
                </c:pt>
              </c:strCache>
            </c:strRef>
          </c:tx>
          <c:spPr>
            <a:ln w="28575" cap="rnd" cmpd="dbl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Sheet1!$B$4:$L$4</c:f>
              <c:numCache>
                <c:formatCode>General</c:formatCode>
                <c:ptCount val="11"/>
                <c:pt idx="8">
                  <c:v>374.27</c:v>
                </c:pt>
                <c:pt idx="9">
                  <c:v>914.28599999999994</c:v>
                </c:pt>
                <c:pt idx="10">
                  <c:v>918.03300000000002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924-43F8-8FD2-C37DD8B7E221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RTIDDS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Sheet1!$B$5:$L$5</c:f>
              <c:numCache>
                <c:formatCode>General</c:formatCode>
                <c:ptCount val="11"/>
                <c:pt idx="0">
                  <c:v>14.223000000000001</c:v>
                </c:pt>
                <c:pt idx="1">
                  <c:v>30.117999999999999</c:v>
                </c:pt>
                <c:pt idx="2">
                  <c:v>58.515000000000001</c:v>
                </c:pt>
                <c:pt idx="3">
                  <c:v>117.029</c:v>
                </c:pt>
                <c:pt idx="4">
                  <c:v>173.91399999999999</c:v>
                </c:pt>
                <c:pt idx="5">
                  <c:v>400</c:v>
                </c:pt>
                <c:pt idx="6">
                  <c:v>666.66700000000003</c:v>
                </c:pt>
                <c:pt idx="7">
                  <c:v>888.88900000000001</c:v>
                </c:pt>
                <c:pt idx="8">
                  <c:v>907.80200000000002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924-43F8-8FD2-C37DD8B7E221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RTIDDS (wait_for_ack)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Sheet1!$B$6:$L$6</c:f>
              <c:numCache>
                <c:formatCode>General</c:formatCode>
                <c:ptCount val="11"/>
                <c:pt idx="8">
                  <c:v>907.80200000000002</c:v>
                </c:pt>
                <c:pt idx="9">
                  <c:v>238.14</c:v>
                </c:pt>
                <c:pt idx="10">
                  <c:v>46.503999999999998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924-43F8-8FD2-C37DD8B7E221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RTIDDS (sleep)</c:v>
                </c:pt>
              </c:strCache>
            </c:strRef>
          </c:tx>
          <c:spPr>
            <a:ln w="28575" cap="rnd" cmpd="dbl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Sheet1!$B$7:$L$7</c:f>
              <c:numCache>
                <c:formatCode>General</c:formatCode>
                <c:ptCount val="11"/>
                <c:pt idx="8">
                  <c:v>907.80200000000002</c:v>
                </c:pt>
                <c:pt idx="9">
                  <c:v>914.28599999999994</c:v>
                </c:pt>
                <c:pt idx="10">
                  <c:v>918.03300000000002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924-43F8-8FD2-C37DD8B7E2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590464"/>
        <c:axId val="219591712"/>
      </c:lineChart>
      <c:catAx>
        <c:axId val="219590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 Size (B)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1712"/>
        <c:crosses val="autoZero"/>
        <c:auto val="1"/>
        <c:lblAlgn val="ctr"/>
        <c:lblOffset val="100"/>
        <c:noMultiLvlLbl val="0"/>
      </c:catAx>
      <c:valAx>
        <c:axId val="219591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Throughput</a:t>
                </a:r>
                <a:br>
                  <a:rPr lang="en-US" altLang="ko-KR" dirty="0"/>
                </a:br>
                <a:r>
                  <a:rPr lang="en-US" altLang="ko-KR" dirty="0"/>
                  <a:t>(Mbps)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0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1Pub-1Sub </a:t>
            </a:r>
            <a:r>
              <a:rPr lang="en-US" altLang="ko-KR" sz="1862" b="0" i="0" u="none" strike="noStrike" baseline="0" dirty="0">
                <a:effectLst/>
              </a:rPr>
              <a:t>Throughput</a:t>
            </a:r>
            <a:r>
              <a:rPr lang="en-US" altLang="ko-KR" dirty="0"/>
              <a:t> (Java17,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OpenDDS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1.2</c:v>
                </c:pt>
                <c:pt idx="1">
                  <c:v>2.2909999999999999</c:v>
                </c:pt>
                <c:pt idx="2">
                  <c:v>4.5119999999999996</c:v>
                </c:pt>
                <c:pt idx="3">
                  <c:v>8.4109999999999996</c:v>
                </c:pt>
                <c:pt idx="4">
                  <c:v>17.506</c:v>
                </c:pt>
                <c:pt idx="5">
                  <c:v>35.476999999999997</c:v>
                </c:pt>
                <c:pt idx="6">
                  <c:v>49.08</c:v>
                </c:pt>
                <c:pt idx="7">
                  <c:v>87.792000000000002</c:v>
                </c:pt>
                <c:pt idx="8">
                  <c:v>171.12299999999999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24-43F8-8FD2-C37DD8B7E221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OpenDDS (wait_for_ack)</c:v>
                </c:pt>
              </c:strCache>
            </c:strRef>
          </c:tx>
          <c:spPr>
            <a:ln w="28575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8">
                  <c:v>171.12299999999999</c:v>
                </c:pt>
                <c:pt idx="9">
                  <c:v>298.71699999999998</c:v>
                </c:pt>
                <c:pt idx="10">
                  <c:v>483.68599999999998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924-43F8-8FD2-C37DD8B7E221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OpenDDS (sleep)</c:v>
                </c:pt>
              </c:strCache>
            </c:strRef>
          </c:tx>
          <c:spPr>
            <a:ln w="28575" cap="rnd" cmpd="dbl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Sheet1!$B$4:$L$4</c:f>
              <c:numCache>
                <c:formatCode>General</c:formatCode>
                <c:ptCount val="11"/>
                <c:pt idx="8">
                  <c:v>171.12299999999999</c:v>
                </c:pt>
                <c:pt idx="9">
                  <c:v>432.43299999999999</c:v>
                </c:pt>
                <c:pt idx="10">
                  <c:v>561.24800000000005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924-43F8-8FD2-C37DD8B7E221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RTIDDS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Sheet1!$B$5:$L$5</c:f>
              <c:numCache>
                <c:formatCode>General</c:formatCode>
                <c:ptCount val="11"/>
                <c:pt idx="0">
                  <c:v>10.894</c:v>
                </c:pt>
                <c:pt idx="1">
                  <c:v>22.260999999999999</c:v>
                </c:pt>
                <c:pt idx="2">
                  <c:v>41.795999999999999</c:v>
                </c:pt>
                <c:pt idx="3">
                  <c:v>87.149000000000001</c:v>
                </c:pt>
                <c:pt idx="4">
                  <c:v>145.45500000000001</c:v>
                </c:pt>
                <c:pt idx="5">
                  <c:v>231.88499999999999</c:v>
                </c:pt>
                <c:pt idx="6">
                  <c:v>484.84899999999999</c:v>
                </c:pt>
                <c:pt idx="7">
                  <c:v>831.16899999999998</c:v>
                </c:pt>
                <c:pt idx="8">
                  <c:v>882.75900000000001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924-43F8-8FD2-C37DD8B7E221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RTIDDS (wait_for_ack)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Sheet1!$B$6:$L$6</c:f>
              <c:numCache>
                <c:formatCode>General</c:formatCode>
                <c:ptCount val="11"/>
                <c:pt idx="8">
                  <c:v>882.75900000000001</c:v>
                </c:pt>
                <c:pt idx="9">
                  <c:v>885.81399999999996</c:v>
                </c:pt>
                <c:pt idx="10">
                  <c:v>95.581999999999994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924-43F8-8FD2-C37DD8B7E221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RTIDDS (sleep)</c:v>
                </c:pt>
              </c:strCache>
            </c:strRef>
          </c:tx>
          <c:spPr>
            <a:ln w="28575" cap="rnd" cmpd="dbl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Sheet1!$B$7:$L$7</c:f>
              <c:numCache>
                <c:formatCode>General</c:formatCode>
                <c:ptCount val="11"/>
                <c:pt idx="8">
                  <c:v>882.75900000000001</c:v>
                </c:pt>
                <c:pt idx="9">
                  <c:v>911.03300000000002</c:v>
                </c:pt>
                <c:pt idx="10">
                  <c:v>914.70100000000002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924-43F8-8FD2-C37DD8B7E2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590464"/>
        <c:axId val="219591712"/>
      </c:lineChart>
      <c:catAx>
        <c:axId val="219590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 Size (B)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1712"/>
        <c:crosses val="autoZero"/>
        <c:auto val="1"/>
        <c:lblAlgn val="ctr"/>
        <c:lblOffset val="100"/>
        <c:noMultiLvlLbl val="0"/>
      </c:catAx>
      <c:valAx>
        <c:axId val="219591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Throughput</a:t>
                </a:r>
                <a:br>
                  <a:rPr lang="en-US" altLang="ko-KR" dirty="0"/>
                </a:br>
                <a:r>
                  <a:rPr lang="en-US" altLang="ko-KR" dirty="0"/>
                  <a:t>(Mbps)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0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1Pub-1Sub </a:t>
            </a:r>
            <a:r>
              <a:rPr lang="en-US" altLang="ko-KR" sz="1862" b="0" i="0" u="none" strike="noStrike" baseline="0" dirty="0">
                <a:effectLst/>
              </a:rPr>
              <a:t>Throughput</a:t>
            </a:r>
            <a:r>
              <a:rPr lang="en-US" altLang="ko-KR" dirty="0"/>
              <a:t> (Cpp11/Java17,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OpenDDS (Cpp11)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3.7930000000000001</c:v>
                </c:pt>
                <c:pt idx="1">
                  <c:v>7.8170000000000002</c:v>
                </c:pt>
                <c:pt idx="2">
                  <c:v>15.398999999999999</c:v>
                </c:pt>
                <c:pt idx="3">
                  <c:v>31.751999999999999</c:v>
                </c:pt>
                <c:pt idx="4">
                  <c:v>61.069000000000003</c:v>
                </c:pt>
                <c:pt idx="5">
                  <c:v>114.286</c:v>
                </c:pt>
                <c:pt idx="6">
                  <c:v>210.52699999999999</c:v>
                </c:pt>
                <c:pt idx="7">
                  <c:v>345.94600000000003</c:v>
                </c:pt>
                <c:pt idx="8">
                  <c:v>374.27</c:v>
                </c:pt>
                <c:pt idx="9">
                  <c:v>914.28599999999994</c:v>
                </c:pt>
                <c:pt idx="10">
                  <c:v>918.03300000000002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24-43F8-8FD2-C37DD8B7E221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OpenDDS (Java17)</c:v>
                </c:pt>
              </c:strCache>
            </c:strRef>
          </c:tx>
          <c:spPr>
            <a:ln w="28575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0">
                  <c:v>1.2</c:v>
                </c:pt>
                <c:pt idx="1">
                  <c:v>2.2909999999999999</c:v>
                </c:pt>
                <c:pt idx="2">
                  <c:v>4.5119999999999996</c:v>
                </c:pt>
                <c:pt idx="3">
                  <c:v>8.4109999999999996</c:v>
                </c:pt>
                <c:pt idx="4">
                  <c:v>17.506</c:v>
                </c:pt>
                <c:pt idx="5">
                  <c:v>35.476999999999997</c:v>
                </c:pt>
                <c:pt idx="6">
                  <c:v>49.08</c:v>
                </c:pt>
                <c:pt idx="7">
                  <c:v>87.792000000000002</c:v>
                </c:pt>
                <c:pt idx="8">
                  <c:v>171.12299999999999</c:v>
                </c:pt>
                <c:pt idx="9">
                  <c:v>432.43299999999999</c:v>
                </c:pt>
                <c:pt idx="10">
                  <c:v>561.24800000000005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924-43F8-8FD2-C37DD8B7E221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RTIDDS (Cpp11)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Sheet1!$B$5:$L$5</c:f>
              <c:numCache>
                <c:formatCode>General</c:formatCode>
                <c:ptCount val="11"/>
                <c:pt idx="0">
                  <c:v>14.223000000000001</c:v>
                </c:pt>
                <c:pt idx="1">
                  <c:v>30.117999999999999</c:v>
                </c:pt>
                <c:pt idx="2">
                  <c:v>58.515000000000001</c:v>
                </c:pt>
                <c:pt idx="3">
                  <c:v>117.029</c:v>
                </c:pt>
                <c:pt idx="4">
                  <c:v>173.91399999999999</c:v>
                </c:pt>
                <c:pt idx="5">
                  <c:v>400</c:v>
                </c:pt>
                <c:pt idx="6">
                  <c:v>666.66700000000003</c:v>
                </c:pt>
                <c:pt idx="7">
                  <c:v>888.88900000000001</c:v>
                </c:pt>
                <c:pt idx="8">
                  <c:v>907.80200000000002</c:v>
                </c:pt>
                <c:pt idx="9">
                  <c:v>914.28599999999994</c:v>
                </c:pt>
                <c:pt idx="10">
                  <c:v>918.03300000000002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924-43F8-8FD2-C37DD8B7E221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RTIDDS (Java17)</c:v>
                </c:pt>
              </c:strCache>
            </c:strRef>
          </c:tx>
          <c:spPr>
            <a:ln w="28575" cap="rnd">
              <a:solidFill>
                <a:schemeClr val="accent2">
                  <a:lumMod val="40000"/>
                  <a:lumOff val="60000"/>
                </a:schemeClr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chemeClr val="accent2">
                    <a:lumMod val="60000"/>
                    <a:lumOff val="40000"/>
                  </a:schemeClr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Sheet1!$B$6:$L$6</c:f>
              <c:numCache>
                <c:formatCode>General</c:formatCode>
                <c:ptCount val="11"/>
                <c:pt idx="0">
                  <c:v>10.894</c:v>
                </c:pt>
                <c:pt idx="1">
                  <c:v>22.260999999999999</c:v>
                </c:pt>
                <c:pt idx="2">
                  <c:v>41.795999999999999</c:v>
                </c:pt>
                <c:pt idx="3">
                  <c:v>87.149000000000001</c:v>
                </c:pt>
                <c:pt idx="4">
                  <c:v>145.45500000000001</c:v>
                </c:pt>
                <c:pt idx="5">
                  <c:v>231.88499999999999</c:v>
                </c:pt>
                <c:pt idx="6">
                  <c:v>484.84899999999999</c:v>
                </c:pt>
                <c:pt idx="7">
                  <c:v>831.16899999999998</c:v>
                </c:pt>
                <c:pt idx="8">
                  <c:v>882.75900000000001</c:v>
                </c:pt>
                <c:pt idx="9">
                  <c:v>911.03300000000002</c:v>
                </c:pt>
                <c:pt idx="10">
                  <c:v>914.70100000000002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924-43F8-8FD2-C37DD8B7E2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590464"/>
        <c:axId val="219591712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 cmpd="dbl">
                    <a:solidFill>
                      <a:schemeClr val="accent1"/>
                    </a:solidFill>
                    <a:prstDash val="dash"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cat>
                  <c:strRef>
                    <c:extLst>
                      <c:ext uri="{02D57815-91ED-43cb-92C2-25804820EDAC}">
                        <c15:formulaRef>
                          <c15:sqref>Sheet1!$B$1:$L$1</c15:sqref>
                        </c15:formulaRef>
                      </c:ext>
                    </c:extLst>
                    <c:strCache>
                      <c:ptCount val="11"/>
                      <c:pt idx="0">
                        <c:v>64</c:v>
                      </c:pt>
                      <c:pt idx="1">
                        <c:v>128</c:v>
                      </c:pt>
                      <c:pt idx="2">
                        <c:v>256</c:v>
                      </c:pt>
                      <c:pt idx="3">
                        <c:v>512</c:v>
                      </c:pt>
                      <c:pt idx="4">
                        <c:v>1k</c:v>
                      </c:pt>
                      <c:pt idx="5">
                        <c:v>2k</c:v>
                      </c:pt>
                      <c:pt idx="6">
                        <c:v>4k</c:v>
                      </c:pt>
                      <c:pt idx="7">
                        <c:v>8k</c:v>
                      </c:pt>
                      <c:pt idx="8">
                        <c:v>16k</c:v>
                      </c:pt>
                      <c:pt idx="9">
                        <c:v>32k</c:v>
                      </c:pt>
                      <c:pt idx="10">
                        <c:v>63k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Sheet1!$B$4:$L$4</c15:sqref>
                        </c15:formulaRef>
                      </c:ext>
                    </c:extLst>
                    <c:numCache>
                      <c:formatCode>General</c:formatCode>
                      <c:ptCount val="11"/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B924-43F8-8FD2-C37DD8B7E221}"/>
                  </c:ext>
                </c:extLst>
              </c15:ser>
            </c15:filteredLineSeries>
            <c15:filteredLine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Sheet1!$A$7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 cmpd="dbl">
                    <a:solidFill>
                      <a:schemeClr val="accent2"/>
                    </a:solidFill>
                    <a:prstDash val="dash"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Sheet1!$B$1:$L$1</c15:sqref>
                        </c15:formulaRef>
                      </c:ext>
                    </c:extLst>
                    <c:strCache>
                      <c:ptCount val="11"/>
                      <c:pt idx="0">
                        <c:v>64</c:v>
                      </c:pt>
                      <c:pt idx="1">
                        <c:v>128</c:v>
                      </c:pt>
                      <c:pt idx="2">
                        <c:v>256</c:v>
                      </c:pt>
                      <c:pt idx="3">
                        <c:v>512</c:v>
                      </c:pt>
                      <c:pt idx="4">
                        <c:v>1k</c:v>
                      </c:pt>
                      <c:pt idx="5">
                        <c:v>2k</c:v>
                      </c:pt>
                      <c:pt idx="6">
                        <c:v>4k</c:v>
                      </c:pt>
                      <c:pt idx="7">
                        <c:v>8k</c:v>
                      </c:pt>
                      <c:pt idx="8">
                        <c:v>16k</c:v>
                      </c:pt>
                      <c:pt idx="9">
                        <c:v>32k</c:v>
                      </c:pt>
                      <c:pt idx="10">
                        <c:v>63k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Sheet1!$B$7:$L$7</c15:sqref>
                        </c15:formulaRef>
                      </c:ext>
                    </c:extLst>
                    <c:numCache>
                      <c:formatCode>General</c:formatCode>
                      <c:ptCount val="11"/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B924-43F8-8FD2-C37DD8B7E221}"/>
                  </c:ext>
                </c:extLst>
              </c15:ser>
            </c15:filteredLineSeries>
          </c:ext>
        </c:extLst>
      </c:lineChart>
      <c:catAx>
        <c:axId val="219590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 Size (B)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1712"/>
        <c:crosses val="autoZero"/>
        <c:auto val="1"/>
        <c:lblAlgn val="ctr"/>
        <c:lblOffset val="100"/>
        <c:noMultiLvlLbl val="0"/>
      </c:catAx>
      <c:valAx>
        <c:axId val="219591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Throughput</a:t>
                </a:r>
                <a:br>
                  <a:rPr lang="en-US" altLang="ko-KR" dirty="0"/>
                </a:br>
                <a:r>
                  <a:rPr lang="en-US" altLang="ko-KR" dirty="0"/>
                  <a:t>(Mbps)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0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1Pub-16Sub </a:t>
            </a:r>
            <a:r>
              <a:rPr lang="en-US" altLang="ko-KR" sz="1862" b="0" i="0" u="none" strike="noStrike" baseline="0" dirty="0">
                <a:effectLst/>
              </a:rPr>
              <a:t>Throughput</a:t>
            </a:r>
            <a:r>
              <a:rPr lang="en-US" altLang="ko-KR" dirty="0"/>
              <a:t> (Unicast, Cpp11,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OpenDDS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1.355</c:v>
                </c:pt>
                <c:pt idx="1">
                  <c:v>2.7760000000000002</c:v>
                </c:pt>
                <c:pt idx="2">
                  <c:v>4.9350000000000005</c:v>
                </c:pt>
                <c:pt idx="3">
                  <c:v>8.697000000000001</c:v>
                </c:pt>
                <c:pt idx="4">
                  <c:v>16.806999999999999</c:v>
                </c:pt>
                <c:pt idx="5">
                  <c:v>20.254000000000001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24-43F8-8FD2-C37DD8B7E221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OpenDDS (wait_for_ack)</c:v>
                </c:pt>
              </c:strCache>
            </c:strRef>
          </c:tx>
          <c:spPr>
            <a:ln w="28575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5">
                  <c:v>20.254000000000001</c:v>
                </c:pt>
                <c:pt idx="6">
                  <c:v>33.613999999999997</c:v>
                </c:pt>
                <c:pt idx="7">
                  <c:v>25.158000000000001</c:v>
                </c:pt>
                <c:pt idx="8">
                  <c:v>12.092000000000001</c:v>
                </c:pt>
                <c:pt idx="9">
                  <c:v>6.218</c:v>
                </c:pt>
                <c:pt idx="10">
                  <c:v>7.2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924-43F8-8FD2-C37DD8B7E221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OpenDDS (sleep)</c:v>
                </c:pt>
              </c:strCache>
            </c:strRef>
          </c:tx>
          <c:spPr>
            <a:ln w="28575" cap="rnd" cmpd="dbl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Sheet1!$B$4:$L$4</c:f>
              <c:numCache>
                <c:formatCode>General</c:formatCode>
                <c:ptCount val="11"/>
                <c:pt idx="5">
                  <c:v>20.254000000000001</c:v>
                </c:pt>
                <c:pt idx="6">
                  <c:v>49.921999999999997</c:v>
                </c:pt>
                <c:pt idx="7">
                  <c:v>55.46</c:v>
                </c:pt>
                <c:pt idx="8">
                  <c:v>55.725000000000001</c:v>
                </c:pt>
                <c:pt idx="9">
                  <c:v>56.953000000000003</c:v>
                </c:pt>
                <c:pt idx="10">
                  <c:v>56.692999999999998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924-43F8-8FD2-C37DD8B7E221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RTIDDS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Sheet1!$B$5:$L$5</c:f>
              <c:numCache>
                <c:formatCode>General</c:formatCode>
                <c:ptCount val="11"/>
                <c:pt idx="0">
                  <c:v>2.613</c:v>
                </c:pt>
                <c:pt idx="1">
                  <c:v>4.9000000000000004</c:v>
                </c:pt>
                <c:pt idx="2">
                  <c:v>8.0950000000000006</c:v>
                </c:pt>
                <c:pt idx="3">
                  <c:v>19.140999999999998</c:v>
                </c:pt>
                <c:pt idx="4">
                  <c:v>39.408999999999999</c:v>
                </c:pt>
                <c:pt idx="5">
                  <c:v>49.536000000000001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924-43F8-8FD2-C37DD8B7E221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RTIDDS (wait_for_ack)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Sheet1!$B$6:$L$6</c:f>
              <c:numCache>
                <c:formatCode>General</c:formatCode>
                <c:ptCount val="11"/>
                <c:pt idx="5">
                  <c:v>49.536000000000001</c:v>
                </c:pt>
                <c:pt idx="6">
                  <c:v>29.934999999999999</c:v>
                </c:pt>
                <c:pt idx="7">
                  <c:v>38.462000000000003</c:v>
                </c:pt>
                <c:pt idx="8">
                  <c:v>4.6619999999999999</c:v>
                </c:pt>
                <c:pt idx="9">
                  <c:v>3.4169999999999998</c:v>
                </c:pt>
                <c:pt idx="10">
                  <c:v>3.2919999999999998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924-43F8-8FD2-C37DD8B7E221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RTIDDS (sleep)</c:v>
                </c:pt>
              </c:strCache>
            </c:strRef>
          </c:tx>
          <c:spPr>
            <a:ln w="28575" cap="rnd" cmpd="dbl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Sheet1!$B$7:$L$7</c:f>
              <c:numCache>
                <c:formatCode>General</c:formatCode>
                <c:ptCount val="11"/>
                <c:pt idx="5">
                  <c:v>49.536000000000001</c:v>
                </c:pt>
                <c:pt idx="6">
                  <c:v>53.423000000000002</c:v>
                </c:pt>
                <c:pt idx="7">
                  <c:v>55.603999999999999</c:v>
                </c:pt>
                <c:pt idx="8">
                  <c:v>55.725000000000001</c:v>
                </c:pt>
                <c:pt idx="9">
                  <c:v>56.953000000000003</c:v>
                </c:pt>
                <c:pt idx="10">
                  <c:v>57.311999999999998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924-43F8-8FD2-C37DD8B7E2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590464"/>
        <c:axId val="219591712"/>
      </c:lineChart>
      <c:catAx>
        <c:axId val="219590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 Size (B)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1712"/>
        <c:crosses val="autoZero"/>
        <c:auto val="1"/>
        <c:lblAlgn val="ctr"/>
        <c:lblOffset val="100"/>
        <c:noMultiLvlLbl val="0"/>
      </c:catAx>
      <c:valAx>
        <c:axId val="219591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Throughput</a:t>
                </a:r>
                <a:br>
                  <a:rPr lang="en-US" altLang="ko-KR" dirty="0"/>
                </a:br>
                <a:r>
                  <a:rPr lang="en-US" altLang="ko-KR" dirty="0"/>
                  <a:t>(Mbps)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0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1Pub-16Sub </a:t>
            </a:r>
            <a:r>
              <a:rPr lang="en-US" altLang="ko-KR" sz="1862" b="0" i="0" u="none" strike="noStrike" baseline="0" dirty="0">
                <a:effectLst/>
              </a:rPr>
              <a:t>Throughput</a:t>
            </a:r>
            <a:r>
              <a:rPr lang="en-US" altLang="ko-KR" dirty="0"/>
              <a:t> (Multicast,</a:t>
            </a:r>
            <a:r>
              <a:rPr lang="en-US" altLang="ko-KR" baseline="0" dirty="0"/>
              <a:t> </a:t>
            </a:r>
            <a:r>
              <a:rPr lang="en-US" altLang="ko-KR" dirty="0"/>
              <a:t>Cpp11,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OpenDDS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2.371</c:v>
                </c:pt>
                <c:pt idx="1">
                  <c:v>5.2789999999999999</c:v>
                </c:pt>
                <c:pt idx="2">
                  <c:v>10.138999999999999</c:v>
                </c:pt>
                <c:pt idx="3">
                  <c:v>21.222999999999999</c:v>
                </c:pt>
                <c:pt idx="4">
                  <c:v>45.978000000000002</c:v>
                </c:pt>
                <c:pt idx="5">
                  <c:v>65.573999999999998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24-43F8-8FD2-C37DD8B7E221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OpenDDS (wait_for_ack)</c:v>
                </c:pt>
              </c:strCache>
            </c:strRef>
          </c:tx>
          <c:spPr>
            <a:ln w="28575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5">
                  <c:v>65.573999999999998</c:v>
                </c:pt>
                <c:pt idx="6">
                  <c:v>74.418999999999997</c:v>
                </c:pt>
                <c:pt idx="7">
                  <c:v>36.866999999999997</c:v>
                </c:pt>
                <c:pt idx="8">
                  <c:v>27.942</c:v>
                </c:pt>
                <c:pt idx="9">
                  <c:v>22.899000000000001</c:v>
                </c:pt>
                <c:pt idx="10">
                  <c:v>15.099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924-43F8-8FD2-C37DD8B7E221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OpenDDS (sleep)</c:v>
                </c:pt>
              </c:strCache>
            </c:strRef>
          </c:tx>
          <c:spPr>
            <a:ln w="28575" cap="rnd" cmpd="dbl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Sheet1!$B$4:$L$4</c:f>
              <c:numCache>
                <c:formatCode>General</c:formatCode>
                <c:ptCount val="11"/>
                <c:pt idx="5">
                  <c:v>65.573999999999998</c:v>
                </c:pt>
                <c:pt idx="6">
                  <c:v>103.56</c:v>
                </c:pt>
                <c:pt idx="7">
                  <c:v>110.919</c:v>
                </c:pt>
                <c:pt idx="8">
                  <c:v>111.499</c:v>
                </c:pt>
                <c:pt idx="9">
                  <c:v>113.93</c:v>
                </c:pt>
                <c:pt idx="10">
                  <c:v>114.572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924-43F8-8FD2-C37DD8B7E221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RTIDDS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Sheet1!$B$5:$L$5</c:f>
              <c:numCache>
                <c:formatCode>General</c:formatCode>
                <c:ptCount val="11"/>
                <c:pt idx="0">
                  <c:v>7.2119999999999997</c:v>
                </c:pt>
                <c:pt idx="1">
                  <c:v>12.641999999999999</c:v>
                </c:pt>
                <c:pt idx="2">
                  <c:v>20.687000000000001</c:v>
                </c:pt>
                <c:pt idx="3">
                  <c:v>45.011000000000003</c:v>
                </c:pt>
                <c:pt idx="4">
                  <c:v>89.888000000000005</c:v>
                </c:pt>
                <c:pt idx="5">
                  <c:v>99.379000000000005</c:v>
                </c:pt>
                <c:pt idx="6">
                  <c:v>107.383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924-43F8-8FD2-C37DD8B7E221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RTIDDS (wait_for_ack)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Sheet1!$B$6:$L$6</c:f>
              <c:numCache>
                <c:formatCode>General</c:formatCode>
                <c:ptCount val="11"/>
                <c:pt idx="6">
                  <c:v>107.383</c:v>
                </c:pt>
                <c:pt idx="7">
                  <c:v>40.100999999999999</c:v>
                </c:pt>
                <c:pt idx="8">
                  <c:v>10.276999999999999</c:v>
                </c:pt>
                <c:pt idx="9">
                  <c:v>6.1559999999999997</c:v>
                </c:pt>
                <c:pt idx="10">
                  <c:v>5.2610000000000001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924-43F8-8FD2-C37DD8B7E221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RTIDDS (sleep)</c:v>
                </c:pt>
              </c:strCache>
            </c:strRef>
          </c:tx>
          <c:spPr>
            <a:ln w="28575" cap="rnd" cmpd="dbl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Sheet1!$B$7:$L$7</c:f>
              <c:numCache>
                <c:formatCode>General</c:formatCode>
                <c:ptCount val="11"/>
                <c:pt idx="6">
                  <c:v>107.383</c:v>
                </c:pt>
                <c:pt idx="7">
                  <c:v>106.845</c:v>
                </c:pt>
                <c:pt idx="8">
                  <c:v>111.499</c:v>
                </c:pt>
                <c:pt idx="9">
                  <c:v>113.93</c:v>
                </c:pt>
                <c:pt idx="10">
                  <c:v>114.676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924-43F8-8FD2-C37DD8B7E2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590464"/>
        <c:axId val="219591712"/>
      </c:lineChart>
      <c:catAx>
        <c:axId val="219590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 Size (B)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1712"/>
        <c:crosses val="autoZero"/>
        <c:auto val="1"/>
        <c:lblAlgn val="ctr"/>
        <c:lblOffset val="100"/>
        <c:noMultiLvlLbl val="0"/>
      </c:catAx>
      <c:valAx>
        <c:axId val="219591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Throughput</a:t>
                </a:r>
                <a:br>
                  <a:rPr lang="en-US" altLang="ko-KR" dirty="0"/>
                </a:br>
                <a:r>
                  <a:rPr lang="en-US" altLang="ko-KR" dirty="0"/>
                  <a:t>(Mbps)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0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aseline="0" dirty="0" err="1"/>
              <a:t>OpenDDS</a:t>
            </a:r>
            <a:endParaRPr lang="en-US" altLang="ko-KR" dirty="0"/>
          </a:p>
        </c:rich>
      </c:tx>
      <c:layout>
        <c:manualLayout>
          <c:xMode val="edge"/>
          <c:yMode val="edge"/>
          <c:x val="0.414553200497907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4.8453175123942843E-2"/>
          <c:y val="6.7775137442857999E-2"/>
          <c:w val="0.94344497302420527"/>
          <c:h val="0.7911233058783253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Unicast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Sheet1!$B$2:$B$7</c:f>
              <c:numCache>
                <c:formatCode>0_);[Red]\(0\)</c:formatCode>
                <c:ptCount val="6"/>
                <c:pt idx="0">
                  <c:v>988.66666666666663</c:v>
                </c:pt>
                <c:pt idx="1">
                  <c:v>1016.6666666666666</c:v>
                </c:pt>
                <c:pt idx="2">
                  <c:v>1098</c:v>
                </c:pt>
                <c:pt idx="3">
                  <c:v>1318</c:v>
                </c:pt>
                <c:pt idx="4">
                  <c:v>1666.3333333333333</c:v>
                </c:pt>
                <c:pt idx="5">
                  <c:v>2121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138-440F-A9B2-7B09C3AC577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Multicast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Sheet1!$C$2:$C$7</c:f>
              <c:numCache>
                <c:formatCode>0_);[Red]\(0\)</c:formatCode>
                <c:ptCount val="6"/>
                <c:pt idx="0">
                  <c:v>1020</c:v>
                </c:pt>
                <c:pt idx="1">
                  <c:v>1022.3333333333334</c:v>
                </c:pt>
                <c:pt idx="2">
                  <c:v>1120.6666666666667</c:v>
                </c:pt>
                <c:pt idx="3">
                  <c:v>1297</c:v>
                </c:pt>
                <c:pt idx="4">
                  <c:v>1678.3333333333333</c:v>
                </c:pt>
                <c:pt idx="5">
                  <c:v>2241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138-440F-A9B2-7B09C3AC577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3418384"/>
        <c:axId val="1733422128"/>
      </c:lineChart>
      <c:catAx>
        <c:axId val="173341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22128"/>
        <c:crosses val="autoZero"/>
        <c:auto val="1"/>
        <c:lblAlgn val="ctr"/>
        <c:lblOffset val="100"/>
        <c:noMultiLvlLbl val="0"/>
      </c:catAx>
      <c:valAx>
        <c:axId val="1733422128"/>
        <c:scaling>
          <c:orientation val="minMax"/>
          <c:min val="9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_);[Red]\(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1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0054817381337479"/>
          <c:y val="0.92437610536609727"/>
          <c:w val="0.39890345057909876"/>
          <c:h val="7.21005943835264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1Pub-16Sub Throughput (Multicast/Unicast, Cpp11,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Sheet1!$A$3</c:f>
              <c:strCache>
                <c:ptCount val="1"/>
                <c:pt idx="0">
                  <c:v>OpenDDS (Multicast)</c:v>
                </c:pt>
              </c:strCache>
            </c:strRef>
          </c:tx>
          <c:spPr>
            <a:ln w="28575" cap="rnd">
              <a:solidFill>
                <a:schemeClr val="accent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0">
                  <c:v>2.371</c:v>
                </c:pt>
                <c:pt idx="1">
                  <c:v>5.2789999999999999</c:v>
                </c:pt>
                <c:pt idx="2">
                  <c:v>10.138999999999999</c:v>
                </c:pt>
                <c:pt idx="3">
                  <c:v>21.222999999999999</c:v>
                </c:pt>
                <c:pt idx="4">
                  <c:v>45.978000000000002</c:v>
                </c:pt>
                <c:pt idx="5">
                  <c:v>65.573999999999998</c:v>
                </c:pt>
                <c:pt idx="6">
                  <c:v>103.56</c:v>
                </c:pt>
                <c:pt idx="7">
                  <c:v>110.919</c:v>
                </c:pt>
                <c:pt idx="8">
                  <c:v>111.499</c:v>
                </c:pt>
                <c:pt idx="9">
                  <c:v>113.93</c:v>
                </c:pt>
                <c:pt idx="10">
                  <c:v>114.572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924-43F8-8FD2-C37DD8B7E221}"/>
            </c:ext>
          </c:extLst>
        </c:ser>
        <c:ser>
          <c:idx val="0"/>
          <c:order val="1"/>
          <c:tx>
            <c:strRef>
              <c:f>Sheet1!$A$2</c:f>
              <c:strCache>
                <c:ptCount val="1"/>
                <c:pt idx="0">
                  <c:v>OpenDDS (Unicast)</c:v>
                </c:pt>
              </c:strCache>
            </c:strRef>
          </c:tx>
          <c:spPr>
            <a:ln w="28575" cap="rnd">
              <a:solidFill>
                <a:schemeClr val="accent1">
                  <a:lumMod val="40000"/>
                  <a:lumOff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1.355</c:v>
                </c:pt>
                <c:pt idx="1">
                  <c:v>2.7759999999999998</c:v>
                </c:pt>
                <c:pt idx="2">
                  <c:v>4.9349999999999996</c:v>
                </c:pt>
                <c:pt idx="3">
                  <c:v>8.6969999999999992</c:v>
                </c:pt>
                <c:pt idx="4">
                  <c:v>16.806999999999999</c:v>
                </c:pt>
                <c:pt idx="5">
                  <c:v>20.254000000000001</c:v>
                </c:pt>
                <c:pt idx="6">
                  <c:v>49.921999999999997</c:v>
                </c:pt>
                <c:pt idx="7">
                  <c:v>55.46</c:v>
                </c:pt>
                <c:pt idx="8">
                  <c:v>55.725000000000001</c:v>
                </c:pt>
                <c:pt idx="9">
                  <c:v>56.953000000000003</c:v>
                </c:pt>
                <c:pt idx="10">
                  <c:v>56.692999999999998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24-43F8-8FD2-C37DD8B7E221}"/>
            </c:ext>
          </c:extLst>
        </c:ser>
        <c:ser>
          <c:idx val="4"/>
          <c:order val="3"/>
          <c:tx>
            <c:strRef>
              <c:f>Sheet1!$A$6</c:f>
              <c:strCache>
                <c:ptCount val="1"/>
                <c:pt idx="0">
                  <c:v>RTIDDS (Multicast)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Sheet1!$B$6:$L$6</c:f>
              <c:numCache>
                <c:formatCode>General</c:formatCode>
                <c:ptCount val="11"/>
                <c:pt idx="0">
                  <c:v>7.2119999999999997</c:v>
                </c:pt>
                <c:pt idx="1">
                  <c:v>12.641999999999999</c:v>
                </c:pt>
                <c:pt idx="2">
                  <c:v>20.687000000000001</c:v>
                </c:pt>
                <c:pt idx="3">
                  <c:v>45.011000000000003</c:v>
                </c:pt>
                <c:pt idx="4">
                  <c:v>89.888000000000005</c:v>
                </c:pt>
                <c:pt idx="5">
                  <c:v>99.379000000000005</c:v>
                </c:pt>
                <c:pt idx="6">
                  <c:v>107.383</c:v>
                </c:pt>
                <c:pt idx="7">
                  <c:v>106.845</c:v>
                </c:pt>
                <c:pt idx="8">
                  <c:v>111.499</c:v>
                </c:pt>
                <c:pt idx="9">
                  <c:v>113.93</c:v>
                </c:pt>
                <c:pt idx="10">
                  <c:v>114.676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924-43F8-8FD2-C37DD8B7E221}"/>
            </c:ext>
          </c:extLst>
        </c:ser>
        <c:ser>
          <c:idx val="3"/>
          <c:order val="4"/>
          <c:tx>
            <c:strRef>
              <c:f>Sheet1!$A$5</c:f>
              <c:strCache>
                <c:ptCount val="1"/>
                <c:pt idx="0">
                  <c:v>RTIDDS (Unicast)</c:v>
                </c:pt>
              </c:strCache>
            </c:strRef>
          </c:tx>
          <c:spPr>
            <a:ln w="28575" cap="rnd">
              <a:solidFill>
                <a:schemeClr val="accent2">
                  <a:lumMod val="40000"/>
                  <a:lumOff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chemeClr val="accent2">
                    <a:lumMod val="60000"/>
                    <a:lumOff val="40000"/>
                  </a:schemeClr>
                </a:solidFill>
              </a:ln>
              <a:effectLst/>
            </c:spPr>
          </c:marker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Sheet1!$B$5:$L$5</c:f>
              <c:numCache>
                <c:formatCode>General</c:formatCode>
                <c:ptCount val="11"/>
                <c:pt idx="0">
                  <c:v>2.613</c:v>
                </c:pt>
                <c:pt idx="1">
                  <c:v>4.9000000000000004</c:v>
                </c:pt>
                <c:pt idx="2">
                  <c:v>8.0950000000000006</c:v>
                </c:pt>
                <c:pt idx="3">
                  <c:v>19.140999999999998</c:v>
                </c:pt>
                <c:pt idx="4">
                  <c:v>39.408999999999999</c:v>
                </c:pt>
                <c:pt idx="5">
                  <c:v>49.536000000000001</c:v>
                </c:pt>
                <c:pt idx="6">
                  <c:v>53.423000000000002</c:v>
                </c:pt>
                <c:pt idx="7">
                  <c:v>55.603999999999999</c:v>
                </c:pt>
                <c:pt idx="8">
                  <c:v>55.725000000000001</c:v>
                </c:pt>
                <c:pt idx="9">
                  <c:v>56.953000000000003</c:v>
                </c:pt>
                <c:pt idx="10">
                  <c:v>57.311999999999998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924-43F8-8FD2-C37DD8B7E2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590464"/>
        <c:axId val="219591712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 cmpd="dbl">
                    <a:solidFill>
                      <a:schemeClr val="accent1"/>
                    </a:solidFill>
                    <a:prstDash val="dash"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cat>
                  <c:strRef>
                    <c:extLst>
                      <c:ext uri="{02D57815-91ED-43cb-92C2-25804820EDAC}">
                        <c15:formulaRef>
                          <c15:sqref>Sheet1!$B$1:$L$1</c15:sqref>
                        </c15:formulaRef>
                      </c:ext>
                    </c:extLst>
                    <c:strCache>
                      <c:ptCount val="11"/>
                      <c:pt idx="0">
                        <c:v>64</c:v>
                      </c:pt>
                      <c:pt idx="1">
                        <c:v>128</c:v>
                      </c:pt>
                      <c:pt idx="2">
                        <c:v>256</c:v>
                      </c:pt>
                      <c:pt idx="3">
                        <c:v>512</c:v>
                      </c:pt>
                      <c:pt idx="4">
                        <c:v>1k</c:v>
                      </c:pt>
                      <c:pt idx="5">
                        <c:v>2k</c:v>
                      </c:pt>
                      <c:pt idx="6">
                        <c:v>4k</c:v>
                      </c:pt>
                      <c:pt idx="7">
                        <c:v>8k</c:v>
                      </c:pt>
                      <c:pt idx="8">
                        <c:v>16k</c:v>
                      </c:pt>
                      <c:pt idx="9">
                        <c:v>32k</c:v>
                      </c:pt>
                      <c:pt idx="10">
                        <c:v>63k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Sheet1!$B$4:$L$4</c15:sqref>
                        </c15:formulaRef>
                      </c:ext>
                    </c:extLst>
                    <c:numCache>
                      <c:formatCode>General</c:formatCode>
                      <c:ptCount val="11"/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B924-43F8-8FD2-C37DD8B7E221}"/>
                  </c:ext>
                </c:extLst>
              </c15:ser>
            </c15:filteredLineSeries>
            <c15:filteredLine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Sheet1!$A$7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 cmpd="dbl">
                    <a:solidFill>
                      <a:schemeClr val="accent2"/>
                    </a:solidFill>
                    <a:prstDash val="dash"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Sheet1!$B$1:$L$1</c15:sqref>
                        </c15:formulaRef>
                      </c:ext>
                    </c:extLst>
                    <c:strCache>
                      <c:ptCount val="11"/>
                      <c:pt idx="0">
                        <c:v>64</c:v>
                      </c:pt>
                      <c:pt idx="1">
                        <c:v>128</c:v>
                      </c:pt>
                      <c:pt idx="2">
                        <c:v>256</c:v>
                      </c:pt>
                      <c:pt idx="3">
                        <c:v>512</c:v>
                      </c:pt>
                      <c:pt idx="4">
                        <c:v>1k</c:v>
                      </c:pt>
                      <c:pt idx="5">
                        <c:v>2k</c:v>
                      </c:pt>
                      <c:pt idx="6">
                        <c:v>4k</c:v>
                      </c:pt>
                      <c:pt idx="7">
                        <c:v>8k</c:v>
                      </c:pt>
                      <c:pt idx="8">
                        <c:v>16k</c:v>
                      </c:pt>
                      <c:pt idx="9">
                        <c:v>32k</c:v>
                      </c:pt>
                      <c:pt idx="10">
                        <c:v>63k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Sheet1!$B$7:$L$7</c15:sqref>
                        </c15:formulaRef>
                      </c:ext>
                    </c:extLst>
                    <c:numCache>
                      <c:formatCode>General</c:formatCode>
                      <c:ptCount val="11"/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B924-43F8-8FD2-C37DD8B7E221}"/>
                  </c:ext>
                </c:extLst>
              </c15:ser>
            </c15:filteredLineSeries>
          </c:ext>
        </c:extLst>
      </c:lineChart>
      <c:catAx>
        <c:axId val="219590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 Size (B)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1712"/>
        <c:crosses val="autoZero"/>
        <c:auto val="1"/>
        <c:lblAlgn val="ctr"/>
        <c:lblOffset val="100"/>
        <c:noMultiLvlLbl val="0"/>
      </c:catAx>
      <c:valAx>
        <c:axId val="219591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Throughput</a:t>
                </a:r>
                <a:br>
                  <a:rPr lang="en-US" altLang="ko-KR" dirty="0"/>
                </a:br>
                <a:r>
                  <a:rPr lang="en-US" altLang="ko-KR" dirty="0"/>
                  <a:t>(Mbps)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9590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aseline="0" dirty="0"/>
              <a:t>RTI </a:t>
            </a:r>
            <a:r>
              <a:rPr lang="en-US" altLang="ko-KR" baseline="0" dirty="0" err="1"/>
              <a:t>ConnextDDS</a:t>
            </a:r>
            <a:endParaRPr lang="en-US" altLang="ko-KR" dirty="0"/>
          </a:p>
        </c:rich>
      </c:tx>
      <c:layout>
        <c:manualLayout>
          <c:xMode val="edge"/>
          <c:yMode val="edge"/>
          <c:x val="0.414553200497907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4.8453175123942843E-2"/>
          <c:y val="6.7775137442857999E-2"/>
          <c:w val="0.94344497302420527"/>
          <c:h val="0.7911233058783253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Unicast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Sheet1!$B$2:$B$7</c:f>
              <c:numCache>
                <c:formatCode>0_);[Red]\(0\)</c:formatCode>
                <c:ptCount val="6"/>
                <c:pt idx="0">
                  <c:v>383.8</c:v>
                </c:pt>
                <c:pt idx="1">
                  <c:v>395.6</c:v>
                </c:pt>
                <c:pt idx="2">
                  <c:v>385.6</c:v>
                </c:pt>
                <c:pt idx="3">
                  <c:v>625.79999999999995</c:v>
                </c:pt>
                <c:pt idx="4">
                  <c:v>864.2</c:v>
                </c:pt>
                <c:pt idx="5">
                  <c:v>1576.2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22-4CB3-95AF-46CE6768DD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Multicast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Sheet1!$C$2:$C$7</c:f>
              <c:numCache>
                <c:formatCode>0_);[Red]\(0\)</c:formatCode>
                <c:ptCount val="6"/>
                <c:pt idx="0">
                  <c:v>391</c:v>
                </c:pt>
                <c:pt idx="1">
                  <c:v>390.6</c:v>
                </c:pt>
                <c:pt idx="2">
                  <c:v>385.6</c:v>
                </c:pt>
                <c:pt idx="3">
                  <c:v>655.4</c:v>
                </c:pt>
                <c:pt idx="4">
                  <c:v>905.8</c:v>
                </c:pt>
                <c:pt idx="5">
                  <c:v>1574.6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322-4CB3-95AF-46CE6768DD4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3418384"/>
        <c:axId val="1733422128"/>
      </c:lineChart>
      <c:catAx>
        <c:axId val="173341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22128"/>
        <c:crosses val="autoZero"/>
        <c:auto val="1"/>
        <c:lblAlgn val="ctr"/>
        <c:lblOffset val="100"/>
        <c:noMultiLvlLbl val="0"/>
      </c:catAx>
      <c:valAx>
        <c:axId val="1733422128"/>
        <c:scaling>
          <c:orientation val="minMax"/>
          <c:min val="2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_);[Red]\(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1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0311095954128153"/>
          <c:y val="0.92789940561647355"/>
          <c:w val="0.39890345057909876"/>
          <c:h val="7.21005943835264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aseline="0" dirty="0" err="1"/>
              <a:t>OpenDDS</a:t>
            </a:r>
            <a:endParaRPr lang="en-US" altLang="ko-KR" dirty="0"/>
          </a:p>
        </c:rich>
      </c:tx>
      <c:layout>
        <c:manualLayout>
          <c:xMode val="edge"/>
          <c:yMode val="edge"/>
          <c:x val="0.414553200497907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4.8453175123942843E-2"/>
          <c:y val="6.7775137442857999E-2"/>
          <c:w val="0.94344497302420527"/>
          <c:h val="0.7911233058783253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Unicast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Sheet1!$B$2:$B$7</c:f>
              <c:numCache>
                <c:formatCode>0_);[Red]\(0\)</c:formatCode>
                <c:ptCount val="6"/>
                <c:pt idx="0">
                  <c:v>1770</c:v>
                </c:pt>
                <c:pt idx="1">
                  <c:v>1736.6666666666667</c:v>
                </c:pt>
                <c:pt idx="2">
                  <c:v>1777</c:v>
                </c:pt>
                <c:pt idx="3">
                  <c:v>2221</c:v>
                </c:pt>
                <c:pt idx="4">
                  <c:v>2694</c:v>
                </c:pt>
                <c:pt idx="5">
                  <c:v>3410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385-4A32-9DAD-B6A43BF061A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Multicast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Sheet1!$C$2:$C$7</c:f>
              <c:numCache>
                <c:formatCode>0_);[Red]\(0\)</c:formatCode>
                <c:ptCount val="6"/>
                <c:pt idx="0">
                  <c:v>1622.6666666666667</c:v>
                </c:pt>
                <c:pt idx="1">
                  <c:v>1634.3333333333333</c:v>
                </c:pt>
                <c:pt idx="2">
                  <c:v>1685.3333333333333</c:v>
                </c:pt>
                <c:pt idx="3">
                  <c:v>1881</c:v>
                </c:pt>
                <c:pt idx="4">
                  <c:v>2160</c:v>
                </c:pt>
                <c:pt idx="5">
                  <c:v>2690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385-4A32-9DAD-B6A43BF061A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3418384"/>
        <c:axId val="1733422128"/>
      </c:lineChart>
      <c:catAx>
        <c:axId val="173341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22128"/>
        <c:crosses val="autoZero"/>
        <c:auto val="1"/>
        <c:lblAlgn val="ctr"/>
        <c:lblOffset val="100"/>
        <c:noMultiLvlLbl val="0"/>
      </c:catAx>
      <c:valAx>
        <c:axId val="1733422128"/>
        <c:scaling>
          <c:orientation val="minMax"/>
          <c:min val="1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_);[Red]\(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1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0054817381337479"/>
          <c:y val="0.92437610536609727"/>
          <c:w val="0.39890345057909876"/>
          <c:h val="7.21005943835264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aseline="0" dirty="0"/>
              <a:t>RTI </a:t>
            </a:r>
            <a:r>
              <a:rPr lang="en-US" altLang="ko-KR" baseline="0" dirty="0" err="1"/>
              <a:t>ConnextDDS</a:t>
            </a:r>
            <a:endParaRPr lang="en-US" altLang="ko-KR" dirty="0"/>
          </a:p>
        </c:rich>
      </c:tx>
      <c:layout>
        <c:manualLayout>
          <c:xMode val="edge"/>
          <c:yMode val="edge"/>
          <c:x val="0.3581719064199800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4.8453175123942843E-2"/>
          <c:y val="6.7775137442857999E-2"/>
          <c:w val="0.94344497302420527"/>
          <c:h val="0.7911233058783253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Unicast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725</c:v>
                </c:pt>
                <c:pt idx="1">
                  <c:v>742</c:v>
                </c:pt>
                <c:pt idx="2">
                  <c:v>850</c:v>
                </c:pt>
                <c:pt idx="3">
                  <c:v>1104</c:v>
                </c:pt>
                <c:pt idx="4">
                  <c:v>1677.8</c:v>
                </c:pt>
                <c:pt idx="5">
                  <c:v>2540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ADC-4DCB-8BF3-351DDFED1EC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Multicast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724</c:v>
                </c:pt>
                <c:pt idx="1">
                  <c:v>718</c:v>
                </c:pt>
                <c:pt idx="2">
                  <c:v>770</c:v>
                </c:pt>
                <c:pt idx="3">
                  <c:v>901</c:v>
                </c:pt>
                <c:pt idx="4">
                  <c:v>1402</c:v>
                </c:pt>
                <c:pt idx="5">
                  <c:v>2079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ADC-4DCB-8BF3-351DDFED1EC8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3418384"/>
        <c:axId val="1733422128"/>
      </c:lineChart>
      <c:catAx>
        <c:axId val="173341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22128"/>
        <c:crosses val="autoZero"/>
        <c:auto val="1"/>
        <c:lblAlgn val="ctr"/>
        <c:lblOffset val="100"/>
        <c:noMultiLvlLbl val="0"/>
      </c:catAx>
      <c:valAx>
        <c:axId val="1733422128"/>
        <c:scaling>
          <c:orientation val="minMax"/>
          <c:min val="4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1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aseline="0" dirty="0" err="1"/>
              <a:t>OpenDDS</a:t>
            </a:r>
            <a:endParaRPr lang="en-US" altLang="ko-KR" dirty="0"/>
          </a:p>
        </c:rich>
      </c:tx>
      <c:layout>
        <c:manualLayout>
          <c:xMode val="edge"/>
          <c:yMode val="edge"/>
          <c:x val="0.414553200497907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4.8453175123942843E-2"/>
          <c:y val="6.7775137442857999E-2"/>
          <c:w val="0.94344497302420527"/>
          <c:h val="0.7911233058783253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Unicast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Sheet1!$B$2:$B$7</c:f>
              <c:numCache>
                <c:formatCode>0_);[Red]\(0\)</c:formatCode>
                <c:ptCount val="6"/>
                <c:pt idx="0">
                  <c:v>2225</c:v>
                </c:pt>
                <c:pt idx="1">
                  <c:v>2243</c:v>
                </c:pt>
                <c:pt idx="2">
                  <c:v>2271</c:v>
                </c:pt>
                <c:pt idx="3">
                  <c:v>6279</c:v>
                </c:pt>
                <c:pt idx="4">
                  <c:v>13644</c:v>
                </c:pt>
                <c:pt idx="5">
                  <c:v>25413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385-4A32-9DAD-B6A43BF061A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Multicast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Sheet1!$C$2:$C$7</c:f>
              <c:numCache>
                <c:formatCode>0_);[Red]\(0\)</c:formatCode>
                <c:ptCount val="6"/>
                <c:pt idx="0">
                  <c:v>2208</c:v>
                </c:pt>
                <c:pt idx="1">
                  <c:v>2206</c:v>
                </c:pt>
                <c:pt idx="2">
                  <c:v>2237</c:v>
                </c:pt>
                <c:pt idx="3">
                  <c:v>2449</c:v>
                </c:pt>
                <c:pt idx="4">
                  <c:v>3525</c:v>
                </c:pt>
                <c:pt idx="5">
                  <c:v>6126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385-4A32-9DAD-B6A43BF061A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3418384"/>
        <c:axId val="1733422128"/>
      </c:lineChart>
      <c:catAx>
        <c:axId val="173341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22128"/>
        <c:crosses val="autoZero"/>
        <c:auto val="1"/>
        <c:lblAlgn val="ctr"/>
        <c:lblOffset val="100"/>
        <c:noMultiLvlLbl val="0"/>
      </c:catAx>
      <c:valAx>
        <c:axId val="1733422128"/>
        <c:scaling>
          <c:orientation val="minMax"/>
          <c:min val="9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_);[Red]\(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1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517145944593381"/>
          <c:y val="0.92789940561647355"/>
          <c:w val="0.39890345057909876"/>
          <c:h val="7.21005943835264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aseline="0" dirty="0"/>
              <a:t>RTI </a:t>
            </a:r>
            <a:r>
              <a:rPr lang="en-US" altLang="ko-KR" baseline="0" dirty="0" err="1"/>
              <a:t>ConnextDDS</a:t>
            </a:r>
            <a:endParaRPr lang="en-US" altLang="ko-KR" dirty="0"/>
          </a:p>
        </c:rich>
      </c:tx>
      <c:layout>
        <c:manualLayout>
          <c:xMode val="edge"/>
          <c:yMode val="edge"/>
          <c:x val="0.414553200497907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4.8453175123942843E-2"/>
          <c:y val="6.7775137442857999E-2"/>
          <c:w val="0.94344497302420527"/>
          <c:h val="0.7911233058783253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Unicast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Sheet1!$B$2:$B$7</c:f>
              <c:numCache>
                <c:formatCode>0_);[Red]\(0\)</c:formatCode>
                <c:ptCount val="6"/>
                <c:pt idx="0">
                  <c:v>693</c:v>
                </c:pt>
                <c:pt idx="1">
                  <c:v>727</c:v>
                </c:pt>
                <c:pt idx="2">
                  <c:v>750</c:v>
                </c:pt>
                <c:pt idx="3">
                  <c:v>822</c:v>
                </c:pt>
                <c:pt idx="4">
                  <c:v>1084</c:v>
                </c:pt>
                <c:pt idx="5">
                  <c:v>1747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97F-4F5B-B2A7-A93EA4403AC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Multicast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Sheet1!$C$2:$C$7</c:f>
              <c:numCache>
                <c:formatCode>0_);[Red]\(0\)</c:formatCode>
                <c:ptCount val="6"/>
                <c:pt idx="0">
                  <c:v>715</c:v>
                </c:pt>
                <c:pt idx="1">
                  <c:v>709</c:v>
                </c:pt>
                <c:pt idx="2">
                  <c:v>761</c:v>
                </c:pt>
                <c:pt idx="3">
                  <c:v>1077</c:v>
                </c:pt>
                <c:pt idx="4">
                  <c:v>3107</c:v>
                </c:pt>
                <c:pt idx="5">
                  <c:v>5865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97F-4F5B-B2A7-A93EA4403AC9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3418384"/>
        <c:axId val="1733422128"/>
      </c:lineChart>
      <c:catAx>
        <c:axId val="173341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22128"/>
        <c:crosses val="autoZero"/>
        <c:auto val="1"/>
        <c:lblAlgn val="ctr"/>
        <c:lblOffset val="100"/>
        <c:noMultiLvlLbl val="0"/>
      </c:catAx>
      <c:valAx>
        <c:axId val="1733422128"/>
        <c:scaling>
          <c:orientation val="minMax"/>
          <c:min val="3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_);[Red]\(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1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386438827616344"/>
          <c:y val="0.92789940561647355"/>
          <c:w val="0.39890345057909876"/>
          <c:h val="7.21005943835264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1pub</a:t>
            </a:r>
            <a:r>
              <a:rPr lang="en-US" altLang="ko-KR" baseline="0" dirty="0"/>
              <a:t> – 16sub , multicast</a:t>
            </a:r>
            <a:endParaRPr lang="en-US" altLang="ko-KR" dirty="0"/>
          </a:p>
        </c:rich>
      </c:tx>
      <c:layout>
        <c:manualLayout>
          <c:xMode val="edge"/>
          <c:yMode val="edge"/>
          <c:x val="0.27047595970703298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8668813716022537E-2"/>
          <c:y val="8.5932552073225074E-2"/>
          <c:w val="0.94344497302420527"/>
          <c:h val="0.7372846676885763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OpenDDS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Sheet1!$B$2:$B$7</c:f>
              <c:numCache>
                <c:formatCode>0_);[Red]\(0\)</c:formatCode>
                <c:ptCount val="6"/>
                <c:pt idx="0">
                  <c:v>2208</c:v>
                </c:pt>
                <c:pt idx="1">
                  <c:v>2206</c:v>
                </c:pt>
                <c:pt idx="2">
                  <c:v>2237</c:v>
                </c:pt>
                <c:pt idx="3">
                  <c:v>2449</c:v>
                </c:pt>
                <c:pt idx="4">
                  <c:v>3525</c:v>
                </c:pt>
                <c:pt idx="5">
                  <c:v>6126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0A9-4907-979C-0C338960CD3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RTIDDS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64</c:v>
                </c:pt>
                <c:pt idx="1">
                  <c:v>256</c:v>
                </c:pt>
                <c:pt idx="2">
                  <c:v>1024</c:v>
                </c:pt>
                <c:pt idx="3">
                  <c:v>4096</c:v>
                </c:pt>
                <c:pt idx="4">
                  <c:v>16k</c:v>
                </c:pt>
                <c:pt idx="5">
                  <c:v>63k</c:v>
                </c:pt>
              </c:strCache>
            </c:strRef>
          </c:cat>
          <c:val>
            <c:numRef>
              <c:f>Sheet1!$C$2:$C$7</c:f>
              <c:numCache>
                <c:formatCode>0_);[Red]\(0\)</c:formatCode>
                <c:ptCount val="6"/>
                <c:pt idx="0">
                  <c:v>715</c:v>
                </c:pt>
                <c:pt idx="1">
                  <c:v>721</c:v>
                </c:pt>
                <c:pt idx="2">
                  <c:v>761</c:v>
                </c:pt>
                <c:pt idx="3">
                  <c:v>1077</c:v>
                </c:pt>
                <c:pt idx="4">
                  <c:v>3107</c:v>
                </c:pt>
                <c:pt idx="5">
                  <c:v>6065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0A9-4907-979C-0C338960CD30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3418384"/>
        <c:axId val="1733422128"/>
      </c:lineChart>
      <c:catAx>
        <c:axId val="173341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22128"/>
        <c:crosses val="autoZero"/>
        <c:auto val="1"/>
        <c:lblAlgn val="ctr"/>
        <c:lblOffset val="100"/>
        <c:noMultiLvlLbl val="0"/>
      </c:catAx>
      <c:valAx>
        <c:axId val="1733422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_);[Red]\(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3341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62" b="0" i="0" u="none" strike="noStrike" baseline="0" dirty="0">
                <a:effectLst/>
              </a:rPr>
              <a:t>1Pub-1Sub </a:t>
            </a:r>
            <a:r>
              <a:rPr lang="en-US" altLang="ko-KR" dirty="0"/>
              <a:t>Latency</a:t>
            </a:r>
            <a:r>
              <a:rPr lang="en-US" altLang="ko-KR" baseline="0" dirty="0"/>
              <a:t> </a:t>
            </a:r>
            <a:r>
              <a:rPr lang="en-US" altLang="ko-KR" dirty="0"/>
              <a:t>(Cpp11, 1k samples)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OpenDDS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545</c:v>
                </c:pt>
                <c:pt idx="1">
                  <c:v>538</c:v>
                </c:pt>
                <c:pt idx="2">
                  <c:v>561</c:v>
                </c:pt>
                <c:pt idx="3">
                  <c:v>563</c:v>
                </c:pt>
                <c:pt idx="4">
                  <c:v>583</c:v>
                </c:pt>
                <c:pt idx="5">
                  <c:v>634</c:v>
                </c:pt>
                <c:pt idx="6">
                  <c:v>649</c:v>
                </c:pt>
                <c:pt idx="7">
                  <c:v>702</c:v>
                </c:pt>
                <c:pt idx="8">
                  <c:v>790</c:v>
                </c:pt>
                <c:pt idx="9">
                  <c:v>949</c:v>
                </c:pt>
                <c:pt idx="10">
                  <c:v>1304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5C8-429A-9501-D409207CCB61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RTIDDS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elete val="1"/>
          </c:dLbls>
          <c:cat>
            <c:strRef>
              <c:f>Sheet1!$B$1:$L$1</c:f>
              <c:strCache>
                <c:ptCount val="11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1k</c:v>
                </c:pt>
                <c:pt idx="5">
                  <c:v>2k</c:v>
                </c:pt>
                <c:pt idx="6">
                  <c:v>4k</c:v>
                </c:pt>
                <c:pt idx="7">
                  <c:v>8k</c:v>
                </c:pt>
                <c:pt idx="8">
                  <c:v>16k</c:v>
                </c:pt>
                <c:pt idx="9">
                  <c:v>32k</c:v>
                </c:pt>
                <c:pt idx="10">
                  <c:v>63k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0">
                  <c:v>236</c:v>
                </c:pt>
                <c:pt idx="1">
                  <c:v>234</c:v>
                </c:pt>
                <c:pt idx="2">
                  <c:v>238</c:v>
                </c:pt>
                <c:pt idx="3">
                  <c:v>249</c:v>
                </c:pt>
                <c:pt idx="4">
                  <c:v>268</c:v>
                </c:pt>
                <c:pt idx="5">
                  <c:v>315</c:v>
                </c:pt>
                <c:pt idx="6">
                  <c:v>327</c:v>
                </c:pt>
                <c:pt idx="7">
                  <c:v>379</c:v>
                </c:pt>
                <c:pt idx="8">
                  <c:v>454</c:v>
                </c:pt>
                <c:pt idx="9">
                  <c:v>587</c:v>
                </c:pt>
                <c:pt idx="10">
                  <c:v>1002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5C8-429A-9501-D409207CCB6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072768703"/>
        <c:axId val="2072769119"/>
      </c:lineChart>
      <c:catAx>
        <c:axId val="20727687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Topic</a:t>
                </a:r>
                <a:r>
                  <a:rPr lang="en-US" altLang="ko-KR" baseline="0" dirty="0"/>
                  <a:t> Size (B)</a:t>
                </a:r>
                <a:endParaRPr lang="en-US" altLang="ko-K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72769119"/>
        <c:crosses val="autoZero"/>
        <c:auto val="1"/>
        <c:lblAlgn val="ctr"/>
        <c:lblOffset val="100"/>
        <c:noMultiLvlLbl val="0"/>
      </c:catAx>
      <c:valAx>
        <c:axId val="20727691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Latency</a:t>
                </a:r>
                <a:br>
                  <a:rPr lang="en-US" altLang="ko-KR" dirty="0"/>
                </a:br>
                <a:r>
                  <a:rPr lang="en-US" altLang="ko-KR" dirty="0"/>
                  <a:t>(us)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72768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0.11536</cdr:x>
      <cdr:y>0.06613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-712237" y="0"/>
          <a:ext cx="1265852" cy="32838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1100" dirty="0"/>
            <a:t>us</a:t>
          </a:r>
          <a:endParaRPr lang="ko-KR" altLang="en-US" sz="110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0.11536</cdr:x>
      <cdr:y>0.06613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-712237" y="0"/>
          <a:ext cx="1265852" cy="32838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1100" dirty="0"/>
            <a:t>us</a:t>
          </a:r>
          <a:endParaRPr lang="ko-KR" altLang="en-US" sz="1100" dirty="0"/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gif>
</file>

<file path=ppt/media/image30.sv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65A8D-A86E-40B0-A78D-EBE62CD31BF3}" type="datetimeFigureOut">
              <a:rPr lang="ko-KR" altLang="en-US" smtClean="0"/>
              <a:t>2024-01-11 (Thu)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454D6-1200-4757-A945-A6C3F2F88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353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Infrastructure</a:t>
            </a:r>
            <a:br>
              <a:rPr lang="en-US" altLang="ko-KR" dirty="0"/>
            </a:br>
            <a:r>
              <a:rPr lang="en-US" altLang="ko-KR" dirty="0"/>
              <a:t>Platform</a:t>
            </a:r>
            <a:br>
              <a:rPr lang="en-US" altLang="ko-KR" dirty="0"/>
            </a:br>
            <a:r>
              <a:rPr lang="en-US" altLang="ko-KR" dirty="0"/>
              <a:t>Software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908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Infrastructure</a:t>
            </a:r>
            <a:br>
              <a:rPr lang="en-US" altLang="ko-KR" dirty="0"/>
            </a:br>
            <a:r>
              <a:rPr lang="en-US" altLang="ko-KR" dirty="0"/>
              <a:t>Platform</a:t>
            </a:r>
            <a:br>
              <a:rPr lang="en-US" altLang="ko-KR" dirty="0"/>
            </a:br>
            <a:r>
              <a:rPr lang="en-US" altLang="ko-KR" dirty="0"/>
              <a:t>Software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002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Infrastructure</a:t>
            </a:r>
            <a:br>
              <a:rPr lang="en-US" altLang="ko-KR" dirty="0"/>
            </a:br>
            <a:r>
              <a:rPr lang="en-US" altLang="ko-KR" dirty="0"/>
              <a:t>Platform</a:t>
            </a:r>
            <a:br>
              <a:rPr lang="en-US" altLang="ko-KR" dirty="0"/>
            </a:br>
            <a:r>
              <a:rPr lang="en-US" altLang="ko-KR" dirty="0"/>
              <a:t>Software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026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70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718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87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409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88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641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89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2323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54D6-1200-4757-A945-A6C3F2F888CD}" type="slidenum">
              <a:rPr lang="ko-KR" altLang="en-US" smtClean="0"/>
              <a:t>90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860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_PIN_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 algn="ctr">
              <a:defRPr sz="3200" b="1" baseline="0">
                <a:solidFill>
                  <a:srgbClr val="17375E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en-US" altLang="ko-KR"/>
              <a:t>PPT TITLE</a:t>
            </a:r>
            <a:endParaRPr lang="ko-KR" altLang="en-US" dirty="0"/>
          </a:p>
        </p:txBody>
      </p:sp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776000" y="4293096"/>
            <a:ext cx="8640000" cy="3600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2024.xx.xx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164659" y="57871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ko-KR" altLang="en-US">
                <a:solidFill>
                  <a:prstClr val="black"/>
                </a:solidFill>
              </a:rPr>
              <a:t>서경대학교</a:t>
            </a:r>
          </a:p>
        </p:txBody>
      </p:sp>
      <p:sp>
        <p:nvSpPr>
          <p:cNvPr id="10" name="텍스트 개체 틀 10"/>
          <p:cNvSpPr>
            <a:spLocks noGrp="1"/>
          </p:cNvSpPr>
          <p:nvPr>
            <p:ph type="body" sz="quarter" idx="14" hasCustomPrompt="1"/>
          </p:nvPr>
        </p:nvSpPr>
        <p:spPr>
          <a:xfrm>
            <a:off x="1776000" y="5013096"/>
            <a:ext cx="8640000" cy="1260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ko-KR" altLang="en-US" dirty="0"/>
              <a:t>작성자</a:t>
            </a:r>
            <a:r>
              <a:rPr lang="en-US" altLang="ko-KR" dirty="0"/>
              <a:t>(</a:t>
            </a:r>
            <a:r>
              <a:rPr lang="ko-KR" altLang="en-US" dirty="0"/>
              <a:t>이메일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5" hasCustomPrompt="1"/>
          </p:nvPr>
        </p:nvSpPr>
        <p:spPr>
          <a:xfrm>
            <a:off x="1776000" y="4653096"/>
            <a:ext cx="8640000" cy="3600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r>
              <a:rPr lang="en-US" altLang="ko-KR" dirty="0"/>
              <a:t>Power Information Network LAB.</a:t>
            </a:r>
          </a:p>
        </p:txBody>
      </p:sp>
      <p:grpSp>
        <p:nvGrpSpPr>
          <p:cNvPr id="5" name="Group 4" hidden="1">
            <a:extLst>
              <a:ext uri="{FF2B5EF4-FFF2-40B4-BE49-F238E27FC236}">
                <a16:creationId xmlns:a16="http://schemas.microsoft.com/office/drawing/2014/main" id="{0F1240A4-8E0C-44D7-AE22-E32501D4FACC}"/>
              </a:ext>
            </a:extLst>
          </p:cNvPr>
          <p:cNvGrpSpPr/>
          <p:nvPr userDrawn="1"/>
        </p:nvGrpSpPr>
        <p:grpSpPr>
          <a:xfrm>
            <a:off x="985200" y="4293096"/>
            <a:ext cx="360000" cy="1980000"/>
            <a:chOff x="985200" y="4293096"/>
            <a:chExt cx="360000" cy="1980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CAF46E4-6EF6-41FD-B875-80587320E2AF}"/>
                </a:ext>
              </a:extLst>
            </p:cNvPr>
            <p:cNvSpPr/>
            <p:nvPr userDrawn="1"/>
          </p:nvSpPr>
          <p:spPr>
            <a:xfrm>
              <a:off x="985200" y="429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A4A2D5F-5EFD-4872-A1DB-113AC00077E0}"/>
                </a:ext>
              </a:extLst>
            </p:cNvPr>
            <p:cNvSpPr/>
            <p:nvPr userDrawn="1"/>
          </p:nvSpPr>
          <p:spPr>
            <a:xfrm>
              <a:off x="985200" y="501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A101D97-7938-4EE2-A006-7921EF76F229}"/>
                </a:ext>
              </a:extLst>
            </p:cNvPr>
            <p:cNvSpPr/>
            <p:nvPr userDrawn="1"/>
          </p:nvSpPr>
          <p:spPr>
            <a:xfrm>
              <a:off x="985200" y="465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6A94FB4-37DF-4D9B-AF2F-CA4E6A4F26C9}"/>
                </a:ext>
              </a:extLst>
            </p:cNvPr>
            <p:cNvSpPr/>
            <p:nvPr userDrawn="1"/>
          </p:nvSpPr>
          <p:spPr>
            <a:xfrm>
              <a:off x="985200" y="537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6FBDED-A051-434A-8265-587E049D8E9A}"/>
                </a:ext>
              </a:extLst>
            </p:cNvPr>
            <p:cNvSpPr/>
            <p:nvPr userDrawn="1"/>
          </p:nvSpPr>
          <p:spPr>
            <a:xfrm>
              <a:off x="985200" y="573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2145EFF-2DF2-4B0A-95C7-E70A04AEFEBF}"/>
                </a:ext>
              </a:extLst>
            </p:cNvPr>
            <p:cNvSpPr/>
            <p:nvPr userDrawn="1"/>
          </p:nvSpPr>
          <p:spPr>
            <a:xfrm>
              <a:off x="985200" y="609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44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여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885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부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008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잘 안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495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(제목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noFill/>
        </p:spPr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600" y="1447800"/>
            <a:ext cx="10972800" cy="493004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©2024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14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(비교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32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535114"/>
            <a:ext cx="5386917" cy="639762"/>
          </a:xfrm>
        </p:spPr>
        <p:txBody>
          <a:bodyPr anchor="b">
            <a:noAutofit/>
          </a:bodyPr>
          <a:lstStyle>
            <a:lvl1pPr marL="0" indent="0">
              <a:buNone/>
              <a:defRPr sz="26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7" y="1535114"/>
            <a:ext cx="5389033" cy="639762"/>
          </a:xfrm>
        </p:spPr>
        <p:txBody>
          <a:bodyPr anchor="b">
            <a:noAutofit/>
          </a:bodyPr>
          <a:lstStyle>
            <a:lvl1pPr marL="0" indent="0">
              <a:buNone/>
              <a:defRPr sz="26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©2024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42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(캡션 있는 콘텐츠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</p:spPr>
        <p:txBody>
          <a:bodyPr anchor="b"/>
          <a:lstStyle>
            <a:lvl1pPr algn="l">
              <a:lnSpc>
                <a:spcPct val="100000"/>
              </a:lnSpc>
              <a:defRPr sz="2400" b="1" baseline="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2"/>
            <a:ext cx="4011084" cy="469106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©2024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3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(캡션 있는 그림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398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(제목 및 세로 텍스트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999470" y="6550218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©2024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66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((Unused) 1_Title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1051563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286" y="4678224"/>
            <a:ext cx="7862956" cy="945336"/>
          </a:xfrm>
          <a:effectLst>
            <a:outerShdw blurRad="12700" dist="12700" dir="5400000" algn="ctr" rotWithShape="0">
              <a:schemeClr val="tx1">
                <a:alpha val="50000"/>
              </a:schemeClr>
            </a:outerShdw>
          </a:effectLst>
        </p:spPr>
        <p:txBody>
          <a:bodyPr lIns="0" tIns="0" rIns="0" bIns="0" anchor="ctr" anchorCtr="0">
            <a:noAutofit/>
          </a:bodyPr>
          <a:lstStyle>
            <a:lvl1pPr algn="l">
              <a:lnSpc>
                <a:spcPts val="3840"/>
              </a:lnSpc>
              <a:defRPr lang="en-US" sz="4800" dirty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288" y="5715000"/>
            <a:ext cx="11410555" cy="739670"/>
          </a:xfrm>
        </p:spPr>
        <p:txBody>
          <a:bodyPr lIns="0" tIns="0" rIns="0" bIns="0" anchor="b">
            <a:noAutofit/>
          </a:bodyPr>
          <a:lstStyle>
            <a:lvl1pPr marL="411480" marR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1">
                    <a:lumMod val="65000"/>
                  </a:schemeClr>
                </a:solidFill>
                <a:effectLst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411480" marR="0" lvl="0" indent="-411480" algn="l" defTabSz="5486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ko-KR" altLang="en-US" sz="3360" b="0" i="0" u="none" strike="noStrike" kern="1200" cap="none" spc="0" normalizeH="0" baseline="0" noProof="0">
                <a:ln>
                  <a:noFill/>
                </a:ln>
                <a:solidFill>
                  <a:srgbClr val="80808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클릭하여 마스터 부제목 스타일 편집</a:t>
            </a:r>
            <a:endParaRPr kumimoji="0" lang="en-US" sz="3360" b="0" i="0" u="none" strike="noStrike" kern="1200" cap="none" spc="0" normalizeH="0" baseline="0" noProof="0" dirty="0">
              <a:ln>
                <a:noFill/>
              </a:ln>
              <a:solidFill>
                <a:srgbClr val="808084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287" y="2606040"/>
            <a:ext cx="2692400" cy="178308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3052" y="2606041"/>
            <a:ext cx="1595120" cy="176479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0" y="2606041"/>
            <a:ext cx="1584960" cy="176479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62763" y="2613661"/>
            <a:ext cx="1656080" cy="17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9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_PIN_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 algn="ctr">
              <a:defRPr sz="3200" b="1" baseline="0">
                <a:solidFill>
                  <a:srgbClr val="17375E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en-US" altLang="ko-KR"/>
              <a:t>PPT TITLE</a:t>
            </a:r>
            <a:endParaRPr lang="ko-KR" altLang="en-US" dirty="0"/>
          </a:p>
        </p:txBody>
      </p:sp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776000" y="4293097"/>
            <a:ext cx="8640000" cy="3600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2024.xx.xx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164659" y="57871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ko-KR" altLang="en-US">
                <a:solidFill>
                  <a:prstClr val="black"/>
                </a:solidFill>
              </a:rPr>
              <a:t>서경대학교</a:t>
            </a:r>
          </a:p>
        </p:txBody>
      </p:sp>
      <p:sp>
        <p:nvSpPr>
          <p:cNvPr id="10" name="텍스트 개체 틀 10"/>
          <p:cNvSpPr>
            <a:spLocks noGrp="1"/>
          </p:cNvSpPr>
          <p:nvPr>
            <p:ph type="body" sz="quarter" idx="14" hasCustomPrompt="1"/>
          </p:nvPr>
        </p:nvSpPr>
        <p:spPr>
          <a:xfrm>
            <a:off x="1776000" y="4653096"/>
            <a:ext cx="8640000" cy="1620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ko-KR" altLang="en-US" dirty="0"/>
              <a:t>작성자 </a:t>
            </a:r>
            <a:r>
              <a:rPr lang="en-US" altLang="ko-KR" dirty="0"/>
              <a:t>(</a:t>
            </a:r>
            <a:r>
              <a:rPr lang="ko-KR" altLang="en-US" dirty="0"/>
              <a:t>이메일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pSp>
        <p:nvGrpSpPr>
          <p:cNvPr id="6" name="Group 5" hidden="1">
            <a:extLst>
              <a:ext uri="{FF2B5EF4-FFF2-40B4-BE49-F238E27FC236}">
                <a16:creationId xmlns:a16="http://schemas.microsoft.com/office/drawing/2014/main" id="{8CED180E-0310-4AF9-A2F3-C31277A6BE0B}"/>
              </a:ext>
            </a:extLst>
          </p:cNvPr>
          <p:cNvGrpSpPr/>
          <p:nvPr userDrawn="1"/>
        </p:nvGrpSpPr>
        <p:grpSpPr>
          <a:xfrm>
            <a:off x="985200" y="4293096"/>
            <a:ext cx="360000" cy="1980000"/>
            <a:chOff x="985200" y="4293096"/>
            <a:chExt cx="360000" cy="1980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F4FA058-6B1D-4F3D-9300-4FDD5FCEE623}"/>
                </a:ext>
              </a:extLst>
            </p:cNvPr>
            <p:cNvSpPr/>
            <p:nvPr userDrawn="1"/>
          </p:nvSpPr>
          <p:spPr>
            <a:xfrm>
              <a:off x="985200" y="429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E908A19-6CFE-47E3-BF45-ED453AA4A5BD}"/>
                </a:ext>
              </a:extLst>
            </p:cNvPr>
            <p:cNvSpPr/>
            <p:nvPr userDrawn="1"/>
          </p:nvSpPr>
          <p:spPr>
            <a:xfrm>
              <a:off x="985200" y="501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C20F3AE-A704-4BD1-ABAB-B912E0A2F499}"/>
                </a:ext>
              </a:extLst>
            </p:cNvPr>
            <p:cNvSpPr/>
            <p:nvPr userDrawn="1"/>
          </p:nvSpPr>
          <p:spPr>
            <a:xfrm>
              <a:off x="985200" y="465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06E308-3DA4-42CB-B539-CEB1D3B5EBE2}"/>
                </a:ext>
              </a:extLst>
            </p:cNvPr>
            <p:cNvSpPr/>
            <p:nvPr userDrawn="1"/>
          </p:nvSpPr>
          <p:spPr>
            <a:xfrm>
              <a:off x="985200" y="537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5F3C258-87A5-4997-88DC-E37FA911EE4C}"/>
                </a:ext>
              </a:extLst>
            </p:cNvPr>
            <p:cNvSpPr/>
            <p:nvPr userDrawn="1"/>
          </p:nvSpPr>
          <p:spPr>
            <a:xfrm>
              <a:off x="985200" y="573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31E7060-9929-44C1-A5E6-C0C7A41A4EC0}"/>
                </a:ext>
              </a:extLst>
            </p:cNvPr>
            <p:cNvSpPr/>
            <p:nvPr userDrawn="1"/>
          </p:nvSpPr>
          <p:spPr>
            <a:xfrm>
              <a:off x="985200" y="6093096"/>
              <a:ext cx="360000" cy="18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9982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작은 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00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10972800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000">
                <a:latin typeface="+mn-ea"/>
                <a:ea typeface="+mn-ea"/>
              </a:defRPr>
            </a:lvl1pPr>
            <a:lvl2pPr>
              <a:defRPr sz="1800">
                <a:latin typeface="+mn-ea"/>
                <a:ea typeface="+mn-ea"/>
              </a:defRPr>
            </a:lvl2pPr>
            <a:lvl3pPr>
              <a:defRPr sz="1600">
                <a:latin typeface="+mn-ea"/>
                <a:ea typeface="+mn-ea"/>
              </a:defRPr>
            </a:lvl3pPr>
            <a:lvl4pPr>
              <a:defRPr sz="1400">
                <a:latin typeface="+mn-ea"/>
                <a:ea typeface="+mn-ea"/>
              </a:defRPr>
            </a:lvl4pPr>
            <a:lvl5pPr>
              <a:defRPr sz="14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©2024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78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00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10972800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©2024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90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_제목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8" y="2012309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3830" y="2352830"/>
            <a:ext cx="7242628" cy="1282492"/>
          </a:xfrm>
        </p:spPr>
        <p:txBody>
          <a:bodyPr anchor="b"/>
          <a:lstStyle>
            <a:lvl1pPr algn="l">
              <a:defRPr sz="4800" b="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Chapter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2" y="3854391"/>
            <a:ext cx="10283372" cy="1282492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16068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구역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8" y="2012309"/>
            <a:ext cx="12204700" cy="3465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3830" y="2787754"/>
            <a:ext cx="7242628" cy="1282492"/>
          </a:xfrm>
        </p:spPr>
        <p:txBody>
          <a:bodyPr anchor="b"/>
          <a:lstStyle>
            <a:lvl1pPr algn="l">
              <a:defRPr sz="48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2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작은 컨텐츠_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00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000">
                <a:latin typeface="+mn-ea"/>
                <a:ea typeface="+mn-ea"/>
              </a:defRPr>
            </a:lvl1pPr>
            <a:lvl2pPr>
              <a:defRPr sz="1800">
                <a:latin typeface="+mn-ea"/>
                <a:ea typeface="+mn-ea"/>
              </a:defRPr>
            </a:lvl2pPr>
            <a:lvl3pPr>
              <a:defRPr sz="1600">
                <a:latin typeface="+mn-ea"/>
                <a:ea typeface="+mn-ea"/>
              </a:defRPr>
            </a:lvl3pPr>
            <a:lvl4pPr>
              <a:defRPr sz="1400">
                <a:latin typeface="+mn-ea"/>
                <a:ea typeface="+mn-ea"/>
              </a:defRPr>
            </a:lvl4pPr>
            <a:lvl5pPr>
              <a:defRPr sz="14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©2024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FF047B-5D16-5328-7EA8-657C8CEA26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5999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000">
                <a:latin typeface="+mn-ea"/>
                <a:ea typeface="+mn-ea"/>
              </a:defRPr>
            </a:lvl1pPr>
            <a:lvl2pPr>
              <a:defRPr sz="1800">
                <a:latin typeface="+mn-ea"/>
                <a:ea typeface="+mn-ea"/>
              </a:defRPr>
            </a:lvl2pPr>
            <a:lvl3pPr>
              <a:defRPr sz="1600">
                <a:latin typeface="+mn-ea"/>
                <a:ea typeface="+mn-ea"/>
              </a:defRPr>
            </a:lvl3pPr>
            <a:lvl4pPr>
              <a:defRPr sz="1400">
                <a:latin typeface="+mn-ea"/>
                <a:ea typeface="+mn-ea"/>
              </a:defRPr>
            </a:lvl4pPr>
            <a:lvl5pPr>
              <a:defRPr sz="14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51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컨텐츠_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 algn="l">
              <a:defRPr sz="4000"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9470" y="6549963"/>
            <a:ext cx="419305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©2024 </a:t>
            </a:r>
            <a:r>
              <a:rPr lang="en-US" altLang="ko-KR" sz="1200" dirty="0" err="1">
                <a:solidFill>
                  <a:srgbClr val="FFFFFF">
                    <a:lumMod val="85000"/>
                  </a:srgbClr>
                </a:solidFill>
                <a:latin typeface="+mn-lt"/>
              </a:rPr>
              <a:t>SeoKyeong</a:t>
            </a:r>
            <a:r>
              <a:rPr lang="en-US" altLang="ko-KR" sz="1200" dirty="0">
                <a:solidFill>
                  <a:srgbClr val="FFFFFF">
                    <a:lumMod val="85000"/>
                  </a:srgbClr>
                </a:solidFill>
                <a:latin typeface="+mn-lt"/>
              </a:rPr>
              <a:t> University. PIN Lab. Confidential.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/>
          <a:lstStyle/>
          <a:p>
            <a:fld id="{D9077D98-EF84-479F-B0A6-B3152D61A2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FF047B-5D16-5328-7EA8-657C8CEA26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5999" y="1435101"/>
            <a:ext cx="5009804" cy="4965700"/>
          </a:xfrm>
          <a:noFill/>
        </p:spPr>
        <p:txBody>
          <a:bodyPr>
            <a:normAutofit/>
          </a:bodyPr>
          <a:lstStyle>
            <a:lvl1pPr marL="350520" indent="-350520">
              <a:buFont typeface="Arial" pitchFamily="34" charset="0"/>
              <a:buChar char="•"/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7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감사합니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3" y="2782669"/>
            <a:ext cx="11101249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vl="0" indent="0" algn="ctr">
              <a:spcBef>
                <a:spcPct val="20000"/>
              </a:spcBef>
              <a:buSzPct val="100000"/>
              <a:buFontTx/>
              <a:buNone/>
              <a:defRPr sz="3600" b="1" baseline="0">
                <a:solidFill>
                  <a:schemeClr val="tx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500" b="1">
                <a:latin typeface="+mn-ea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300" b="1">
                <a:latin typeface="+mn-ea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300" b="1">
                <a:latin typeface="+mn-ea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300" b="1">
                <a:latin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pPr lvl="0"/>
            <a:r>
              <a:rPr lang="ko-KR" altLang="en-US" sz="4000" noProof="0" dirty="0">
                <a:solidFill>
                  <a:schemeClr val="accent1">
                    <a:lumMod val="50000"/>
                  </a:schemeClr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12008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35101"/>
            <a:ext cx="10972800" cy="48895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ko-KR" altLang="en-US" sz="4320" b="0" i="0" u="none" strike="noStrike" kern="1200" cap="none" spc="0" normalizeH="0" baseline="0" noProof="0" dirty="0">
                <a:ln>
                  <a:noFill/>
                </a:ln>
                <a:solidFill>
                  <a:srgbClr val="0069AA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마스터 제목 스타일 편집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6503652"/>
            <a:ext cx="12204700" cy="361249"/>
          </a:xfrm>
          <a:prstGeom prst="rect">
            <a:avLst/>
          </a:prstGeom>
        </p:spPr>
      </p:pic>
      <p:sp>
        <p:nvSpPr>
          <p:cNvPr id="9" name="Footer Placeholder 4"/>
          <p:cNvSpPr txBox="1">
            <a:spLocks/>
          </p:cNvSpPr>
          <p:nvPr/>
        </p:nvSpPr>
        <p:spPr>
          <a:xfrm>
            <a:off x="101600" y="6454056"/>
            <a:ext cx="4572000" cy="365125"/>
          </a:xfrm>
          <a:prstGeom prst="rect">
            <a:avLst/>
          </a:prstGeom>
          <a:ln w="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08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>
          <a:xfrm>
            <a:off x="9265483" y="650590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</a:defRPr>
            </a:lvl1pPr>
          </a:lstStyle>
          <a:p>
            <a:fld id="{D9077D98-EF84-479F-B0A6-B3152D61A2E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9865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9" r:id="rId2"/>
    <p:sldLayoutId id="2147483902" r:id="rId3"/>
    <p:sldLayoutId id="2147483774" r:id="rId4"/>
    <p:sldLayoutId id="2147483775" r:id="rId5"/>
    <p:sldLayoutId id="2147483893" r:id="rId6"/>
    <p:sldLayoutId id="2147483903" r:id="rId7"/>
    <p:sldLayoutId id="2147483900" r:id="rId8"/>
    <p:sldLayoutId id="2147483779" r:id="rId9"/>
    <p:sldLayoutId id="2147483895" r:id="rId10"/>
    <p:sldLayoutId id="2147483896" r:id="rId11"/>
    <p:sldLayoutId id="2147483897" r:id="rId12"/>
    <p:sldLayoutId id="2147483778" r:id="rId13"/>
    <p:sldLayoutId id="2147483777" r:id="rId14"/>
    <p:sldLayoutId id="2147483780" r:id="rId15"/>
    <p:sldLayoutId id="2147483781" r:id="rId16"/>
    <p:sldLayoutId id="2147483782" r:id="rId17"/>
    <p:sldLayoutId id="2147483773" r:id="rId18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dt="0"/>
  <p:txStyles>
    <p:titleStyle>
      <a:lvl1pPr algn="l" defTabSz="548640" rtl="0" eaLnBrk="1" latinLnBrk="1" hangingPunct="1">
        <a:lnSpc>
          <a:spcPts val="4320"/>
        </a:lnSpc>
        <a:spcBef>
          <a:spcPct val="0"/>
        </a:spcBef>
        <a:buNone/>
        <a:defRPr sz="3000" kern="1200" baseline="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50520" indent="-350520" algn="l" defTabSz="54864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1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1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1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1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36.png"/><Relationship Id="rId7" Type="http://schemas.openxmlformats.org/officeDocument/2006/relationships/image" Target="../media/image34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99FD5-E5F4-4847-A036-17F3EF6273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Cloud Kubernetes</a:t>
            </a:r>
            <a:r>
              <a:rPr lang="ko-KR" altLang="en-US" dirty="0"/>
              <a:t> 기반 </a:t>
            </a:r>
            <a:r>
              <a:rPr lang="en-US" altLang="ko-KR" dirty="0"/>
              <a:t>FEP to CIM DDS Adaptor</a:t>
            </a:r>
            <a:br>
              <a:rPr lang="en-US" altLang="ko-KR" dirty="0"/>
            </a:br>
            <a:r>
              <a:rPr lang="ko-KR" altLang="en-US" dirty="0"/>
              <a:t>구현 및 </a:t>
            </a:r>
            <a:r>
              <a:rPr lang="en-US" altLang="ko-KR" dirty="0"/>
              <a:t>CIM </a:t>
            </a:r>
            <a:r>
              <a:rPr lang="ko-KR" altLang="en-US" dirty="0"/>
              <a:t>크기에 따른 </a:t>
            </a:r>
            <a:r>
              <a:rPr lang="en-US" altLang="ko-KR" dirty="0"/>
              <a:t>DDS </a:t>
            </a:r>
            <a:r>
              <a:rPr lang="ko-KR" altLang="en-US" dirty="0"/>
              <a:t>성능평가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B186A3-3CFC-9056-3CE9-36690BD8DB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2024.01.12</a:t>
            </a:r>
            <a:endParaRPr lang="ko-KR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24AAD0-9197-4434-5484-3E50387A09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조승근</a:t>
            </a:r>
            <a:r>
              <a:rPr lang="ko-KR" altLang="en-US" dirty="0"/>
              <a:t> </a:t>
            </a:r>
            <a:r>
              <a:rPr lang="en-US" altLang="ko-KR" dirty="0"/>
              <a:t>(wiw4477@skuniv.ac.kr)</a:t>
            </a:r>
          </a:p>
          <a:p>
            <a:r>
              <a:rPr lang="ko-KR" altLang="en-US" dirty="0"/>
              <a:t>김호중 </a:t>
            </a:r>
            <a:r>
              <a:rPr lang="en-US" altLang="ko-KR" dirty="0"/>
              <a:t>(hotteok@skuniv.ac.kr)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823EA2-8C86-4B2A-99C6-B80F3B9D143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Power Information Network LAB.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16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IEC 61850 (1/7)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국제 전기기술 위원회</a:t>
            </a:r>
            <a:r>
              <a:rPr lang="en-US" altLang="ko-KR" dirty="0"/>
              <a:t>(IEC)</a:t>
            </a:r>
            <a:r>
              <a:rPr lang="ko-KR" altLang="en-US" dirty="0"/>
              <a:t>에서 제공하는 전력 시스템을 위한 표준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디지털 통신 및 변전소 자동화를 위한 통신 규정 정의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여러 제조사들이 개발한 다양한 </a:t>
            </a:r>
            <a:r>
              <a:rPr lang="en-US" altLang="ko-KR" dirty="0"/>
              <a:t>IED</a:t>
            </a:r>
            <a:r>
              <a:rPr lang="ko-KR" altLang="en-US" dirty="0"/>
              <a:t>들을 의 상호 운용성을 보장하기 위해 등장</a:t>
            </a:r>
            <a:endParaRPr lang="en-US" altLang="ko-KR" dirty="0"/>
          </a:p>
          <a:p>
            <a:pPr lvl="1"/>
            <a:r>
              <a:rPr lang="ko-KR" altLang="en-US" dirty="0"/>
              <a:t>별다른 작업 없이 다른 제조사의 장비로 대체가능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889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F814-9252-4710-885E-43D07F4A1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Latency (3/3)</a:t>
            </a:r>
            <a:endParaRPr lang="ko-KR" alt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8BE3EFCF-9AD7-4E3A-B20A-F7282C42DD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7089511"/>
              </p:ext>
            </p:extLst>
          </p:nvPr>
        </p:nvGraphicFramePr>
        <p:xfrm>
          <a:off x="609600" y="2247900"/>
          <a:ext cx="10972800" cy="4152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8DF37-8232-490E-A7D8-0AD3D6E982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100</a:t>
            </a:fld>
            <a:endParaRPr lang="ko-KR" alt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59B9C4-871D-4133-AFAE-37C1F873C510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19938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Cpp11</a:t>
            </a:r>
            <a:r>
              <a:rPr lang="ko-KR" altLang="en-US" sz="2000" dirty="0"/>
              <a:t>로 구현했을 때 </a:t>
            </a:r>
            <a:r>
              <a:rPr lang="en-US" altLang="ko-KR" sz="2000" dirty="0"/>
              <a:t>Java17</a:t>
            </a:r>
            <a:r>
              <a:rPr lang="ko-KR" altLang="en-US" sz="2000" dirty="0"/>
              <a:t>로 구현했을 때 보다 </a:t>
            </a:r>
            <a:r>
              <a:rPr lang="en-US" altLang="ko-KR" sz="2000" dirty="0"/>
              <a:t>Latency </a:t>
            </a:r>
            <a:r>
              <a:rPr lang="ko-KR" altLang="en-US" sz="2000" dirty="0"/>
              <a:t>성능이 좋음</a:t>
            </a:r>
            <a:endParaRPr lang="en-US" altLang="ko-KR" sz="2000" dirty="0"/>
          </a:p>
          <a:p>
            <a:r>
              <a:rPr lang="en-US" altLang="ko-KR" sz="2000" dirty="0">
                <a:solidFill>
                  <a:schemeClr val="accent2"/>
                </a:solidFill>
              </a:rPr>
              <a:t>RTIDDS Cpp11 </a:t>
            </a:r>
            <a:r>
              <a:rPr lang="en-US" altLang="ko-KR" sz="2000" dirty="0"/>
              <a:t>&gt; </a:t>
            </a:r>
            <a:r>
              <a:rPr lang="en-US" altLang="ko-KR" sz="2000" dirty="0" err="1">
                <a:solidFill>
                  <a:schemeClr val="accent1"/>
                </a:solidFill>
              </a:rPr>
              <a:t>OpenDDS</a:t>
            </a:r>
            <a:r>
              <a:rPr lang="en-US" altLang="ko-KR" sz="2000" dirty="0">
                <a:solidFill>
                  <a:schemeClr val="accent1"/>
                </a:solidFill>
              </a:rPr>
              <a:t> Cpp11 </a:t>
            </a:r>
            <a:r>
              <a:rPr lang="en-US" altLang="ko-KR" sz="2000" dirty="0"/>
              <a:t>&gt; </a:t>
            </a:r>
            <a:r>
              <a:rPr lang="en-US" altLang="ko-KR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RTIDDS Java17 </a:t>
            </a:r>
            <a:r>
              <a:rPr lang="en-US" altLang="ko-KR" sz="2000" dirty="0"/>
              <a:t>&gt; </a:t>
            </a:r>
            <a:r>
              <a:rPr lang="en-US" altLang="ko-KR" sz="20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OpenDDS</a:t>
            </a:r>
            <a:r>
              <a:rPr lang="en-US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Java17 </a:t>
            </a:r>
            <a:r>
              <a:rPr lang="ko-KR" altLang="en-US" sz="2000" dirty="0"/>
              <a:t>순서</a:t>
            </a:r>
          </a:p>
        </p:txBody>
      </p:sp>
    </p:spTree>
    <p:extLst>
      <p:ext uri="{BB962C8B-B14F-4D97-AF65-F5344CB8AC3E}">
        <p14:creationId xmlns:p14="http://schemas.microsoft.com/office/powerpoint/2010/main" val="157889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F814-9252-4710-885E-43D07F4A1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vs Multicast Latency (1/3)</a:t>
            </a:r>
            <a:endParaRPr lang="ko-KR" altLang="en-US" dirty="0"/>
          </a:p>
        </p:txBody>
      </p:sp>
      <p:graphicFrame>
        <p:nvGraphicFramePr>
          <p:cNvPr id="6" name="Content Placeholder 6">
            <a:extLst>
              <a:ext uri="{FF2B5EF4-FFF2-40B4-BE49-F238E27FC236}">
                <a16:creationId xmlns:a16="http://schemas.microsoft.com/office/drawing/2014/main" id="{C0035DB3-5B1F-41A4-A7EC-F4613069EE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4081502"/>
              </p:ext>
            </p:extLst>
          </p:nvPr>
        </p:nvGraphicFramePr>
        <p:xfrm>
          <a:off x="609600" y="1990724"/>
          <a:ext cx="10972800" cy="4410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8DF37-8232-490E-A7D8-0AD3D6E982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101</a:t>
            </a:fld>
            <a:endParaRPr lang="ko-KR" alt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59B9C4-871D-4133-AFAE-37C1F873C510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19938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 err="1"/>
              <a:t>OpenDDS</a:t>
            </a:r>
            <a:r>
              <a:rPr lang="ko-KR" altLang="en-US" sz="2000" dirty="0"/>
              <a:t>의 경우 </a:t>
            </a:r>
            <a:r>
              <a:rPr lang="en-US" altLang="ko-KR" sz="2000" dirty="0"/>
              <a:t>Topic </a:t>
            </a:r>
            <a:r>
              <a:rPr lang="ko-KR" altLang="en-US" sz="2000" dirty="0"/>
              <a:t>크기가 </a:t>
            </a:r>
            <a:r>
              <a:rPr lang="en-US" altLang="ko-KR" sz="2000" dirty="0"/>
              <a:t>2kB</a:t>
            </a:r>
            <a:r>
              <a:rPr lang="ko-KR" altLang="en-US" sz="2000" dirty="0"/>
              <a:t>를 넘어갈 때 </a:t>
            </a:r>
            <a:r>
              <a:rPr lang="en-US" altLang="ko-KR" sz="2000" dirty="0">
                <a:solidFill>
                  <a:schemeClr val="accent2"/>
                </a:solidFill>
              </a:rPr>
              <a:t>Multicast</a:t>
            </a:r>
            <a:r>
              <a:rPr lang="ko-KR" altLang="en-US" sz="2000" dirty="0"/>
              <a:t>가 </a:t>
            </a:r>
            <a:r>
              <a:rPr lang="en-US" altLang="ko-KR" sz="2000" dirty="0">
                <a:solidFill>
                  <a:schemeClr val="accent1"/>
                </a:solidFill>
              </a:rPr>
              <a:t>Unicast</a:t>
            </a:r>
            <a:r>
              <a:rPr lang="ko-KR" altLang="en-US" sz="2000" dirty="0"/>
              <a:t>보다 </a:t>
            </a:r>
            <a:r>
              <a:rPr lang="en-US" altLang="ko-KR" sz="2000" dirty="0"/>
              <a:t>Latency</a:t>
            </a:r>
            <a:r>
              <a:rPr lang="ko-KR" altLang="en-US" sz="2000" dirty="0"/>
              <a:t>가 낮음</a:t>
            </a:r>
          </a:p>
        </p:txBody>
      </p:sp>
    </p:spTree>
    <p:extLst>
      <p:ext uri="{BB962C8B-B14F-4D97-AF65-F5344CB8AC3E}">
        <p14:creationId xmlns:p14="http://schemas.microsoft.com/office/powerpoint/2010/main" val="1631763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F814-9252-4710-885E-43D07F4A1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vs Multicast Latency (2/3)</a:t>
            </a:r>
            <a:endParaRPr lang="ko-KR" altLang="en-US" dirty="0"/>
          </a:p>
        </p:txBody>
      </p:sp>
      <p:graphicFrame>
        <p:nvGraphicFramePr>
          <p:cNvPr id="6" name="Content Placeholder 6">
            <a:extLst>
              <a:ext uri="{FF2B5EF4-FFF2-40B4-BE49-F238E27FC236}">
                <a16:creationId xmlns:a16="http://schemas.microsoft.com/office/drawing/2014/main" id="{45528A59-E97B-4DEA-8CB7-872A402AAE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585569"/>
              </p:ext>
            </p:extLst>
          </p:nvPr>
        </p:nvGraphicFramePr>
        <p:xfrm>
          <a:off x="609600" y="1971674"/>
          <a:ext cx="10972800" cy="4429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8DF37-8232-490E-A7D8-0AD3D6E982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102</a:t>
            </a:fld>
            <a:endParaRPr lang="ko-KR" alt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59B9C4-871D-4133-AFAE-37C1F873C510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19938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RTIDDS</a:t>
            </a:r>
            <a:r>
              <a:rPr lang="ko-KR" altLang="en-US" sz="2000" dirty="0"/>
              <a:t>는 반대로 </a:t>
            </a:r>
            <a:r>
              <a:rPr lang="en-US" altLang="ko-KR" sz="2000" dirty="0"/>
              <a:t>Topic </a:t>
            </a:r>
            <a:r>
              <a:rPr lang="ko-KR" altLang="en-US" sz="2000" dirty="0"/>
              <a:t>크기가 </a:t>
            </a:r>
            <a:r>
              <a:rPr lang="en-US" altLang="ko-KR" sz="2000" dirty="0"/>
              <a:t>1kB</a:t>
            </a:r>
            <a:r>
              <a:rPr lang="ko-KR" altLang="en-US" sz="2000" dirty="0"/>
              <a:t>를 넘어갈 때 </a:t>
            </a:r>
            <a:r>
              <a:rPr lang="en-US" altLang="ko-KR" sz="2000" dirty="0">
                <a:solidFill>
                  <a:schemeClr val="accent1"/>
                </a:solidFill>
              </a:rPr>
              <a:t>Unicast</a:t>
            </a:r>
            <a:r>
              <a:rPr lang="ko-KR" altLang="en-US" sz="2000" dirty="0"/>
              <a:t>가 </a:t>
            </a:r>
            <a:r>
              <a:rPr lang="en-US" altLang="ko-KR" sz="2000" dirty="0">
                <a:solidFill>
                  <a:schemeClr val="accent2"/>
                </a:solidFill>
              </a:rPr>
              <a:t>Multicast</a:t>
            </a:r>
            <a:r>
              <a:rPr lang="ko-KR" altLang="en-US" sz="2000" dirty="0"/>
              <a:t>보다 </a:t>
            </a:r>
            <a:r>
              <a:rPr lang="en-US" altLang="ko-KR" sz="2000" dirty="0"/>
              <a:t>Latency</a:t>
            </a:r>
            <a:r>
              <a:rPr lang="ko-KR" altLang="en-US" sz="2000" dirty="0"/>
              <a:t>가 낮음</a:t>
            </a:r>
          </a:p>
        </p:txBody>
      </p:sp>
    </p:spTree>
    <p:extLst>
      <p:ext uri="{BB962C8B-B14F-4D97-AF65-F5344CB8AC3E}">
        <p14:creationId xmlns:p14="http://schemas.microsoft.com/office/powerpoint/2010/main" val="274088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6B438-4B0D-457F-A1B0-CDACCADE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vs Multicast Latency (3/3)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1C5E1-3C6F-4C3A-86C2-3D614A9E46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103</a:t>
            </a:fld>
            <a:endParaRPr lang="ko-KR" altLang="en-US"/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7101E882-A3E3-4C83-B3E5-772528E64A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7539954"/>
              </p:ext>
            </p:extLst>
          </p:nvPr>
        </p:nvGraphicFramePr>
        <p:xfrm>
          <a:off x="609600" y="2895600"/>
          <a:ext cx="109728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DF5DC3-A5DA-4FD4-B6BC-FB186A9059AA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19938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Subscriber</a:t>
            </a:r>
            <a:r>
              <a:rPr lang="ko-KR" altLang="en-US" sz="2000" dirty="0"/>
              <a:t>가 특정 수를 넘어가면 </a:t>
            </a:r>
            <a:r>
              <a:rPr lang="en-US" altLang="ko-KR" sz="2000" dirty="0"/>
              <a:t>Multicast</a:t>
            </a:r>
            <a:r>
              <a:rPr lang="ko-KR" altLang="en-US" sz="2000" dirty="0"/>
              <a:t>가 </a:t>
            </a:r>
            <a:r>
              <a:rPr lang="en-US" altLang="ko-KR" sz="2000" dirty="0"/>
              <a:t>Unicast</a:t>
            </a:r>
            <a:r>
              <a:rPr lang="ko-KR" altLang="en-US" sz="2000" dirty="0"/>
              <a:t>보다 </a:t>
            </a:r>
            <a:r>
              <a:rPr lang="en-US" altLang="ko-KR" sz="2000" dirty="0"/>
              <a:t>Latency</a:t>
            </a:r>
            <a:r>
              <a:rPr lang="ko-KR" altLang="en-US" sz="2000" dirty="0"/>
              <a:t>가 낮음</a:t>
            </a:r>
            <a:endParaRPr lang="en-US" altLang="ko-KR" sz="2000" dirty="0"/>
          </a:p>
          <a:p>
            <a:pPr lvl="1"/>
            <a:r>
              <a:rPr lang="en-US" altLang="ko-KR" sz="1600" dirty="0">
                <a:solidFill>
                  <a:schemeClr val="accent2"/>
                </a:solidFill>
              </a:rPr>
              <a:t>RTIDDS </a:t>
            </a:r>
            <a:r>
              <a:rPr lang="en-US" altLang="ko-KR" sz="1600" dirty="0"/>
              <a:t>: 20 </a:t>
            </a:r>
            <a:r>
              <a:rPr lang="en-US" altLang="ko-KR" sz="1600" dirty="0">
                <a:sym typeface="Wingdings" panose="05000000000000000000" pitchFamily="2" charset="2"/>
              </a:rPr>
              <a:t> 24</a:t>
            </a:r>
            <a:endParaRPr lang="en-US" altLang="ko-KR" sz="1600" dirty="0">
              <a:solidFill>
                <a:schemeClr val="accent2"/>
              </a:solidFill>
            </a:endParaRPr>
          </a:p>
          <a:p>
            <a:pPr lvl="1"/>
            <a:r>
              <a:rPr lang="en-US" altLang="ko-KR" sz="1600" dirty="0" err="1">
                <a:solidFill>
                  <a:schemeClr val="accent1"/>
                </a:solidFill>
              </a:rPr>
              <a:t>OpenDDS</a:t>
            </a:r>
            <a:r>
              <a:rPr lang="en-US" altLang="ko-KR" sz="1600" dirty="0">
                <a:solidFill>
                  <a:schemeClr val="accent1"/>
                </a:solidFill>
              </a:rPr>
              <a:t> </a:t>
            </a:r>
            <a:r>
              <a:rPr lang="en-US" altLang="ko-KR" sz="1600" dirty="0"/>
              <a:t>: 8 </a:t>
            </a:r>
            <a:r>
              <a:rPr lang="en-US" altLang="ko-KR" sz="1600" dirty="0">
                <a:sym typeface="Wingdings" panose="05000000000000000000" pitchFamily="2" charset="2"/>
              </a:rPr>
              <a:t> 12</a:t>
            </a:r>
            <a:endParaRPr lang="ko-KR" altLang="en-US" sz="1600" dirty="0"/>
          </a:p>
          <a:p>
            <a:r>
              <a:rPr lang="en-US" altLang="ko-KR" sz="2000" dirty="0">
                <a:solidFill>
                  <a:schemeClr val="accent2"/>
                </a:solidFill>
              </a:rPr>
              <a:t>RTIDDS</a:t>
            </a:r>
            <a:r>
              <a:rPr lang="ko-KR" altLang="en-US" sz="2000" dirty="0"/>
              <a:t>가 </a:t>
            </a:r>
            <a:r>
              <a:rPr lang="en-US" altLang="ko-KR" sz="2000" dirty="0" err="1">
                <a:solidFill>
                  <a:schemeClr val="accent1"/>
                </a:solidFill>
              </a:rPr>
              <a:t>OpenDDS</a:t>
            </a:r>
            <a:r>
              <a:rPr lang="ko-KR" altLang="en-US" sz="2000" dirty="0"/>
              <a:t>보다 </a:t>
            </a:r>
            <a:r>
              <a:rPr lang="en-US" altLang="ko-KR" sz="2000" dirty="0"/>
              <a:t>Latency</a:t>
            </a:r>
            <a:r>
              <a:rPr lang="ko-KR" altLang="en-US" sz="2000" dirty="0"/>
              <a:t>가 낮음</a:t>
            </a:r>
          </a:p>
        </p:txBody>
      </p:sp>
    </p:spTree>
    <p:extLst>
      <p:ext uri="{BB962C8B-B14F-4D97-AF65-F5344CB8AC3E}">
        <p14:creationId xmlns:p14="http://schemas.microsoft.com/office/powerpoint/2010/main" val="421688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B1F42-95FC-4F6A-8690-9FC25052E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Throughput Tests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0B38A-CB71-4274-B4ED-5360FC553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Throughput</a:t>
            </a:r>
            <a:r>
              <a:rPr lang="ko-KR" altLang="en-US" dirty="0"/>
              <a:t>의 경우 전송 속도가 네트워크 대역폭을 넘어서는 순간 </a:t>
            </a:r>
            <a:r>
              <a:rPr lang="en-US" altLang="ko-KR" dirty="0"/>
              <a:t>Reliable </a:t>
            </a:r>
            <a:r>
              <a:rPr lang="ko-KR" altLang="en-US" dirty="0"/>
              <a:t>하지 못함</a:t>
            </a:r>
            <a:endParaRPr lang="en-US" altLang="ko-KR" dirty="0"/>
          </a:p>
          <a:p>
            <a:pPr lvl="1"/>
            <a:r>
              <a:rPr lang="ko-KR" altLang="en-US" dirty="0"/>
              <a:t>네트워크가 감당할 수 있는 속도보다 더 빠른 속도로 샘플을 보내고자 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해결방법으로 두 가지의 방법을 사용</a:t>
            </a:r>
            <a:endParaRPr lang="en-US" altLang="ko-KR" dirty="0"/>
          </a:p>
          <a:p>
            <a:pPr lvl="1">
              <a:buFont typeface="+mj-lt"/>
              <a:buAutoNum type="arabicPeriod"/>
            </a:pPr>
            <a:r>
              <a:rPr lang="en-US" altLang="ko-KR" dirty="0"/>
              <a:t>writer</a:t>
            </a:r>
            <a:r>
              <a:rPr lang="ko-KR" altLang="en-US" dirty="0"/>
              <a:t>가 일정 주기마다 </a:t>
            </a:r>
            <a:r>
              <a:rPr lang="en-US" altLang="ko-KR" dirty="0" err="1"/>
              <a:t>wait_for_acknowledgment</a:t>
            </a:r>
            <a:r>
              <a:rPr lang="en-US" altLang="ko-KR" dirty="0"/>
              <a:t> </a:t>
            </a:r>
            <a:r>
              <a:rPr lang="ko-KR" altLang="en-US" dirty="0"/>
              <a:t>함수 호출</a:t>
            </a:r>
            <a:endParaRPr lang="en-US" altLang="ko-KR" dirty="0"/>
          </a:p>
          <a:p>
            <a:pPr lvl="1">
              <a:buFont typeface="+mj-lt"/>
              <a:buAutoNum type="arabicPeriod"/>
            </a:pPr>
            <a:r>
              <a:rPr lang="en-US" altLang="ko-KR" dirty="0"/>
              <a:t>writer</a:t>
            </a:r>
            <a:r>
              <a:rPr lang="ko-KR" altLang="en-US" dirty="0"/>
              <a:t>에서 </a:t>
            </a:r>
            <a:r>
              <a:rPr lang="en-US" altLang="ko-KR" dirty="0"/>
              <a:t>write</a:t>
            </a:r>
            <a:r>
              <a:rPr lang="ko-KR" altLang="en-US" dirty="0"/>
              <a:t>하는 최소 </a:t>
            </a:r>
            <a:r>
              <a:rPr lang="en-US" altLang="ko-KR" dirty="0"/>
              <a:t>Interval</a:t>
            </a:r>
            <a:r>
              <a:rPr lang="ko-KR" altLang="en-US" dirty="0"/>
              <a:t>을 정함 </a:t>
            </a:r>
            <a:r>
              <a:rPr lang="en-US" altLang="ko-KR" dirty="0"/>
              <a:t>(sleep </a:t>
            </a:r>
            <a:r>
              <a:rPr lang="ko-KR" altLang="en-US" dirty="0"/>
              <a:t>방식</a:t>
            </a:r>
            <a:r>
              <a:rPr lang="en-US" altLang="ko-KR" dirty="0"/>
              <a:t>)</a:t>
            </a:r>
          </a:p>
          <a:p>
            <a:pPr>
              <a:buFont typeface="+mj-lt"/>
              <a:buAutoNum type="arabicPeriod"/>
            </a:pPr>
            <a:endParaRPr lang="en-US" altLang="ko-KR" dirty="0"/>
          </a:p>
          <a:p>
            <a:r>
              <a:rPr lang="en-US" altLang="ko-KR" dirty="0" err="1"/>
              <a:t>wait_for_acknowledgment</a:t>
            </a:r>
            <a:endParaRPr lang="en-US" altLang="ko-KR" dirty="0"/>
          </a:p>
          <a:p>
            <a:pPr lvl="1"/>
            <a:r>
              <a:rPr lang="en-US" altLang="ko-KR" dirty="0"/>
              <a:t>writer</a:t>
            </a:r>
            <a:r>
              <a:rPr lang="ko-KR" altLang="en-US" dirty="0"/>
              <a:t>에서 </a:t>
            </a:r>
            <a:r>
              <a:rPr lang="en-US" altLang="ko-KR" dirty="0"/>
              <a:t>write</a:t>
            </a:r>
            <a:r>
              <a:rPr lang="ko-KR" altLang="en-US" dirty="0"/>
              <a:t>한 샘플들을 </a:t>
            </a:r>
            <a:r>
              <a:rPr lang="en-US" altLang="ko-KR" dirty="0"/>
              <a:t>reader</a:t>
            </a:r>
            <a:r>
              <a:rPr lang="ko-KR" altLang="en-US" dirty="0"/>
              <a:t>들이 모두 수신했는지에 대한 긍정응답을 기다리면서 대기</a:t>
            </a:r>
            <a:endParaRPr lang="en-US" altLang="ko-KR" dirty="0"/>
          </a:p>
          <a:p>
            <a:pPr lvl="1"/>
            <a:r>
              <a:rPr lang="ko-KR" altLang="en-US" dirty="0"/>
              <a:t>호출하는 주기가 짧을 수록 더 </a:t>
            </a:r>
            <a:r>
              <a:rPr lang="en-US" altLang="ko-KR" dirty="0"/>
              <a:t>Reliable </a:t>
            </a:r>
            <a:r>
              <a:rPr lang="ko-KR" altLang="en-US" dirty="0"/>
              <a:t>하지만</a:t>
            </a:r>
            <a:r>
              <a:rPr lang="en-US" altLang="ko-KR" dirty="0"/>
              <a:t>, Throughput</a:t>
            </a:r>
            <a:r>
              <a:rPr lang="ko-KR" altLang="en-US" dirty="0"/>
              <a:t>은 낮아짐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FCAA5-FE18-4EF2-840E-E5E8249E93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880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495850E-2053-43BD-9D6A-5B2F9C9927AB}"/>
              </a:ext>
            </a:extLst>
          </p:cNvPr>
          <p:cNvSpPr txBox="1">
            <a:spLocks/>
          </p:cNvSpPr>
          <p:nvPr/>
        </p:nvSpPr>
        <p:spPr>
          <a:xfrm>
            <a:off x="609600" y="1435100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Cpp11 </a:t>
            </a:r>
            <a:r>
              <a:rPr lang="ko-KR" altLang="en-US" dirty="0"/>
              <a:t>구현의 경우 전체적으로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ko-KR" altLang="en-US" dirty="0"/>
              <a:t>가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보다 </a:t>
            </a:r>
            <a:r>
              <a:rPr lang="en-US" altLang="ko-KR" dirty="0"/>
              <a:t>Throughput </a:t>
            </a:r>
            <a:r>
              <a:rPr lang="ko-KR" altLang="en-US" dirty="0"/>
              <a:t>성능이 좋음</a:t>
            </a:r>
            <a:endParaRPr lang="en-US" altLang="ko-KR" dirty="0"/>
          </a:p>
          <a:p>
            <a:r>
              <a:rPr lang="en-US" altLang="ko-KR" dirty="0"/>
              <a:t>Topic </a:t>
            </a:r>
            <a:r>
              <a:rPr lang="ko-KR" altLang="en-US" dirty="0"/>
              <a:t>크기가 </a:t>
            </a:r>
            <a:r>
              <a:rPr lang="en-US" altLang="ko-KR" dirty="0"/>
              <a:t>16kB</a:t>
            </a:r>
            <a:r>
              <a:rPr lang="ko-KR" altLang="en-US" dirty="0"/>
              <a:t>를 넘어가면서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 모두 네트워크 대역폭의 </a:t>
            </a:r>
            <a:r>
              <a:rPr lang="en-US" altLang="ko-KR" dirty="0"/>
              <a:t>90%</a:t>
            </a:r>
            <a:r>
              <a:rPr lang="ko-KR" altLang="en-US" dirty="0"/>
              <a:t>를 사용</a:t>
            </a:r>
            <a:endParaRPr lang="en-US" altLang="ko-KR" dirty="0"/>
          </a:p>
          <a:p>
            <a:r>
              <a:rPr lang="en-US" altLang="ko-KR" dirty="0" err="1"/>
              <a:t>wait_for_ack</a:t>
            </a:r>
            <a:r>
              <a:rPr lang="en-US" altLang="ko-KR" dirty="0"/>
              <a:t> </a:t>
            </a:r>
            <a:r>
              <a:rPr lang="ko-KR" altLang="en-US" dirty="0"/>
              <a:t>방식은 </a:t>
            </a:r>
            <a:r>
              <a:rPr lang="en-US" altLang="ko-KR" dirty="0"/>
              <a:t>sleep </a:t>
            </a:r>
            <a:r>
              <a:rPr lang="ko-KR" altLang="en-US" dirty="0"/>
              <a:t>방식에 비해 훨씬 낮은 </a:t>
            </a:r>
            <a:r>
              <a:rPr lang="en-US" altLang="ko-KR" dirty="0"/>
              <a:t>Throughput </a:t>
            </a:r>
            <a:r>
              <a:rPr lang="ko-KR" altLang="en-US" dirty="0"/>
              <a:t>성능을 보임</a:t>
            </a:r>
            <a:endParaRPr lang="en-US" altLang="ko-K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6B438-4B0D-457F-A1B0-CDACCADE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Throughput (1/3)</a:t>
            </a:r>
            <a:endParaRPr lang="ko-KR" alt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F7B5872-0E25-47A9-863F-80D734B2CC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1748032"/>
              </p:ext>
            </p:extLst>
          </p:nvPr>
        </p:nvGraphicFramePr>
        <p:xfrm>
          <a:off x="609600" y="2657474"/>
          <a:ext cx="10972800" cy="3743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1C5E1-3C6F-4C3A-86C2-3D614A9E46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3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DB24259-FBF3-4FBB-9112-53AADE65D2F3}"/>
              </a:ext>
            </a:extLst>
          </p:cNvPr>
          <p:cNvSpPr txBox="1">
            <a:spLocks/>
          </p:cNvSpPr>
          <p:nvPr/>
        </p:nvSpPr>
        <p:spPr>
          <a:xfrm>
            <a:off x="609600" y="1435100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Java17 </a:t>
            </a:r>
            <a:r>
              <a:rPr lang="ko-KR" altLang="en-US" dirty="0"/>
              <a:t>구현의 경우도 전체적으로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ko-KR" altLang="en-US" dirty="0"/>
              <a:t>가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보다 </a:t>
            </a:r>
            <a:r>
              <a:rPr lang="en-US" altLang="ko-KR" dirty="0"/>
              <a:t>Throughput </a:t>
            </a:r>
            <a:r>
              <a:rPr lang="ko-KR" altLang="en-US" dirty="0"/>
              <a:t>성능이 좋음</a:t>
            </a:r>
            <a:endParaRPr lang="en-US" altLang="ko-KR" dirty="0"/>
          </a:p>
          <a:p>
            <a:r>
              <a:rPr lang="en-US" altLang="ko-KR" dirty="0"/>
              <a:t>Topic </a:t>
            </a:r>
            <a:r>
              <a:rPr lang="ko-KR" altLang="en-US" dirty="0"/>
              <a:t>크기가 </a:t>
            </a:r>
            <a:r>
              <a:rPr lang="en-US" altLang="ko-KR" dirty="0"/>
              <a:t>8kB</a:t>
            </a:r>
            <a:r>
              <a:rPr lang="ko-KR" altLang="en-US" dirty="0"/>
              <a:t>를 넘어가면서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ko-KR" altLang="en-US" dirty="0"/>
              <a:t>는 네트워크 대역폭의 </a:t>
            </a:r>
            <a:r>
              <a:rPr lang="en-US" altLang="ko-KR" dirty="0"/>
              <a:t>90%</a:t>
            </a:r>
            <a:r>
              <a:rPr lang="ko-KR" altLang="en-US" dirty="0"/>
              <a:t>를 사용</a:t>
            </a:r>
            <a:endParaRPr lang="en-US" altLang="ko-KR" dirty="0"/>
          </a:p>
          <a:p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는 </a:t>
            </a:r>
            <a:r>
              <a:rPr lang="en-US" altLang="ko-KR" dirty="0"/>
              <a:t>Topic </a:t>
            </a:r>
            <a:r>
              <a:rPr lang="ko-KR" altLang="en-US" dirty="0"/>
              <a:t>크기가 </a:t>
            </a:r>
            <a:r>
              <a:rPr lang="en-US" altLang="ko-KR" dirty="0"/>
              <a:t>63kB</a:t>
            </a:r>
            <a:r>
              <a:rPr lang="ko-KR" altLang="en-US" dirty="0"/>
              <a:t>까지 증가하여도 네트워크 대역폭의 </a:t>
            </a:r>
            <a:r>
              <a:rPr lang="en-US" altLang="ko-KR" dirty="0"/>
              <a:t>55%</a:t>
            </a:r>
            <a:r>
              <a:rPr lang="ko-KR" altLang="en-US" dirty="0"/>
              <a:t>정도만 사용</a:t>
            </a:r>
            <a:endParaRPr lang="en-US" altLang="ko-KR" dirty="0"/>
          </a:p>
          <a:p>
            <a:r>
              <a:rPr lang="en-US" altLang="ko-KR" dirty="0" err="1"/>
              <a:t>wait_for_ack</a:t>
            </a:r>
            <a:r>
              <a:rPr lang="en-US" altLang="ko-KR" dirty="0"/>
              <a:t> </a:t>
            </a:r>
            <a:r>
              <a:rPr lang="ko-KR" altLang="en-US" dirty="0"/>
              <a:t>방식은 </a:t>
            </a:r>
            <a:r>
              <a:rPr lang="en-US" altLang="ko-KR" dirty="0"/>
              <a:t>sleep </a:t>
            </a:r>
            <a:r>
              <a:rPr lang="ko-KR" altLang="en-US" dirty="0"/>
              <a:t>방식에 비해 훨씬 낮은 </a:t>
            </a:r>
            <a:r>
              <a:rPr lang="en-US" altLang="ko-KR" dirty="0"/>
              <a:t>Throughput </a:t>
            </a:r>
            <a:r>
              <a:rPr lang="ko-KR" altLang="en-US" dirty="0"/>
              <a:t>성능을 보임</a:t>
            </a:r>
            <a:endParaRPr lang="en-US" altLang="ko-K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6B438-4B0D-457F-A1B0-CDACCADE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Throughput (2/3)</a:t>
            </a:r>
            <a:endParaRPr lang="ko-KR" alt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F7B5872-0E25-47A9-863F-80D734B2CC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281451"/>
              </p:ext>
            </p:extLst>
          </p:nvPr>
        </p:nvGraphicFramePr>
        <p:xfrm>
          <a:off x="609600" y="3028950"/>
          <a:ext cx="10972800" cy="3371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1C5E1-3C6F-4C3A-86C2-3D614A9E46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03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D0103DE-FED3-443C-9CDE-FC74C3765BBD}"/>
              </a:ext>
            </a:extLst>
          </p:cNvPr>
          <p:cNvSpPr txBox="1">
            <a:spLocks/>
          </p:cNvSpPr>
          <p:nvPr/>
        </p:nvSpPr>
        <p:spPr>
          <a:xfrm>
            <a:off x="609600" y="1435100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전체적으로 </a:t>
            </a:r>
            <a:r>
              <a:rPr lang="en-US" altLang="ko-KR" dirty="0">
                <a:solidFill>
                  <a:schemeClr val="accent2"/>
                </a:solidFill>
              </a:rPr>
              <a:t>RTIDDS Cpp11</a:t>
            </a:r>
            <a:r>
              <a:rPr lang="en-US" altLang="ko-KR" dirty="0"/>
              <a:t> &gt; </a:t>
            </a: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RTIDDS Java17 </a:t>
            </a:r>
            <a:r>
              <a:rPr lang="en-US" altLang="ko-KR" dirty="0"/>
              <a:t>&gt;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en-US" altLang="ko-KR" dirty="0">
                <a:solidFill>
                  <a:schemeClr val="accent1"/>
                </a:solidFill>
              </a:rPr>
              <a:t> Cpp11 </a:t>
            </a:r>
            <a:r>
              <a:rPr lang="en-US" altLang="ko-KR" dirty="0"/>
              <a:t>&gt; </a:t>
            </a:r>
            <a:r>
              <a:rPr lang="en-US" altLang="ko-KR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OpenDDS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Java17 </a:t>
            </a:r>
            <a:r>
              <a:rPr lang="ko-KR" altLang="en-US" dirty="0"/>
              <a:t>순서</a:t>
            </a:r>
            <a:endParaRPr lang="en-US" altLang="ko-KR" dirty="0"/>
          </a:p>
          <a:p>
            <a:r>
              <a:rPr lang="en-US" altLang="ko-KR" dirty="0"/>
              <a:t>Topic </a:t>
            </a:r>
            <a:r>
              <a:rPr lang="ko-KR" altLang="en-US" dirty="0"/>
              <a:t>크기가 </a:t>
            </a:r>
            <a:r>
              <a:rPr lang="en-US" altLang="ko-KR" dirty="0"/>
              <a:t>32kB </a:t>
            </a:r>
            <a:r>
              <a:rPr lang="ko-KR" altLang="en-US" dirty="0"/>
              <a:t>이상인 경우에는 </a:t>
            </a:r>
            <a:r>
              <a:rPr lang="en-US" altLang="ko-KR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OpenDDS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Java17</a:t>
            </a:r>
            <a:r>
              <a:rPr lang="ko-KR" altLang="en-US" dirty="0"/>
              <a:t>을 제외하고 모두 성능이 비슷함</a:t>
            </a:r>
            <a:endParaRPr lang="en-US" altLang="ko-K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6B438-4B0D-457F-A1B0-CDACCADE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Throughput (3/3)</a:t>
            </a:r>
            <a:endParaRPr lang="ko-KR" alt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F7B5872-0E25-47A9-863F-80D734B2CC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1543607"/>
              </p:ext>
            </p:extLst>
          </p:nvPr>
        </p:nvGraphicFramePr>
        <p:xfrm>
          <a:off x="609600" y="2362200"/>
          <a:ext cx="10972800" cy="4038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1C5E1-3C6F-4C3A-86C2-3D614A9E46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435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0630936-CBF7-4979-AD52-C7110C532088}"/>
              </a:ext>
            </a:extLst>
          </p:cNvPr>
          <p:cNvSpPr txBox="1">
            <a:spLocks/>
          </p:cNvSpPr>
          <p:nvPr/>
        </p:nvSpPr>
        <p:spPr>
          <a:xfrm>
            <a:off x="609600" y="1435100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Unicast </a:t>
            </a:r>
            <a:r>
              <a:rPr lang="ko-KR" altLang="en-US" dirty="0"/>
              <a:t>사용 시 전체적으로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ko-KR" altLang="en-US" dirty="0"/>
              <a:t>가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보다 </a:t>
            </a:r>
            <a:r>
              <a:rPr lang="en-US" altLang="ko-KR" dirty="0"/>
              <a:t>Throughput </a:t>
            </a:r>
            <a:r>
              <a:rPr lang="ko-KR" altLang="en-US" dirty="0"/>
              <a:t>성능이 좋음</a:t>
            </a:r>
            <a:endParaRPr lang="en-US" altLang="ko-KR" dirty="0"/>
          </a:p>
          <a:p>
            <a:r>
              <a:rPr lang="en-US" altLang="ko-KR" dirty="0"/>
              <a:t>Topic </a:t>
            </a:r>
            <a:r>
              <a:rPr lang="ko-KR" altLang="en-US" dirty="0"/>
              <a:t>크기가 </a:t>
            </a:r>
            <a:r>
              <a:rPr lang="en-US" altLang="ko-KR" dirty="0"/>
              <a:t>2kB</a:t>
            </a:r>
            <a:r>
              <a:rPr lang="ko-KR" altLang="en-US" dirty="0"/>
              <a:t>를 넘어가면서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의 성능차이는 없음</a:t>
            </a:r>
            <a:endParaRPr lang="en-US" altLang="ko-KR" dirty="0"/>
          </a:p>
          <a:p>
            <a:r>
              <a:rPr lang="en-US" altLang="ko-KR" dirty="0" err="1"/>
              <a:t>wait_for_ack</a:t>
            </a:r>
            <a:r>
              <a:rPr lang="en-US" altLang="ko-KR" dirty="0"/>
              <a:t> </a:t>
            </a:r>
            <a:r>
              <a:rPr lang="ko-KR" altLang="en-US" dirty="0"/>
              <a:t>방식은 </a:t>
            </a:r>
            <a:r>
              <a:rPr lang="en-US" altLang="ko-KR" dirty="0"/>
              <a:t>sleep </a:t>
            </a:r>
            <a:r>
              <a:rPr lang="ko-KR" altLang="en-US" dirty="0"/>
              <a:t>방식에 비해 훨씬 낮은 </a:t>
            </a:r>
            <a:r>
              <a:rPr lang="en-US" altLang="ko-KR" dirty="0"/>
              <a:t>Throughput </a:t>
            </a:r>
            <a:r>
              <a:rPr lang="ko-KR" altLang="en-US" dirty="0"/>
              <a:t>성능을 보임</a:t>
            </a:r>
            <a:endParaRPr lang="en-US" altLang="ko-KR" dirty="0"/>
          </a:p>
          <a:p>
            <a:r>
              <a:rPr lang="en-US" altLang="ko-KR" dirty="0"/>
              <a:t>Multi Sub Throughput</a:t>
            </a:r>
            <a:r>
              <a:rPr lang="ko-KR" altLang="en-US" dirty="0"/>
              <a:t> 값은 </a:t>
            </a:r>
            <a:r>
              <a:rPr lang="en-US" altLang="ko-KR" dirty="0"/>
              <a:t>1</a:t>
            </a:r>
            <a:r>
              <a:rPr lang="ko-KR" altLang="en-US" dirty="0"/>
              <a:t>개의 </a:t>
            </a:r>
            <a:r>
              <a:rPr lang="en-US" altLang="ko-KR" dirty="0"/>
              <a:t>sub </a:t>
            </a:r>
            <a:r>
              <a:rPr lang="ko-KR" altLang="en-US" dirty="0"/>
              <a:t>기준으로 </a:t>
            </a:r>
            <a:r>
              <a:rPr lang="en-US" altLang="ko-KR" dirty="0"/>
              <a:t>Throughput </a:t>
            </a:r>
            <a:r>
              <a:rPr lang="ko-KR" altLang="en-US" dirty="0"/>
              <a:t>계산</a:t>
            </a:r>
            <a:endParaRPr lang="en-US" altLang="ko-K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6B438-4B0D-457F-A1B0-CDACCADE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vs Multicast Throughput (1/3)</a:t>
            </a:r>
            <a:endParaRPr lang="ko-KR" alt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F7B5872-0E25-47A9-863F-80D734B2CC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6899485"/>
              </p:ext>
            </p:extLst>
          </p:nvPr>
        </p:nvGraphicFramePr>
        <p:xfrm>
          <a:off x="609600" y="3000374"/>
          <a:ext cx="10972800" cy="3400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1C5E1-3C6F-4C3A-86C2-3D614A9E46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35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921ABDE-EEE1-4CF6-89F8-67CA43E2768C}"/>
              </a:ext>
            </a:extLst>
          </p:cNvPr>
          <p:cNvSpPr txBox="1">
            <a:spLocks/>
          </p:cNvSpPr>
          <p:nvPr/>
        </p:nvSpPr>
        <p:spPr>
          <a:xfrm>
            <a:off x="609600" y="1435100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Multicast </a:t>
            </a:r>
            <a:r>
              <a:rPr lang="ko-KR" altLang="en-US" dirty="0"/>
              <a:t>사용시에도 전체적으로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ko-KR" altLang="en-US" dirty="0"/>
              <a:t>가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보다 </a:t>
            </a:r>
            <a:r>
              <a:rPr lang="en-US" altLang="ko-KR" dirty="0"/>
              <a:t>Throughput </a:t>
            </a:r>
            <a:r>
              <a:rPr lang="ko-KR" altLang="en-US" dirty="0"/>
              <a:t>성능이 좋음</a:t>
            </a:r>
            <a:endParaRPr lang="en-US" altLang="ko-KR" dirty="0"/>
          </a:p>
          <a:p>
            <a:r>
              <a:rPr lang="en-US" altLang="ko-KR" dirty="0"/>
              <a:t>Topic </a:t>
            </a:r>
            <a:r>
              <a:rPr lang="ko-KR" altLang="en-US" dirty="0"/>
              <a:t>크기가 </a:t>
            </a:r>
            <a:r>
              <a:rPr lang="en-US" altLang="ko-KR" dirty="0"/>
              <a:t>2kB</a:t>
            </a:r>
            <a:r>
              <a:rPr lang="ko-KR" altLang="en-US" dirty="0"/>
              <a:t>를 넘어가면서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의 성능차이는 없음</a:t>
            </a:r>
            <a:endParaRPr lang="en-US" altLang="ko-KR" dirty="0"/>
          </a:p>
          <a:p>
            <a:r>
              <a:rPr lang="en-US" altLang="ko-KR" dirty="0" err="1"/>
              <a:t>wait_for_ack</a:t>
            </a:r>
            <a:r>
              <a:rPr lang="en-US" altLang="ko-KR" dirty="0"/>
              <a:t> </a:t>
            </a:r>
            <a:r>
              <a:rPr lang="ko-KR" altLang="en-US" dirty="0"/>
              <a:t>방식은 </a:t>
            </a:r>
            <a:r>
              <a:rPr lang="en-US" altLang="ko-KR" dirty="0"/>
              <a:t>sleep </a:t>
            </a:r>
            <a:r>
              <a:rPr lang="ko-KR" altLang="en-US" dirty="0"/>
              <a:t>방식에 비해 훨씬 낮은 </a:t>
            </a:r>
            <a:r>
              <a:rPr lang="en-US" altLang="ko-KR" dirty="0"/>
              <a:t>Throughput </a:t>
            </a:r>
            <a:r>
              <a:rPr lang="ko-KR" altLang="en-US" dirty="0"/>
              <a:t>성능을 보임</a:t>
            </a:r>
            <a:endParaRPr lang="en-US" altLang="ko-K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6B438-4B0D-457F-A1B0-CDACCADE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vs Multicast Throughput (2/3)</a:t>
            </a:r>
            <a:endParaRPr lang="ko-KR" alt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F7B5872-0E25-47A9-863F-80D734B2CC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6355357"/>
              </p:ext>
            </p:extLst>
          </p:nvPr>
        </p:nvGraphicFramePr>
        <p:xfrm>
          <a:off x="609600" y="2628900"/>
          <a:ext cx="10972800" cy="3771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1C5E1-3C6F-4C3A-86C2-3D614A9E46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109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936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IEC 61850 (2/7)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기존 서브스테이션 망</a:t>
            </a:r>
            <a:r>
              <a:rPr lang="en-US" altLang="ko-KR" dirty="0"/>
              <a:t>, IEC61850 </a:t>
            </a:r>
            <a:r>
              <a:rPr lang="ko-KR" altLang="en-US" dirty="0"/>
              <a:t>기반의 망 구조 비교</a:t>
            </a:r>
            <a:endParaRPr lang="en-US" altLang="ko-KR" dirty="0"/>
          </a:p>
          <a:p>
            <a:pPr lvl="1"/>
            <a:r>
              <a:rPr lang="ko-KR" altLang="en-US" dirty="0"/>
              <a:t>기존 서브스테이션 망 </a:t>
            </a:r>
            <a:r>
              <a:rPr lang="en-US" altLang="ko-KR" dirty="0"/>
              <a:t>: </a:t>
            </a:r>
            <a:r>
              <a:rPr lang="ko-KR" altLang="en-US" dirty="0"/>
              <a:t>각 </a:t>
            </a:r>
            <a:r>
              <a:rPr lang="en-US" altLang="ko-KR" dirty="0"/>
              <a:t>IED</a:t>
            </a:r>
            <a:r>
              <a:rPr lang="ko-KR" altLang="en-US" dirty="0"/>
              <a:t>들간의 </a:t>
            </a:r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 </a:t>
            </a:r>
            <a:r>
              <a:rPr lang="ko-KR" altLang="en-US" dirty="0"/>
              <a:t>링크</a:t>
            </a:r>
            <a:r>
              <a:rPr lang="en-US" altLang="ko-KR" dirty="0"/>
              <a:t>, </a:t>
            </a:r>
            <a:r>
              <a:rPr lang="ko-KR" altLang="en-US" dirty="0"/>
              <a:t>장치 추가 시 통신 경로 재설정</a:t>
            </a:r>
            <a:r>
              <a:rPr lang="en-US" altLang="ko-KR" dirty="0"/>
              <a:t> </a:t>
            </a:r>
          </a:p>
          <a:p>
            <a:pPr lvl="1"/>
            <a:r>
              <a:rPr lang="en-US" altLang="ko-KR" dirty="0"/>
              <a:t>IEC 61850 </a:t>
            </a:r>
            <a:r>
              <a:rPr lang="ko-KR" altLang="en-US" dirty="0"/>
              <a:t>기반의 망  </a:t>
            </a:r>
            <a:r>
              <a:rPr lang="en-US" altLang="ko-KR" dirty="0"/>
              <a:t>: </a:t>
            </a:r>
            <a:r>
              <a:rPr lang="ko-KR" altLang="en-US" dirty="0"/>
              <a:t>각 </a:t>
            </a:r>
            <a:r>
              <a:rPr lang="en-US" altLang="ko-KR" dirty="0"/>
              <a:t>IED</a:t>
            </a:r>
            <a:r>
              <a:rPr lang="ko-KR" altLang="en-US" dirty="0"/>
              <a:t>끼리 접근 가능</a:t>
            </a:r>
            <a:r>
              <a:rPr lang="en-US" altLang="ko-KR" dirty="0"/>
              <a:t>, </a:t>
            </a:r>
            <a:r>
              <a:rPr lang="ko-KR" altLang="en-US" dirty="0"/>
              <a:t>장치 추가 시 통신 경로에 영향 없음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11</a:t>
            </a:fld>
            <a:endParaRPr lang="ko-KR" alt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2F49A07-B537-4A5D-9FBF-F34D7A6B9ACF}"/>
              </a:ext>
            </a:extLst>
          </p:cNvPr>
          <p:cNvGrpSpPr/>
          <p:nvPr/>
        </p:nvGrpSpPr>
        <p:grpSpPr>
          <a:xfrm>
            <a:off x="7023371" y="2825128"/>
            <a:ext cx="4155874" cy="3372951"/>
            <a:chOff x="7023371" y="3168028"/>
            <a:chExt cx="4155874" cy="3372951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23371" y="3168028"/>
              <a:ext cx="4155874" cy="3014853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333080" y="6202425"/>
              <a:ext cx="353645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&lt;IEC 61850 Network Architecture&gt;</a:t>
              </a:r>
              <a:endParaRPr lang="ko-KR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16F117C-05FE-43C3-9914-442751F03436}"/>
              </a:ext>
            </a:extLst>
          </p:cNvPr>
          <p:cNvGrpSpPr/>
          <p:nvPr/>
        </p:nvGrpSpPr>
        <p:grpSpPr>
          <a:xfrm>
            <a:off x="1287360" y="2825129"/>
            <a:ext cx="4778462" cy="3363425"/>
            <a:chOff x="1287360" y="3168029"/>
            <a:chExt cx="4778462" cy="336342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87360" y="3168029"/>
              <a:ext cx="4778462" cy="3014853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1323080" y="6192900"/>
              <a:ext cx="47070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&lt;Legacy Substation Network </a:t>
              </a:r>
              <a:r>
                <a:rPr lang="en-US" altLang="ko-KR" sz="16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Architecutre</a:t>
              </a:r>
              <a:r>
                <a:rPr lang="en-US" altLang="ko-KR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711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3860CD-0E94-4A6A-BC45-295DD0F42C5D}"/>
              </a:ext>
            </a:extLst>
          </p:cNvPr>
          <p:cNvSpPr txBox="1">
            <a:spLocks/>
          </p:cNvSpPr>
          <p:nvPr/>
        </p:nvSpPr>
        <p:spPr>
          <a:xfrm>
            <a:off x="609600" y="1435100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전체적으로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ko-KR" altLang="en-US" dirty="0"/>
              <a:t>가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보다 </a:t>
            </a:r>
            <a:r>
              <a:rPr lang="en-US" altLang="ko-KR" dirty="0"/>
              <a:t>Throughput </a:t>
            </a:r>
            <a:r>
              <a:rPr lang="ko-KR" altLang="en-US" dirty="0"/>
              <a:t>성능이 좋음</a:t>
            </a:r>
            <a:endParaRPr lang="en-US" altLang="ko-KR" dirty="0"/>
          </a:p>
          <a:p>
            <a:r>
              <a:rPr lang="en-US" altLang="ko-KR" dirty="0"/>
              <a:t>Topic </a:t>
            </a:r>
            <a:r>
              <a:rPr lang="ko-KR" altLang="en-US" dirty="0"/>
              <a:t>크기가 </a:t>
            </a:r>
            <a:r>
              <a:rPr lang="en-US" altLang="ko-KR" dirty="0"/>
              <a:t>2kB</a:t>
            </a:r>
            <a:r>
              <a:rPr lang="ko-KR" altLang="en-US" dirty="0"/>
              <a:t>를 넘어가면서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의 성능차이는 없음</a:t>
            </a:r>
            <a:endParaRPr lang="en-US" altLang="ko-KR" dirty="0"/>
          </a:p>
          <a:p>
            <a:r>
              <a:rPr lang="en-US" altLang="ko-KR" dirty="0"/>
              <a:t>Multicast</a:t>
            </a:r>
            <a:r>
              <a:rPr lang="ko-KR" altLang="en-US" dirty="0"/>
              <a:t>가 </a:t>
            </a:r>
            <a:r>
              <a:rPr lang="en-US" altLang="ko-KR" dirty="0"/>
              <a:t>Unicast</a:t>
            </a:r>
            <a:r>
              <a:rPr lang="ko-KR" altLang="en-US" dirty="0"/>
              <a:t>보다 약 두배의 성능이 좋음</a:t>
            </a:r>
            <a:endParaRPr lang="en-US" altLang="ko-K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6B438-4B0D-457F-A1B0-CDACCADE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vs Multicast Throughput (3/3)</a:t>
            </a:r>
            <a:endParaRPr lang="ko-KR" alt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F7B5872-0E25-47A9-863F-80D734B2CC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7423046"/>
              </p:ext>
            </p:extLst>
          </p:nvPr>
        </p:nvGraphicFramePr>
        <p:xfrm>
          <a:off x="609600" y="2600324"/>
          <a:ext cx="10972800" cy="3800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1C5E1-3C6F-4C3A-86C2-3D614A9E46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94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D311A3-1A1E-4882-B14C-56C7487D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Performance Evaluation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ED05C9-15B8-4B9B-8DE1-802E4BBA6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Unicast Latency</a:t>
            </a:r>
          </a:p>
          <a:p>
            <a:pPr lvl="1"/>
            <a:r>
              <a:rPr lang="en-US" altLang="ko-KR" dirty="0"/>
              <a:t>RTIDDS</a:t>
            </a:r>
            <a:r>
              <a:rPr lang="ko-KR" altLang="en-US" dirty="0"/>
              <a:t>가 </a:t>
            </a:r>
            <a:r>
              <a:rPr lang="en-US" altLang="ko-KR" dirty="0" err="1"/>
              <a:t>OpenDDS</a:t>
            </a:r>
            <a:r>
              <a:rPr lang="ko-KR" altLang="en-US" dirty="0"/>
              <a:t>보다 좋은 성능을 가짐</a:t>
            </a:r>
            <a:endParaRPr lang="en-US" altLang="ko-KR" dirty="0"/>
          </a:p>
          <a:p>
            <a:pPr lvl="1"/>
            <a:r>
              <a:rPr lang="en-US" altLang="ko-KR" dirty="0"/>
              <a:t>Cpp11</a:t>
            </a:r>
            <a:r>
              <a:rPr lang="ko-KR" altLang="en-US" dirty="0"/>
              <a:t>로 구현 시 </a:t>
            </a:r>
            <a:r>
              <a:rPr lang="en-US" altLang="ko-KR" dirty="0"/>
              <a:t>Java17</a:t>
            </a:r>
            <a:r>
              <a:rPr lang="ko-KR" altLang="en-US" dirty="0"/>
              <a:t>로 구현하는 것 보다 성능향상 가능</a:t>
            </a:r>
            <a:endParaRPr lang="en-US" altLang="ko-KR" dirty="0"/>
          </a:p>
          <a:p>
            <a:pPr lvl="1"/>
            <a:r>
              <a:rPr lang="en-US" altLang="ko-KR" sz="1800" dirty="0">
                <a:solidFill>
                  <a:schemeClr val="accent2"/>
                </a:solidFill>
              </a:rPr>
              <a:t>RTIDDS Cpp11 </a:t>
            </a:r>
            <a:r>
              <a:rPr lang="en-US" altLang="ko-KR" sz="1800" dirty="0"/>
              <a:t>&gt; </a:t>
            </a:r>
            <a:r>
              <a:rPr lang="en-US" altLang="ko-KR" sz="1800" dirty="0" err="1">
                <a:solidFill>
                  <a:schemeClr val="accent1"/>
                </a:solidFill>
              </a:rPr>
              <a:t>OpenDDS</a:t>
            </a:r>
            <a:r>
              <a:rPr lang="en-US" altLang="ko-KR" sz="1800" dirty="0">
                <a:solidFill>
                  <a:schemeClr val="accent1"/>
                </a:solidFill>
              </a:rPr>
              <a:t> Cpp11 </a:t>
            </a:r>
            <a:r>
              <a:rPr lang="en-US" altLang="ko-KR" sz="1800" dirty="0"/>
              <a:t>&gt; </a:t>
            </a:r>
            <a:r>
              <a:rPr lang="en-US" altLang="ko-KR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RTIDDS Java17 </a:t>
            </a:r>
            <a:r>
              <a:rPr lang="en-US" altLang="ko-KR" sz="1800" dirty="0"/>
              <a:t>&gt; </a:t>
            </a:r>
            <a:r>
              <a:rPr lang="en-US" altLang="ko-KR" sz="18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OpenDDS</a:t>
            </a:r>
            <a:r>
              <a:rPr lang="en-US" altLang="ko-KR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Java17 </a:t>
            </a:r>
            <a:r>
              <a:rPr lang="ko-KR" altLang="en-US" sz="1800" dirty="0"/>
              <a:t>순서</a:t>
            </a:r>
            <a:endParaRPr lang="en-US" altLang="ko-KR" sz="1800" dirty="0"/>
          </a:p>
          <a:p>
            <a:pPr lvl="1"/>
            <a:r>
              <a:rPr lang="ko-KR" altLang="en-US" dirty="0"/>
              <a:t>구간마다 </a:t>
            </a:r>
            <a:r>
              <a:rPr lang="en-US" altLang="ko-KR" dirty="0"/>
              <a:t>0.2~0.3ms</a:t>
            </a:r>
            <a:r>
              <a:rPr lang="ko-KR" altLang="en-US" dirty="0"/>
              <a:t> 정도의 차이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Multicast Latency</a:t>
            </a:r>
          </a:p>
          <a:p>
            <a:pPr lvl="1"/>
            <a:r>
              <a:rPr lang="en-US" altLang="ko-KR" dirty="0"/>
              <a:t>Subscriber</a:t>
            </a:r>
            <a:r>
              <a:rPr lang="ko-KR" altLang="en-US" dirty="0"/>
              <a:t>가 특정 수를 넘어가면 </a:t>
            </a:r>
            <a:r>
              <a:rPr lang="en-US" altLang="ko-KR" dirty="0"/>
              <a:t>Multicast</a:t>
            </a:r>
            <a:r>
              <a:rPr lang="ko-KR" altLang="en-US" dirty="0"/>
              <a:t>가 </a:t>
            </a:r>
            <a:r>
              <a:rPr lang="en-US" altLang="ko-KR" dirty="0"/>
              <a:t>Unicast</a:t>
            </a:r>
            <a:r>
              <a:rPr lang="ko-KR" altLang="en-US" dirty="0"/>
              <a:t>보다 효율적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Throughput</a:t>
            </a:r>
          </a:p>
          <a:p>
            <a:pPr lvl="1"/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ko-KR" altLang="en-US" dirty="0"/>
              <a:t>가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보다 좋은 성능을 가짐</a:t>
            </a:r>
            <a:endParaRPr lang="en-US" altLang="ko-KR" dirty="0"/>
          </a:p>
          <a:p>
            <a:pPr lvl="1"/>
            <a:r>
              <a:rPr lang="en-US" altLang="ko-KR" dirty="0"/>
              <a:t>Topic </a:t>
            </a:r>
            <a:r>
              <a:rPr lang="ko-KR" altLang="en-US" dirty="0"/>
              <a:t>크기가 </a:t>
            </a:r>
            <a:r>
              <a:rPr lang="en-US" altLang="ko-KR" dirty="0"/>
              <a:t>4kB </a:t>
            </a:r>
            <a:r>
              <a:rPr lang="ko-KR" altLang="en-US" dirty="0"/>
              <a:t>이상일 때는 두 </a:t>
            </a:r>
            <a:r>
              <a:rPr lang="en-US" altLang="ko-KR" dirty="0"/>
              <a:t>Implementation</a:t>
            </a:r>
            <a:r>
              <a:rPr lang="ko-KR" altLang="en-US" dirty="0"/>
              <a:t> 간의 성능차이 없음</a:t>
            </a:r>
            <a:endParaRPr lang="en-US" altLang="ko-KR" dirty="0"/>
          </a:p>
          <a:p>
            <a:pPr lvl="1"/>
            <a:r>
              <a:rPr lang="en-US" altLang="ko-KR" dirty="0"/>
              <a:t>Multi</a:t>
            </a:r>
            <a:r>
              <a:rPr lang="ko-KR" altLang="en-US" dirty="0"/>
              <a:t> </a:t>
            </a:r>
            <a:r>
              <a:rPr lang="en-US" altLang="ko-KR" dirty="0"/>
              <a:t>Sub</a:t>
            </a:r>
            <a:r>
              <a:rPr lang="ko-KR" altLang="en-US" dirty="0"/>
              <a:t> </a:t>
            </a:r>
            <a:r>
              <a:rPr lang="en-US" altLang="ko-KR" dirty="0"/>
              <a:t>scenario</a:t>
            </a:r>
            <a:r>
              <a:rPr lang="ko-KR" altLang="en-US" dirty="0"/>
              <a:t>에서는 </a:t>
            </a:r>
            <a:r>
              <a:rPr lang="en-US" altLang="ko-KR" dirty="0"/>
              <a:t>Multicast</a:t>
            </a:r>
            <a:r>
              <a:rPr lang="ko-KR" altLang="en-US" dirty="0"/>
              <a:t>가 </a:t>
            </a:r>
            <a:r>
              <a:rPr lang="en-US" altLang="ko-KR" dirty="0"/>
              <a:t>Unicast</a:t>
            </a:r>
            <a:r>
              <a:rPr lang="ko-KR" altLang="en-US" dirty="0"/>
              <a:t>보다 좋은 성능을 가짐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FC2CD1-D8B7-44BF-BC50-A852305976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97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22A4B-1816-4D6B-8231-C13AA0450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7422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D311A3-1A1E-4882-B14C-56C7487D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ED05C9-15B8-4B9B-8DE1-802E4BBA6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가상화 환경에서의 </a:t>
            </a:r>
            <a:r>
              <a:rPr lang="en-US" altLang="ko-KR" dirty="0"/>
              <a:t>CIM DDS Adaptor </a:t>
            </a:r>
            <a:r>
              <a:rPr lang="ko-KR" altLang="en-US" dirty="0"/>
              <a:t>모델을 제안 및 구현</a:t>
            </a:r>
            <a:endParaRPr lang="en-US" altLang="ko-KR" dirty="0"/>
          </a:p>
          <a:p>
            <a:pPr lvl="1"/>
            <a:r>
              <a:rPr lang="en-US" altLang="ko-KR" dirty="0"/>
              <a:t>IEC 61850 </a:t>
            </a:r>
            <a:r>
              <a:rPr lang="ko-KR" altLang="en-US" dirty="0"/>
              <a:t>및 </a:t>
            </a:r>
            <a:r>
              <a:rPr lang="en-US" altLang="ko-KR" dirty="0"/>
              <a:t>DNP3.0 to CIM Adaptor</a:t>
            </a:r>
            <a:r>
              <a:rPr lang="ko-KR" altLang="en-US" dirty="0"/>
              <a:t>를 통해 </a:t>
            </a:r>
            <a:r>
              <a:rPr lang="en-US" altLang="ko-KR" dirty="0"/>
              <a:t>CIM Topic</a:t>
            </a:r>
            <a:r>
              <a:rPr lang="ko-KR" altLang="en-US" dirty="0"/>
              <a:t> 데이터를 </a:t>
            </a:r>
            <a:r>
              <a:rPr lang="en-US" altLang="ko-KR" dirty="0"/>
              <a:t>DDS</a:t>
            </a:r>
            <a:r>
              <a:rPr lang="ko-KR" altLang="en-US" dirty="0"/>
              <a:t>로 전송</a:t>
            </a:r>
            <a:endParaRPr lang="en-US" altLang="ko-KR" dirty="0"/>
          </a:p>
          <a:p>
            <a:pPr lvl="1"/>
            <a:r>
              <a:rPr lang="ko-KR" altLang="en-US" dirty="0"/>
              <a:t>다른 </a:t>
            </a:r>
            <a:r>
              <a:rPr lang="en-US" altLang="ko-KR" dirty="0"/>
              <a:t>SCADA </a:t>
            </a:r>
            <a:r>
              <a:rPr lang="ko-KR" altLang="en-US" dirty="0"/>
              <a:t>프로토콜을 사용하는 경우에도 상호 운용성을 보장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CIM </a:t>
            </a:r>
            <a:r>
              <a:rPr lang="ko-KR" altLang="en-US" dirty="0"/>
              <a:t>데이터를 이용한</a:t>
            </a:r>
            <a:r>
              <a:rPr lang="en-US" altLang="ko-KR" dirty="0"/>
              <a:t> DDS </a:t>
            </a:r>
            <a:r>
              <a:rPr lang="ko-KR" altLang="en-US" dirty="0"/>
              <a:t>미들웨어의 성능평가</a:t>
            </a:r>
            <a:endParaRPr lang="en-US" altLang="ko-KR" dirty="0"/>
          </a:p>
          <a:p>
            <a:pPr lvl="1"/>
            <a:r>
              <a:rPr lang="ko-KR" altLang="en-US" dirty="0"/>
              <a:t>전체적으로 </a:t>
            </a:r>
            <a:r>
              <a:rPr lang="en-US" altLang="ko-KR" dirty="0">
                <a:solidFill>
                  <a:schemeClr val="accent2"/>
                </a:solidFill>
              </a:rPr>
              <a:t>RTIDDS</a:t>
            </a:r>
            <a:r>
              <a:rPr lang="ko-KR" altLang="en-US" dirty="0"/>
              <a:t>가 </a:t>
            </a:r>
            <a:r>
              <a:rPr lang="en-US" altLang="ko-KR" dirty="0" err="1">
                <a:solidFill>
                  <a:schemeClr val="accent1"/>
                </a:solidFill>
              </a:rPr>
              <a:t>OpenDDS</a:t>
            </a:r>
            <a:r>
              <a:rPr lang="ko-KR" altLang="en-US" dirty="0"/>
              <a:t>보다 우수한 성능을 보임</a:t>
            </a:r>
            <a:endParaRPr lang="en-US" altLang="ko-KR" dirty="0"/>
          </a:p>
          <a:p>
            <a:pPr lvl="1"/>
            <a:r>
              <a:rPr lang="en-US" altLang="ko-KR" dirty="0"/>
              <a:t>Topic </a:t>
            </a:r>
            <a:r>
              <a:rPr lang="ko-KR" altLang="en-US" dirty="0"/>
              <a:t>크기가 일정크기 이상일 경우 성능차이가 줄어듦</a:t>
            </a:r>
            <a:endParaRPr lang="en-US" altLang="ko-KR" dirty="0"/>
          </a:p>
          <a:p>
            <a:pPr lvl="1"/>
            <a:r>
              <a:rPr lang="en-US" altLang="ko-KR" dirty="0"/>
              <a:t>Subscriber</a:t>
            </a:r>
            <a:r>
              <a:rPr lang="ko-KR" altLang="en-US" dirty="0"/>
              <a:t>가 일정 수 이상일 경우 </a:t>
            </a:r>
            <a:r>
              <a:rPr lang="en-US" altLang="ko-KR" dirty="0"/>
              <a:t>Multicast</a:t>
            </a:r>
            <a:r>
              <a:rPr lang="ko-KR" altLang="en-US" dirty="0"/>
              <a:t>가 </a:t>
            </a:r>
            <a:r>
              <a:rPr lang="en-US" altLang="ko-KR" dirty="0"/>
              <a:t>Unicast</a:t>
            </a:r>
            <a:r>
              <a:rPr lang="ko-KR" altLang="en-US" dirty="0"/>
              <a:t>의 성능을 뛰어넘음</a:t>
            </a:r>
            <a:endParaRPr lang="en-US" altLang="ko-KR" dirty="0"/>
          </a:p>
          <a:p>
            <a:pPr lvl="1"/>
            <a:r>
              <a:rPr lang="ko-KR" altLang="en-US" dirty="0"/>
              <a:t>가상화 환경에서 </a:t>
            </a:r>
            <a:r>
              <a:rPr lang="en-US" altLang="ko-KR" dirty="0"/>
              <a:t>DDS</a:t>
            </a:r>
            <a:r>
              <a:rPr lang="ko-KR" altLang="en-US" dirty="0"/>
              <a:t>를 사용할 경우에 대한 참고자료 제공</a:t>
            </a:r>
            <a:endParaRPr lang="en-US" altLang="ko-K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6399EA-8112-446D-9FD7-46B43019CB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437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385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IEC 61850 (3/7)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</a:p>
          <a:p>
            <a:pPr lvl="1"/>
            <a:r>
              <a:rPr lang="ko-KR" altLang="en-US" dirty="0"/>
              <a:t>실제 변전소 장비들의 각 기능을 </a:t>
            </a:r>
            <a:r>
              <a:rPr lang="en-US" altLang="ko-KR" dirty="0"/>
              <a:t>LN</a:t>
            </a:r>
            <a:r>
              <a:rPr lang="ko-KR" altLang="en-US" dirty="0"/>
              <a:t>으로 매핑</a:t>
            </a:r>
            <a:endParaRPr lang="en-US" altLang="ko-KR" dirty="0"/>
          </a:p>
          <a:p>
            <a:pPr lvl="1"/>
            <a:r>
              <a:rPr lang="en-US" altLang="ko-KR" dirty="0"/>
              <a:t>LN</a:t>
            </a:r>
            <a:r>
              <a:rPr lang="ko-KR" altLang="en-US" dirty="0"/>
              <a:t>하위의 정보들을 </a:t>
            </a:r>
            <a:r>
              <a:rPr lang="en-US" altLang="ko-KR" dirty="0"/>
              <a:t>DO, FC, DA</a:t>
            </a:r>
            <a:r>
              <a:rPr lang="ko-KR" altLang="en-US" dirty="0"/>
              <a:t>로 표현</a:t>
            </a:r>
            <a:endParaRPr lang="en-US" altLang="ko-KR" dirty="0"/>
          </a:p>
          <a:p>
            <a:pPr lvl="1"/>
            <a:r>
              <a:rPr lang="en-US" altLang="ko-KR" dirty="0"/>
              <a:t>ACSI</a:t>
            </a:r>
            <a:r>
              <a:rPr lang="ko-KR" altLang="en-US" dirty="0"/>
              <a:t>에서 논리적 표현으로 구성된 데이터들을</a:t>
            </a:r>
            <a:r>
              <a:rPr lang="en-US" altLang="ko-KR" dirty="0"/>
              <a:t> </a:t>
            </a:r>
            <a:r>
              <a:rPr lang="ko-KR" altLang="en-US" dirty="0"/>
              <a:t>실제 통신을 위해 </a:t>
            </a:r>
            <a:r>
              <a:rPr lang="en-US" altLang="ko-KR" dirty="0"/>
              <a:t>MMS</a:t>
            </a:r>
            <a:r>
              <a:rPr lang="ko-KR" altLang="en-US" dirty="0"/>
              <a:t>로 매핑 </a:t>
            </a:r>
            <a:r>
              <a:rPr lang="en-US" altLang="ko-KR" dirty="0"/>
              <a:t>(SCSM)</a:t>
            </a:r>
          </a:p>
          <a:p>
            <a:pPr lvl="1"/>
            <a:r>
              <a:rPr lang="en-US" altLang="ko-KR" dirty="0"/>
              <a:t>SCL </a:t>
            </a:r>
            <a:r>
              <a:rPr lang="ko-KR" altLang="en-US" dirty="0"/>
              <a:t>파일에서 각 </a:t>
            </a:r>
            <a:r>
              <a:rPr lang="en-US" altLang="ko-KR" dirty="0"/>
              <a:t>IED </a:t>
            </a:r>
            <a:r>
              <a:rPr lang="ko-KR" altLang="en-US" dirty="0"/>
              <a:t>장치들에 대한 정보를 추출</a:t>
            </a:r>
            <a:endParaRPr lang="en-US" altLang="ko-KR" dirty="0"/>
          </a:p>
          <a:p>
            <a:pPr lvl="1"/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12</a:t>
            </a:fld>
            <a:endParaRPr lang="ko-KR" alt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CAC37A-3D5C-4D90-A09C-326EC1A5D900}"/>
              </a:ext>
            </a:extLst>
          </p:cNvPr>
          <p:cNvGrpSpPr/>
          <p:nvPr/>
        </p:nvGrpSpPr>
        <p:grpSpPr>
          <a:xfrm>
            <a:off x="1199487" y="3228975"/>
            <a:ext cx="4707023" cy="3074149"/>
            <a:chOff x="1151862" y="3228975"/>
            <a:chExt cx="4707023" cy="3074149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4862" y="3228975"/>
              <a:ext cx="4001024" cy="276717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39179FE-6041-4CC4-9AA7-86CD3EA3F0D6}"/>
                </a:ext>
              </a:extLst>
            </p:cNvPr>
            <p:cNvSpPr txBox="1"/>
            <p:nvPr/>
          </p:nvSpPr>
          <p:spPr>
            <a:xfrm>
              <a:off x="1151862" y="5964570"/>
              <a:ext cx="47070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&lt;IEC 61850 Overview&gt;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238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IEC 61850 (4/7)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Overview (cont’d)</a:t>
            </a:r>
          </a:p>
          <a:p>
            <a:pPr lvl="1"/>
            <a:r>
              <a:rPr lang="en-US" altLang="ko-KR" dirty="0"/>
              <a:t>IEC 61850 Data Model</a:t>
            </a:r>
          </a:p>
          <a:p>
            <a:pPr lvl="1"/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13</a:t>
            </a:fld>
            <a:endParaRPr lang="ko-KR" alt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8CDB040-CF2C-4C94-B6FC-E8A7723FB958}"/>
              </a:ext>
            </a:extLst>
          </p:cNvPr>
          <p:cNvGrpSpPr/>
          <p:nvPr/>
        </p:nvGrpSpPr>
        <p:grpSpPr>
          <a:xfrm>
            <a:off x="2513779" y="2395578"/>
            <a:ext cx="6219128" cy="3827040"/>
            <a:chOff x="2513779" y="2395578"/>
            <a:chExt cx="6219128" cy="382704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3779" y="2395578"/>
              <a:ext cx="6219128" cy="348848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3D157BB-B894-4E40-A4A5-0EDC8CDE6B6A}"/>
                </a:ext>
              </a:extLst>
            </p:cNvPr>
            <p:cNvSpPr txBox="1"/>
            <p:nvPr/>
          </p:nvSpPr>
          <p:spPr>
            <a:xfrm>
              <a:off x="3742488" y="5884064"/>
              <a:ext cx="47070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&lt;IEC 61850 Data Model&gt;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553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IEC 61850 (5/7)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LN (Logical Node)</a:t>
            </a:r>
          </a:p>
          <a:p>
            <a:pPr lvl="1"/>
            <a:r>
              <a:rPr lang="ko-KR" altLang="en-US" dirty="0"/>
              <a:t>전력시스템 장치의 동작과 동작 제어를 정의하는 논리적 단위</a:t>
            </a:r>
            <a:endParaRPr lang="en-US" altLang="ko-KR" dirty="0"/>
          </a:p>
          <a:p>
            <a:pPr lvl="1"/>
            <a:r>
              <a:rPr lang="ko-KR" altLang="en-US" dirty="0"/>
              <a:t>장치의 특정 기능을 설명하고 구체화하는데 사용</a:t>
            </a:r>
            <a:endParaRPr lang="en-US" altLang="ko-KR" dirty="0"/>
          </a:p>
          <a:p>
            <a:pPr lvl="1"/>
            <a:r>
              <a:rPr lang="ko-KR" altLang="en-US" dirty="0"/>
              <a:t>회로</a:t>
            </a:r>
            <a:r>
              <a:rPr lang="en-US" altLang="ko-KR" dirty="0"/>
              <a:t> </a:t>
            </a:r>
            <a:r>
              <a:rPr lang="ko-KR" altLang="en-US" dirty="0"/>
              <a:t>차단기</a:t>
            </a:r>
            <a:r>
              <a:rPr lang="en-US" altLang="ko-KR" dirty="0"/>
              <a:t>, </a:t>
            </a:r>
            <a:r>
              <a:rPr lang="ko-KR" altLang="en-US" dirty="0"/>
              <a:t>변압기</a:t>
            </a:r>
            <a:r>
              <a:rPr lang="en-US" altLang="ko-KR" dirty="0"/>
              <a:t>, </a:t>
            </a:r>
            <a:r>
              <a:rPr lang="ko-KR" altLang="en-US" dirty="0"/>
              <a:t>전압 계측 장치</a:t>
            </a:r>
            <a:r>
              <a:rPr lang="en-US" altLang="ko-KR" dirty="0"/>
              <a:t>, </a:t>
            </a:r>
            <a:r>
              <a:rPr lang="ko-KR" altLang="en-US" dirty="0"/>
              <a:t>차단기 등과 같은 다양한 장치 및 동작을 표현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DO (Data Object)</a:t>
            </a:r>
          </a:p>
          <a:p>
            <a:pPr lvl="1"/>
            <a:r>
              <a:rPr lang="ko-KR" altLang="en-US" dirty="0"/>
              <a:t>데이터 구조의 기본 단위</a:t>
            </a:r>
            <a:endParaRPr lang="en-US" altLang="ko-KR" dirty="0"/>
          </a:p>
          <a:p>
            <a:pPr lvl="1"/>
            <a:r>
              <a:rPr lang="ko-KR" altLang="en-US" dirty="0"/>
              <a:t>전력시스템의 정보 요소를 나타내며</a:t>
            </a:r>
            <a:r>
              <a:rPr lang="en-US" altLang="ko-KR" dirty="0"/>
              <a:t>, </a:t>
            </a:r>
            <a:r>
              <a:rPr lang="ko-KR" altLang="en-US" dirty="0"/>
              <a:t>특정 데이터 유형의 집합을 포함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14</a:t>
            </a:fld>
            <a:endParaRPr lang="ko-KR" alt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76441A-392C-4592-A83D-40FCDA7F5CFC}"/>
              </a:ext>
            </a:extLst>
          </p:cNvPr>
          <p:cNvGrpSpPr/>
          <p:nvPr/>
        </p:nvGrpSpPr>
        <p:grpSpPr>
          <a:xfrm>
            <a:off x="8296275" y="4181475"/>
            <a:ext cx="3712408" cy="2302517"/>
            <a:chOff x="2513779" y="2395578"/>
            <a:chExt cx="6219128" cy="3978992"/>
          </a:xfrm>
        </p:grpSpPr>
        <p:pic>
          <p:nvPicPr>
            <p:cNvPr id="9" name="그림 2">
              <a:extLst>
                <a:ext uri="{FF2B5EF4-FFF2-40B4-BE49-F238E27FC236}">
                  <a16:creationId xmlns:a16="http://schemas.microsoft.com/office/drawing/2014/main" id="{36317FAA-F206-413F-B877-3612A5278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3779" y="2395578"/>
              <a:ext cx="6219128" cy="3488486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1163125-77AD-4F2F-B9BB-A5458B4703E9}"/>
                </a:ext>
              </a:extLst>
            </p:cNvPr>
            <p:cNvSpPr txBox="1"/>
            <p:nvPr/>
          </p:nvSpPr>
          <p:spPr>
            <a:xfrm>
              <a:off x="3742488" y="5884064"/>
              <a:ext cx="4707023" cy="4905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&lt;IEC 61850 Data Model&gt;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725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IEC 61850 (6/7)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FC (Function Constraint)</a:t>
            </a:r>
          </a:p>
          <a:p>
            <a:pPr lvl="1"/>
            <a:r>
              <a:rPr lang="en-US" altLang="ko-KR" dirty="0"/>
              <a:t>DO</a:t>
            </a:r>
            <a:r>
              <a:rPr lang="ko-KR" altLang="en-US" dirty="0"/>
              <a:t>에서 정의된 데이터에 대한 조작</a:t>
            </a:r>
            <a:r>
              <a:rPr lang="en-US" altLang="ko-KR" dirty="0"/>
              <a:t> </a:t>
            </a:r>
            <a:r>
              <a:rPr lang="ko-KR" altLang="en-US" dirty="0"/>
              <a:t>및 기능을 나타냄</a:t>
            </a:r>
            <a:endParaRPr lang="en-US" altLang="ko-KR" dirty="0"/>
          </a:p>
          <a:p>
            <a:pPr lvl="1"/>
            <a:r>
              <a:rPr lang="ko-KR" altLang="en-US" dirty="0"/>
              <a:t>해당 데이터가 어떻게 사용되는지 지정 및 정의</a:t>
            </a:r>
            <a:endParaRPr lang="en-US" altLang="ko-KR" dirty="0"/>
          </a:p>
          <a:p>
            <a:pPr lvl="1"/>
            <a:r>
              <a:rPr lang="ko-KR" altLang="en-US" dirty="0"/>
              <a:t>읽기</a:t>
            </a:r>
            <a:r>
              <a:rPr lang="en-US" altLang="ko-KR" dirty="0"/>
              <a:t>, </a:t>
            </a:r>
            <a:r>
              <a:rPr lang="ko-KR" altLang="en-US" dirty="0"/>
              <a:t>쓰기</a:t>
            </a:r>
            <a:r>
              <a:rPr lang="en-US" altLang="ko-KR" dirty="0"/>
              <a:t>, </a:t>
            </a:r>
            <a:r>
              <a:rPr lang="ko-KR" altLang="en-US" dirty="0"/>
              <a:t>설정</a:t>
            </a:r>
            <a:r>
              <a:rPr lang="en-US" altLang="ko-KR" dirty="0"/>
              <a:t>, </a:t>
            </a:r>
            <a:r>
              <a:rPr lang="ko-KR" altLang="en-US" dirty="0"/>
              <a:t>해제 등의 동작에 대한 제어를 표현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DA (Data Attribute)</a:t>
            </a:r>
          </a:p>
          <a:p>
            <a:pPr lvl="1"/>
            <a:r>
              <a:rPr lang="en-US" altLang="ko-KR" dirty="0"/>
              <a:t>Data Object </a:t>
            </a:r>
            <a:r>
              <a:rPr lang="ko-KR" altLang="en-US" dirty="0"/>
              <a:t>내의 개별 데이터 요소</a:t>
            </a:r>
            <a:endParaRPr lang="en-US" altLang="ko-KR" dirty="0"/>
          </a:p>
          <a:p>
            <a:pPr lvl="1"/>
            <a:r>
              <a:rPr lang="en-US" altLang="ko-KR" dirty="0"/>
              <a:t>DO</a:t>
            </a:r>
            <a:r>
              <a:rPr lang="ko-KR" altLang="en-US" dirty="0"/>
              <a:t>에 여러 </a:t>
            </a:r>
            <a:r>
              <a:rPr lang="en-US" altLang="ko-KR" dirty="0"/>
              <a:t>DA</a:t>
            </a:r>
            <a:r>
              <a:rPr lang="ko-KR" altLang="en-US" dirty="0"/>
              <a:t>가 포함 가능</a:t>
            </a:r>
            <a:r>
              <a:rPr lang="en-US" altLang="ko-KR" dirty="0"/>
              <a:t>, </a:t>
            </a:r>
            <a:r>
              <a:rPr lang="ko-KR" altLang="en-US" dirty="0"/>
              <a:t>각 </a:t>
            </a:r>
            <a:r>
              <a:rPr lang="en-US" altLang="ko-KR" dirty="0"/>
              <a:t>DA</a:t>
            </a:r>
            <a:r>
              <a:rPr lang="ko-KR" altLang="en-US" dirty="0"/>
              <a:t>는 특정 정보를 설명</a:t>
            </a:r>
            <a:endParaRPr lang="en-US" altLang="ko-KR" dirty="0"/>
          </a:p>
          <a:p>
            <a:pPr lvl="1"/>
            <a:r>
              <a:rPr lang="ko-KR" altLang="en-US" dirty="0"/>
              <a:t>데이터 타입</a:t>
            </a:r>
            <a:r>
              <a:rPr lang="en-US" altLang="ko-KR" dirty="0"/>
              <a:t>, </a:t>
            </a:r>
            <a:r>
              <a:rPr lang="ko-KR" altLang="en-US" dirty="0"/>
              <a:t>값</a:t>
            </a:r>
            <a:r>
              <a:rPr lang="en-US" altLang="ko-KR" dirty="0"/>
              <a:t>, </a:t>
            </a:r>
            <a:r>
              <a:rPr lang="ko-KR" altLang="en-US" dirty="0"/>
              <a:t>범위</a:t>
            </a:r>
            <a:r>
              <a:rPr lang="en-US" altLang="ko-KR" dirty="0"/>
              <a:t>, </a:t>
            </a:r>
            <a:r>
              <a:rPr lang="ko-KR" altLang="en-US" dirty="0"/>
              <a:t>단위 등의 정보를 표현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15</a:t>
            </a:fld>
            <a:endParaRPr lang="ko-KR" alt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DDA814-1FF6-4547-86FC-0A963507FC9C}"/>
              </a:ext>
            </a:extLst>
          </p:cNvPr>
          <p:cNvGrpSpPr/>
          <p:nvPr/>
        </p:nvGrpSpPr>
        <p:grpSpPr>
          <a:xfrm>
            <a:off x="8296275" y="4181475"/>
            <a:ext cx="3712408" cy="2302517"/>
            <a:chOff x="2513779" y="2395578"/>
            <a:chExt cx="6219128" cy="3978992"/>
          </a:xfrm>
        </p:grpSpPr>
        <p:pic>
          <p:nvPicPr>
            <p:cNvPr id="12" name="그림 2">
              <a:extLst>
                <a:ext uri="{FF2B5EF4-FFF2-40B4-BE49-F238E27FC236}">
                  <a16:creationId xmlns:a16="http://schemas.microsoft.com/office/drawing/2014/main" id="{55502D02-7A42-4BA6-9A55-537102421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3779" y="2395578"/>
              <a:ext cx="6219128" cy="348848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CA7CEC-4D33-468C-98AC-30D0373695B2}"/>
                </a:ext>
              </a:extLst>
            </p:cNvPr>
            <p:cNvSpPr txBox="1"/>
            <p:nvPr/>
          </p:nvSpPr>
          <p:spPr>
            <a:xfrm>
              <a:off x="3742488" y="5884064"/>
              <a:ext cx="4707023" cy="4905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&lt;IEC 61850 Data Model&gt;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491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IEC 61850 (7/7)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SCL (Substation Configuration Language)</a:t>
            </a:r>
          </a:p>
          <a:p>
            <a:pPr lvl="1"/>
            <a:r>
              <a:rPr lang="ko-KR" altLang="en-US" dirty="0"/>
              <a:t>전력 서브스테이션을 구성하고 설정하는데 사용되는 </a:t>
            </a:r>
            <a:r>
              <a:rPr lang="en-US" altLang="ko-KR" dirty="0"/>
              <a:t>XML</a:t>
            </a:r>
            <a:r>
              <a:rPr lang="ko-KR" altLang="en-US" dirty="0"/>
              <a:t>기반의 언어</a:t>
            </a:r>
            <a:endParaRPr lang="en-US" altLang="ko-KR" dirty="0"/>
          </a:p>
          <a:p>
            <a:pPr lvl="1"/>
            <a:r>
              <a:rPr lang="en-US" altLang="ko-KR" dirty="0"/>
              <a:t>IEC</a:t>
            </a:r>
            <a:r>
              <a:rPr lang="ko-KR" altLang="en-US" dirty="0"/>
              <a:t> </a:t>
            </a:r>
            <a:r>
              <a:rPr lang="en-US" altLang="ko-KR" dirty="0"/>
              <a:t>61850 </a:t>
            </a:r>
            <a:r>
              <a:rPr lang="ko-KR" altLang="en-US" dirty="0"/>
              <a:t>표준의 일부로 개발</a:t>
            </a:r>
            <a:endParaRPr lang="en-US" altLang="ko-KR" dirty="0"/>
          </a:p>
          <a:p>
            <a:pPr lvl="1"/>
            <a:r>
              <a:rPr lang="en-US" altLang="ko-KR" dirty="0"/>
              <a:t>IED </a:t>
            </a:r>
            <a:r>
              <a:rPr lang="ko-KR" altLang="en-US" dirty="0"/>
              <a:t>장치</a:t>
            </a:r>
            <a:r>
              <a:rPr lang="en-US" altLang="ko-KR" dirty="0"/>
              <a:t>, </a:t>
            </a:r>
            <a:r>
              <a:rPr lang="ko-KR" altLang="en-US" dirty="0"/>
              <a:t>통신 및 데이터 구성을 정의</a:t>
            </a:r>
            <a:endParaRPr lang="en-US" altLang="ko-KR" dirty="0"/>
          </a:p>
          <a:p>
            <a:pPr lvl="1"/>
            <a:r>
              <a:rPr lang="ko-KR" altLang="en-US" dirty="0"/>
              <a:t>전력 시스템의 자동화 와 모델링을 위해 사용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SCL </a:t>
            </a:r>
            <a:r>
              <a:rPr lang="ko-KR" altLang="en-US" dirty="0"/>
              <a:t>특징</a:t>
            </a:r>
            <a:endParaRPr lang="en-US" altLang="ko-KR" dirty="0"/>
          </a:p>
          <a:p>
            <a:pPr lvl="1"/>
            <a:r>
              <a:rPr lang="ko-KR" altLang="en-US" dirty="0"/>
              <a:t>서로 다른 제조사의 장치들 간의 호환성 제공</a:t>
            </a:r>
            <a:endParaRPr lang="en-US" altLang="ko-KR" dirty="0"/>
          </a:p>
          <a:p>
            <a:pPr lvl="1"/>
            <a:r>
              <a:rPr lang="en-US" altLang="ko-KR" dirty="0"/>
              <a:t>IED </a:t>
            </a:r>
            <a:r>
              <a:rPr lang="ko-KR" altLang="en-US" dirty="0"/>
              <a:t>간의 통신프로토콜 설정 가능</a:t>
            </a:r>
            <a:endParaRPr lang="en-US" altLang="ko-KR" dirty="0"/>
          </a:p>
          <a:p>
            <a:pPr lvl="1"/>
            <a:r>
              <a:rPr lang="ko-KR" altLang="en-US" dirty="0"/>
              <a:t>새로운 기능이나 서비스에 대해 높은 확장 가능성</a:t>
            </a:r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426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AF45F7-DBA1-48C9-A79E-3EC46F702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DNP3.0 (1/5)</a:t>
            </a:r>
            <a:endParaRPr lang="ko-KR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B6A34F-3C75-4FAE-818E-FB01F5D46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Distributed Network Protocol</a:t>
            </a:r>
          </a:p>
          <a:p>
            <a:endParaRPr lang="en-US" altLang="ko-KR" dirty="0"/>
          </a:p>
          <a:p>
            <a:r>
              <a:rPr lang="ko-KR" altLang="en-US" dirty="0"/>
              <a:t>전기 관련 업계에서 개발된 개방형 프로토콜</a:t>
            </a:r>
            <a:endParaRPr lang="en-US" altLang="ko-KR" dirty="0"/>
          </a:p>
          <a:p>
            <a:pPr lvl="1"/>
            <a:r>
              <a:rPr lang="ko-KR" altLang="en-US" dirty="0"/>
              <a:t>대부분 </a:t>
            </a:r>
            <a:r>
              <a:rPr lang="en-US" altLang="ko-KR" dirty="0"/>
              <a:t>SCADA</a:t>
            </a:r>
            <a:r>
              <a:rPr lang="ko-KR" altLang="en-US" dirty="0"/>
              <a:t> 시스템의 프로토콜로 사용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RTU, IED</a:t>
            </a:r>
            <a:r>
              <a:rPr lang="ko-KR" altLang="en-US" dirty="0"/>
              <a:t>등의 공개된 표준을 기반으로 상호운용성 확보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OSI 7</a:t>
            </a:r>
            <a:r>
              <a:rPr lang="ko-KR" altLang="en-US" dirty="0"/>
              <a:t>계층 모델에서 물리</a:t>
            </a:r>
            <a:r>
              <a:rPr lang="en-US" altLang="ko-KR" dirty="0"/>
              <a:t>/</a:t>
            </a:r>
            <a:r>
              <a:rPr lang="ko-KR" altLang="en-US" dirty="0"/>
              <a:t>데이터 링크</a:t>
            </a:r>
            <a:r>
              <a:rPr lang="en-US" altLang="ko-KR" dirty="0"/>
              <a:t>/</a:t>
            </a:r>
            <a:r>
              <a:rPr lang="ko-KR" altLang="en-US" dirty="0"/>
              <a:t>응용 계층을 기반으로 하여 설계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표준 </a:t>
            </a:r>
            <a:r>
              <a:rPr lang="en-US" altLang="ko-KR" dirty="0"/>
              <a:t>SCADA </a:t>
            </a:r>
            <a:r>
              <a:rPr lang="ko-KR" altLang="en-US" dirty="0"/>
              <a:t>데이터와 일치하는 </a:t>
            </a:r>
            <a:r>
              <a:rPr lang="en-US" altLang="ko-KR" dirty="0"/>
              <a:t>Object </a:t>
            </a:r>
            <a:r>
              <a:rPr lang="ko-KR" altLang="en-US" dirty="0"/>
              <a:t>기반의 응용 계층을 가짐</a:t>
            </a:r>
            <a:endParaRPr lang="en-US" altLang="ko-KR" dirty="0"/>
          </a:p>
          <a:p>
            <a:pPr lvl="1"/>
            <a:r>
              <a:rPr lang="en-US" altLang="ko-KR" dirty="0"/>
              <a:t>DNP3.0 Object</a:t>
            </a:r>
            <a:r>
              <a:rPr lang="ko-KR" altLang="en-US" dirty="0"/>
              <a:t>는 </a:t>
            </a:r>
            <a:r>
              <a:rPr lang="en-US" altLang="ko-KR" dirty="0"/>
              <a:t>Group, Variation </a:t>
            </a:r>
            <a:r>
              <a:rPr lang="ko-KR" altLang="en-US" dirty="0"/>
              <a:t>번호에 따라 데이터를 인코딩</a:t>
            </a:r>
            <a:endParaRPr lang="en-US" altLang="ko-K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5587D5-4328-4A8E-B3E0-490BE71BFC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630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AF45F7-DBA1-48C9-A79E-3EC46F702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DNP3.0 (2/5)</a:t>
            </a:r>
            <a:endParaRPr lang="ko-KR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B6A34F-3C75-4FAE-818E-FB01F5D46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물리 계층</a:t>
            </a:r>
            <a:r>
              <a:rPr lang="en-US" altLang="ko-KR" dirty="0"/>
              <a:t>, </a:t>
            </a:r>
            <a:r>
              <a:rPr lang="ko-KR" altLang="en-US" dirty="0"/>
              <a:t>데이터 링크 계층</a:t>
            </a:r>
            <a:r>
              <a:rPr lang="en-US" altLang="ko-KR" dirty="0"/>
              <a:t>, </a:t>
            </a:r>
            <a:r>
              <a:rPr lang="ko-KR" altLang="en-US" dirty="0"/>
              <a:t>응용 계층으로 구성</a:t>
            </a:r>
          </a:p>
          <a:p>
            <a:pPr lvl="1"/>
            <a:r>
              <a:rPr lang="ko-KR" altLang="en-US" dirty="0"/>
              <a:t>응용 계층 </a:t>
            </a:r>
            <a:r>
              <a:rPr lang="en-US" altLang="ko-KR" dirty="0"/>
              <a:t>: </a:t>
            </a:r>
            <a:r>
              <a:rPr lang="ko-KR" altLang="en-US" dirty="0"/>
              <a:t>가장 일반적인 데이터를 지원하기 위한 객체</a:t>
            </a:r>
            <a:r>
              <a:rPr lang="en-US" altLang="ko-KR" dirty="0"/>
              <a:t>(Object) </a:t>
            </a:r>
            <a:r>
              <a:rPr lang="ko-KR" altLang="en-US" dirty="0"/>
              <a:t>기반</a:t>
            </a:r>
          </a:p>
          <a:p>
            <a:pPr lvl="1"/>
            <a:r>
              <a:rPr lang="ko-KR" altLang="en-US" dirty="0"/>
              <a:t>데이터 링크 계층 </a:t>
            </a:r>
            <a:r>
              <a:rPr lang="en-US" altLang="ko-KR" dirty="0"/>
              <a:t>: </a:t>
            </a:r>
            <a:r>
              <a:rPr lang="ko-KR" altLang="en-US" dirty="0"/>
              <a:t>클래스 및 객체의 변화를 </a:t>
            </a:r>
            <a:r>
              <a:rPr lang="en-US" altLang="ko-KR" dirty="0"/>
              <a:t>Polling</a:t>
            </a:r>
            <a:r>
              <a:rPr lang="ko-KR" altLang="en-US" dirty="0"/>
              <a:t>하는 몇 가지 데이터 수집 방법 제공</a:t>
            </a:r>
          </a:p>
          <a:p>
            <a:pPr lvl="1"/>
            <a:r>
              <a:rPr lang="ko-KR" altLang="en-US" dirty="0"/>
              <a:t>물리 계층 </a:t>
            </a:r>
            <a:r>
              <a:rPr lang="en-US" altLang="ko-KR" dirty="0"/>
              <a:t>: RS-232 </a:t>
            </a:r>
            <a:r>
              <a:rPr lang="ko-KR" altLang="en-US" dirty="0"/>
              <a:t>또는 </a:t>
            </a:r>
            <a:r>
              <a:rPr lang="en-US" altLang="ko-KR" dirty="0"/>
              <a:t>RS-485 </a:t>
            </a:r>
            <a:r>
              <a:rPr lang="ko-KR" altLang="en-US" dirty="0"/>
              <a:t>인터페이스 정의</a:t>
            </a:r>
          </a:p>
          <a:p>
            <a:endParaRPr lang="ko-KR" altLang="en-US" dirty="0"/>
          </a:p>
          <a:p>
            <a:r>
              <a:rPr lang="en-US" altLang="ko-KR" dirty="0"/>
              <a:t>TCP/IP </a:t>
            </a:r>
            <a:r>
              <a:rPr lang="ko-KR" altLang="en-US" dirty="0"/>
              <a:t>기반의 </a:t>
            </a:r>
            <a:r>
              <a:rPr lang="en-US" altLang="ko-KR" dirty="0"/>
              <a:t>DNP LAN </a:t>
            </a:r>
            <a:r>
              <a:rPr lang="ko-KR" altLang="en-US" dirty="0"/>
              <a:t>프로토콜도 개발</a:t>
            </a:r>
          </a:p>
          <a:p>
            <a:pPr lvl="1"/>
            <a:r>
              <a:rPr lang="ko-KR" altLang="en-US" dirty="0"/>
              <a:t>기존 </a:t>
            </a:r>
            <a:r>
              <a:rPr lang="en-US" altLang="ko-KR" dirty="0"/>
              <a:t>DNP3.0</a:t>
            </a:r>
            <a:r>
              <a:rPr lang="ko-KR" altLang="en-US" dirty="0"/>
              <a:t>은 </a:t>
            </a:r>
            <a:r>
              <a:rPr lang="en-US" altLang="ko-KR" dirty="0"/>
              <a:t>Serial, </a:t>
            </a:r>
            <a:r>
              <a:rPr lang="ko-KR" altLang="en-US" dirty="0"/>
              <a:t>광섬유 케이블링 통신 등을 위해 설계 됨</a:t>
            </a:r>
          </a:p>
          <a:p>
            <a:pPr lvl="1"/>
            <a:r>
              <a:rPr lang="en-US" altLang="ko-KR" dirty="0"/>
              <a:t>IP</a:t>
            </a:r>
            <a:r>
              <a:rPr lang="ko-KR" altLang="en-US" dirty="0"/>
              <a:t>기반 시스템 환경이 발전함에 따라 </a:t>
            </a:r>
            <a:r>
              <a:rPr lang="en-US" altLang="ko-KR" dirty="0"/>
              <a:t>DNP3.0</a:t>
            </a:r>
            <a:r>
              <a:rPr lang="ko-KR" altLang="en-US" dirty="0"/>
              <a:t>에서도 지원 필요성이 생김</a:t>
            </a:r>
          </a:p>
          <a:p>
            <a:pPr lvl="1"/>
            <a:r>
              <a:rPr lang="en-US" altLang="ko-KR" dirty="0"/>
              <a:t>DNP Data Link </a:t>
            </a:r>
            <a:r>
              <a:rPr lang="ko-KR" altLang="en-US" dirty="0"/>
              <a:t>계층이 </a:t>
            </a:r>
            <a:r>
              <a:rPr lang="en-US" altLang="ko-KR" dirty="0"/>
              <a:t>TCP/IP </a:t>
            </a:r>
            <a:r>
              <a:rPr lang="ko-KR" altLang="en-US" dirty="0"/>
              <a:t>계층 위에 존재</a:t>
            </a:r>
            <a:r>
              <a:rPr lang="en-US" altLang="ko-KR" baseline="30000" dirty="0"/>
              <a:t>[2]</a:t>
            </a:r>
          </a:p>
          <a:p>
            <a:endParaRPr lang="en-US" altLang="ko-KR" dirty="0"/>
          </a:p>
          <a:p>
            <a:r>
              <a:rPr lang="en-US" altLang="ko-KR" dirty="0"/>
              <a:t>TMW</a:t>
            </a:r>
            <a:r>
              <a:rPr lang="ko-KR" altLang="en-US" dirty="0"/>
              <a:t>사의 </a:t>
            </a:r>
            <a:r>
              <a:rPr lang="en-US" altLang="ko-KR" dirty="0"/>
              <a:t>DNP3 Source Code Library </a:t>
            </a:r>
            <a:r>
              <a:rPr lang="ko-KR" altLang="en-US" dirty="0"/>
              <a:t>사용</a:t>
            </a:r>
            <a:endParaRPr lang="en-US" altLang="ko-KR" dirty="0"/>
          </a:p>
          <a:p>
            <a:pPr lvl="1"/>
            <a:r>
              <a:rPr lang="en-US" altLang="ko-KR" dirty="0"/>
              <a:t>Triangle </a:t>
            </a:r>
            <a:r>
              <a:rPr lang="en-US" altLang="ko-KR" dirty="0" err="1"/>
              <a:t>MicroWorks</a:t>
            </a:r>
            <a:endParaRPr lang="en-US" altLang="ko-KR" dirty="0"/>
          </a:p>
          <a:p>
            <a:pPr lvl="1"/>
            <a:r>
              <a:rPr lang="ko-KR" altLang="en-US" dirty="0"/>
              <a:t>다양한 통신 프로토콜 </a:t>
            </a:r>
            <a:r>
              <a:rPr lang="en-US" altLang="ko-KR" dirty="0"/>
              <a:t>SW </a:t>
            </a:r>
            <a:r>
              <a:rPr lang="ko-KR" altLang="en-US" dirty="0"/>
              <a:t>라이브러리</a:t>
            </a:r>
            <a:r>
              <a:rPr lang="en-US" altLang="ko-KR" dirty="0"/>
              <a:t>, PC</a:t>
            </a:r>
            <a:r>
              <a:rPr lang="ko-KR" altLang="en-US" dirty="0"/>
              <a:t> 기반 테스트 및 구성 툴</a:t>
            </a:r>
            <a:r>
              <a:rPr lang="en-US" altLang="ko-KR" dirty="0"/>
              <a:t>, </a:t>
            </a:r>
            <a:r>
              <a:rPr lang="ko-KR" altLang="en-US" dirty="0"/>
              <a:t>프로토콜 게이트웨이 등 제공</a:t>
            </a:r>
            <a:endParaRPr lang="en-US" altLang="ko-KR" dirty="0"/>
          </a:p>
          <a:p>
            <a:endParaRPr lang="ko-KR" altLang="en-US" dirty="0"/>
          </a:p>
          <a:p>
            <a:endParaRPr lang="en-US" altLang="ko-K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93CBE2-1961-44A7-9A82-B3B0103913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E7F3FA-5CF7-4D1D-99AE-49338BC0729F}"/>
              </a:ext>
            </a:extLst>
          </p:cNvPr>
          <p:cNvSpPr txBox="1"/>
          <p:nvPr/>
        </p:nvSpPr>
        <p:spPr>
          <a:xfrm>
            <a:off x="0" y="6244291"/>
            <a:ext cx="12192000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[2]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김건웅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송병권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김새벽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“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범용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SCADA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게이트웨이 개발을 위한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DNP 3.0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응용 계층 분석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”,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제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29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회 한국정보처리학회 춘계학술발표대회 논문집 제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권 제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호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2008.5</a:t>
            </a:r>
          </a:p>
        </p:txBody>
      </p:sp>
    </p:spTree>
    <p:extLst>
      <p:ext uri="{BB962C8B-B14F-4D97-AF65-F5344CB8AC3E}">
        <p14:creationId xmlns:p14="http://schemas.microsoft.com/office/powerpoint/2010/main" val="153051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AF45F7-DBA1-48C9-A79E-3EC46F702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DNP3.0 (3/5)</a:t>
            </a:r>
            <a:endParaRPr lang="ko-KR" altLang="en-US" dirty="0"/>
          </a:p>
        </p:txBody>
      </p:sp>
      <p:sp>
        <p:nvSpPr>
          <p:cNvPr id="2076" name="Content Placeholder 2075">
            <a:extLst>
              <a:ext uri="{FF2B5EF4-FFF2-40B4-BE49-F238E27FC236}">
                <a16:creationId xmlns:a16="http://schemas.microsoft.com/office/drawing/2014/main" id="{9386890A-E153-46A6-8D70-D2B4449BD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Message and Data flow</a:t>
            </a:r>
            <a:endParaRPr lang="ko-KR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3450E1-E01F-4F04-9682-9BB0969CEA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2077" name="Content Placeholder 2076">
            <a:extLst>
              <a:ext uri="{FF2B5EF4-FFF2-40B4-BE49-F238E27FC236}">
                <a16:creationId xmlns:a16="http://schemas.microsoft.com/office/drawing/2014/main" id="{972EE12D-87FD-4714-B07D-D4B323BF902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181850" y="1435100"/>
            <a:ext cx="5010150" cy="4965700"/>
          </a:xfrm>
        </p:spPr>
        <p:txBody>
          <a:bodyPr/>
          <a:lstStyle/>
          <a:p>
            <a:r>
              <a:rPr lang="en-US" altLang="ko-KR" dirty="0"/>
              <a:t>DNP LAN Protocol Stack</a:t>
            </a:r>
            <a:endParaRPr lang="ko-KR" altLang="en-US" dirty="0"/>
          </a:p>
        </p:txBody>
      </p:sp>
      <p:grpSp>
        <p:nvGrpSpPr>
          <p:cNvPr id="2072" name="Group 2071">
            <a:extLst>
              <a:ext uri="{FF2B5EF4-FFF2-40B4-BE49-F238E27FC236}">
                <a16:creationId xmlns:a16="http://schemas.microsoft.com/office/drawing/2014/main" id="{AA998C27-A962-4F44-9D19-E3C4D4B8D551}"/>
              </a:ext>
            </a:extLst>
          </p:cNvPr>
          <p:cNvGrpSpPr/>
          <p:nvPr/>
        </p:nvGrpSpPr>
        <p:grpSpPr>
          <a:xfrm>
            <a:off x="1075482" y="2143424"/>
            <a:ext cx="4078040" cy="2855540"/>
            <a:chOff x="1132515" y="2841771"/>
            <a:chExt cx="4078040" cy="285554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A6CCCAF-4B74-4C6B-8AFD-4EBD2AC3D458}"/>
                </a:ext>
              </a:extLst>
            </p:cNvPr>
            <p:cNvSpPr/>
            <p:nvPr/>
          </p:nvSpPr>
          <p:spPr>
            <a:xfrm>
              <a:off x="1132515" y="3085827"/>
              <a:ext cx="1779789" cy="33513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 Layer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5A69AE7-4F09-47F3-995A-7683E55E4476}"/>
                </a:ext>
              </a:extLst>
            </p:cNvPr>
            <p:cNvSpPr/>
            <p:nvPr/>
          </p:nvSpPr>
          <p:spPr>
            <a:xfrm>
              <a:off x="1132515" y="3420963"/>
              <a:ext cx="1779789" cy="33513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DNP3 Application Layer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46DFC7C-FDF4-4469-AEEB-1789E3C28A67}"/>
                </a:ext>
              </a:extLst>
            </p:cNvPr>
            <p:cNvSpPr/>
            <p:nvPr/>
          </p:nvSpPr>
          <p:spPr>
            <a:xfrm>
              <a:off x="1132515" y="3756100"/>
              <a:ext cx="1779789" cy="33513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Transport Function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27ED6B-6B5B-43A3-A69B-5D5C1D1836A8}"/>
                </a:ext>
              </a:extLst>
            </p:cNvPr>
            <p:cNvSpPr/>
            <p:nvPr/>
          </p:nvSpPr>
          <p:spPr>
            <a:xfrm>
              <a:off x="1132515" y="4091236"/>
              <a:ext cx="1779789" cy="33513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DNP3 Data Link Layer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A91C11C-1C38-4A94-B528-22D6EC7B0399}"/>
                </a:ext>
              </a:extLst>
            </p:cNvPr>
            <p:cNvSpPr/>
            <p:nvPr/>
          </p:nvSpPr>
          <p:spPr>
            <a:xfrm>
              <a:off x="3430766" y="3085827"/>
              <a:ext cx="1779789" cy="33513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 Layer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9B11FF3-9342-448C-A9F5-3EBA04144A43}"/>
                </a:ext>
              </a:extLst>
            </p:cNvPr>
            <p:cNvSpPr/>
            <p:nvPr/>
          </p:nvSpPr>
          <p:spPr>
            <a:xfrm>
              <a:off x="3430766" y="3420963"/>
              <a:ext cx="1779789" cy="33513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DNP3 Application Layer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C307AE-0C49-40E7-A142-81FF544D1761}"/>
                </a:ext>
              </a:extLst>
            </p:cNvPr>
            <p:cNvSpPr/>
            <p:nvPr/>
          </p:nvSpPr>
          <p:spPr>
            <a:xfrm>
              <a:off x="3430766" y="3756100"/>
              <a:ext cx="1779789" cy="33513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Transport Function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2B6393B-85BE-4050-A1ED-B2FF3A35B7FA}"/>
                </a:ext>
              </a:extLst>
            </p:cNvPr>
            <p:cNvSpPr/>
            <p:nvPr/>
          </p:nvSpPr>
          <p:spPr>
            <a:xfrm>
              <a:off x="3430766" y="4091236"/>
              <a:ext cx="1779789" cy="33513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DNP3 Data Link Layer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6AD320-7B6C-43BF-AB3B-6069B7C6408D}"/>
                </a:ext>
              </a:extLst>
            </p:cNvPr>
            <p:cNvSpPr/>
            <p:nvPr/>
          </p:nvSpPr>
          <p:spPr>
            <a:xfrm>
              <a:off x="1862684" y="4688778"/>
              <a:ext cx="319449" cy="0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A81AE01-961E-442C-AC8D-ACEB9B699666}"/>
                </a:ext>
              </a:extLst>
            </p:cNvPr>
            <p:cNvSpPr/>
            <p:nvPr/>
          </p:nvSpPr>
          <p:spPr>
            <a:xfrm>
              <a:off x="4160936" y="4688778"/>
              <a:ext cx="319449" cy="0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50A7322-1F42-4486-B869-3406B9376769}"/>
                </a:ext>
              </a:extLst>
            </p:cNvPr>
            <p:cNvSpPr txBox="1"/>
            <p:nvPr/>
          </p:nvSpPr>
          <p:spPr>
            <a:xfrm>
              <a:off x="1554169" y="2841771"/>
              <a:ext cx="9364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Master Station</a:t>
              </a:r>
              <a:endPara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230D495-4ADE-493E-BFE7-23D5CA9153BF}"/>
                </a:ext>
              </a:extLst>
            </p:cNvPr>
            <p:cNvSpPr txBox="1"/>
            <p:nvPr/>
          </p:nvSpPr>
          <p:spPr>
            <a:xfrm>
              <a:off x="3961426" y="2841771"/>
              <a:ext cx="71846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Outstation</a:t>
              </a:r>
              <a:endPara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9501EAD-FF87-4102-9DB8-4090E1C843A6}"/>
                </a:ext>
              </a:extLst>
            </p:cNvPr>
            <p:cNvSpPr/>
            <p:nvPr/>
          </p:nvSpPr>
          <p:spPr>
            <a:xfrm>
              <a:off x="3111709" y="4688778"/>
              <a:ext cx="119648" cy="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067" name="Group 2066">
              <a:extLst>
                <a:ext uri="{FF2B5EF4-FFF2-40B4-BE49-F238E27FC236}">
                  <a16:creationId xmlns:a16="http://schemas.microsoft.com/office/drawing/2014/main" id="{4A42C0C4-BBA6-42AB-8CD7-EA97A7ED8D1C}"/>
                </a:ext>
              </a:extLst>
            </p:cNvPr>
            <p:cNvGrpSpPr/>
            <p:nvPr/>
          </p:nvGrpSpPr>
          <p:grpSpPr>
            <a:xfrm>
              <a:off x="1862684" y="4426372"/>
              <a:ext cx="2617701" cy="417147"/>
              <a:chOff x="1862684" y="4426372"/>
              <a:chExt cx="2617701" cy="417147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90D3F094-C4B5-41F1-A75E-3D8285A1FDE9}"/>
                  </a:ext>
                </a:extLst>
              </p:cNvPr>
              <p:cNvCxnSpPr>
                <a:stCxn id="6" idx="0"/>
                <a:endCxn id="11" idx="2"/>
              </p:cNvCxnSpPr>
              <p:nvPr/>
            </p:nvCxnSpPr>
            <p:spPr>
              <a:xfrm flipV="1">
                <a:off x="2022409" y="4426372"/>
                <a:ext cx="1" cy="26240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F4999885-060E-4461-B23F-7E821B38C58E}"/>
                  </a:ext>
                </a:extLst>
              </p:cNvPr>
              <p:cNvCxnSpPr>
                <a:stCxn id="17" idx="0"/>
                <a:endCxn id="15" idx="2"/>
              </p:cNvCxnSpPr>
              <p:nvPr/>
            </p:nvCxnSpPr>
            <p:spPr>
              <a:xfrm flipV="1">
                <a:off x="4320661" y="4426372"/>
                <a:ext cx="0" cy="26240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FA694DEC-5F4E-4FAA-B7C7-6EEF314E717D}"/>
                  </a:ext>
                </a:extLst>
              </p:cNvPr>
              <p:cNvCxnSpPr>
                <a:cxnSpLocks/>
                <a:stCxn id="6" idx="1"/>
                <a:endCxn id="29" idx="1"/>
              </p:cNvCxnSpPr>
              <p:nvPr/>
            </p:nvCxnSpPr>
            <p:spPr>
              <a:xfrm>
                <a:off x="1862684" y="4688779"/>
                <a:ext cx="1249025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F3C8CB64-6C8F-406F-9CF9-5D936DB2CC57}"/>
                  </a:ext>
                </a:extLst>
              </p:cNvPr>
              <p:cNvCxnSpPr>
                <a:cxnSpLocks/>
                <a:stCxn id="29" idx="3"/>
                <a:endCxn id="17" idx="3"/>
              </p:cNvCxnSpPr>
              <p:nvPr/>
            </p:nvCxnSpPr>
            <p:spPr>
              <a:xfrm>
                <a:off x="3231357" y="4688779"/>
                <a:ext cx="1249028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4" name="Straight Connector 2053">
                <a:extLst>
                  <a:ext uri="{FF2B5EF4-FFF2-40B4-BE49-F238E27FC236}">
                    <a16:creationId xmlns:a16="http://schemas.microsoft.com/office/drawing/2014/main" id="{211F3C30-D606-413B-9F69-A9B2B1292D7B}"/>
                  </a:ext>
                </a:extLst>
              </p:cNvPr>
              <p:cNvCxnSpPr>
                <a:cxnSpLocks/>
              </p:cNvCxnSpPr>
              <p:nvPr/>
            </p:nvCxnSpPr>
            <p:spPr>
              <a:xfrm rot="900000" flipH="1">
                <a:off x="3069298" y="4534037"/>
                <a:ext cx="82926" cy="30948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EFC9D445-3231-497F-9F7D-6DF075524A96}"/>
                  </a:ext>
                </a:extLst>
              </p:cNvPr>
              <p:cNvCxnSpPr>
                <a:cxnSpLocks/>
              </p:cNvCxnSpPr>
              <p:nvPr/>
            </p:nvCxnSpPr>
            <p:spPr>
              <a:xfrm rot="900000" flipH="1">
                <a:off x="3194319" y="4534037"/>
                <a:ext cx="82926" cy="30948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68" name="TextBox 2067">
              <a:extLst>
                <a:ext uri="{FF2B5EF4-FFF2-40B4-BE49-F238E27FC236}">
                  <a16:creationId xmlns:a16="http://schemas.microsoft.com/office/drawing/2014/main" id="{FF2819CF-40E5-4F33-8546-9EF21DD3ABFF}"/>
                </a:ext>
              </a:extLst>
            </p:cNvPr>
            <p:cNvSpPr txBox="1"/>
            <p:nvPr/>
          </p:nvSpPr>
          <p:spPr>
            <a:xfrm>
              <a:off x="1976924" y="4668877"/>
              <a:ext cx="9797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Physical Media</a:t>
              </a:r>
              <a:endPara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BE12BED6-D794-4A98-9DE9-C7B7AAB71EBE}"/>
                </a:ext>
              </a:extLst>
            </p:cNvPr>
            <p:cNvGrpSpPr/>
            <p:nvPr/>
          </p:nvGrpSpPr>
          <p:grpSpPr>
            <a:xfrm>
              <a:off x="2665803" y="4860657"/>
              <a:ext cx="979755" cy="246221"/>
              <a:chOff x="2665803" y="4860657"/>
              <a:chExt cx="979755" cy="246221"/>
            </a:xfrm>
          </p:grpSpPr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AEEDC28-D709-4B49-8EDF-B55CE56FEF04}"/>
                  </a:ext>
                </a:extLst>
              </p:cNvPr>
              <p:cNvSpPr txBox="1"/>
              <p:nvPr/>
            </p:nvSpPr>
            <p:spPr>
              <a:xfrm>
                <a:off x="2831714" y="4860657"/>
                <a:ext cx="64793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Requests</a:t>
                </a:r>
                <a:endParaRPr lang="ko-KR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070" name="Straight Arrow Connector 2069">
                <a:extLst>
                  <a:ext uri="{FF2B5EF4-FFF2-40B4-BE49-F238E27FC236}">
                    <a16:creationId xmlns:a16="http://schemas.microsoft.com/office/drawing/2014/main" id="{1D08510A-F954-4226-A71D-A43997520C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65803" y="5086846"/>
                <a:ext cx="979755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0E23973C-75BE-4AB8-99B6-C2D30AD20231}"/>
                </a:ext>
              </a:extLst>
            </p:cNvPr>
            <p:cNvGrpSpPr/>
            <p:nvPr/>
          </p:nvGrpSpPr>
          <p:grpSpPr>
            <a:xfrm>
              <a:off x="2128001" y="5161224"/>
              <a:ext cx="2055371" cy="246221"/>
              <a:chOff x="2128001" y="4860657"/>
              <a:chExt cx="2055371" cy="246221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849A7CA1-6E0A-4041-BA8E-FB693B5F8F05}"/>
                  </a:ext>
                </a:extLst>
              </p:cNvPr>
              <p:cNvSpPr txBox="1"/>
              <p:nvPr/>
            </p:nvSpPr>
            <p:spPr>
              <a:xfrm>
                <a:off x="2128001" y="4860657"/>
                <a:ext cx="205537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Solicited and Unsolicited Responses</a:t>
                </a:r>
                <a:endParaRPr lang="ko-KR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4" name="Straight Arrow Connector 93">
                <a:extLst>
                  <a:ext uri="{FF2B5EF4-FFF2-40B4-BE49-F238E27FC236}">
                    <a16:creationId xmlns:a16="http://schemas.microsoft.com/office/drawing/2014/main" id="{BE23901F-9007-44E8-AD9F-4271406E92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65803" y="5086846"/>
                <a:ext cx="979755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40CAC7A8-47A5-4EDA-95F6-75F669053D72}"/>
                </a:ext>
              </a:extLst>
            </p:cNvPr>
            <p:cNvGrpSpPr/>
            <p:nvPr/>
          </p:nvGrpSpPr>
          <p:grpSpPr>
            <a:xfrm>
              <a:off x="2665803" y="5451090"/>
              <a:ext cx="979755" cy="246221"/>
              <a:chOff x="2665803" y="4860657"/>
              <a:chExt cx="979755" cy="246221"/>
            </a:xfrm>
          </p:grpSpPr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0BD3163-61BA-475E-94AC-76383998E055}"/>
                  </a:ext>
                </a:extLst>
              </p:cNvPr>
              <p:cNvSpPr txBox="1"/>
              <p:nvPr/>
            </p:nvSpPr>
            <p:spPr>
              <a:xfrm>
                <a:off x="2693055" y="4860657"/>
                <a:ext cx="92525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Confirmations</a:t>
                </a:r>
                <a:endParaRPr lang="ko-KR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7" name="Straight Arrow Connector 96">
                <a:extLst>
                  <a:ext uri="{FF2B5EF4-FFF2-40B4-BE49-F238E27FC236}">
                    <a16:creationId xmlns:a16="http://schemas.microsoft.com/office/drawing/2014/main" id="{FFAB9958-D545-4F0C-A8C3-FF82E23AD3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65803" y="5086846"/>
                <a:ext cx="979755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86" name="Group 2085">
            <a:extLst>
              <a:ext uri="{FF2B5EF4-FFF2-40B4-BE49-F238E27FC236}">
                <a16:creationId xmlns:a16="http://schemas.microsoft.com/office/drawing/2014/main" id="{EF4736B4-B8CF-461C-9122-C447A67FACBE}"/>
              </a:ext>
            </a:extLst>
          </p:cNvPr>
          <p:cNvGrpSpPr/>
          <p:nvPr/>
        </p:nvGrpSpPr>
        <p:grpSpPr>
          <a:xfrm>
            <a:off x="6561879" y="2143424"/>
            <a:ext cx="3559577" cy="2545642"/>
            <a:chOff x="6352158" y="2143424"/>
            <a:chExt cx="3559577" cy="2545642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4A4BCBB8-06A0-472D-AEC4-0A27D509CEF8}"/>
                </a:ext>
              </a:extLst>
            </p:cNvPr>
            <p:cNvSpPr txBox="1"/>
            <p:nvPr/>
          </p:nvSpPr>
          <p:spPr>
            <a:xfrm>
              <a:off x="6855567" y="2143424"/>
              <a:ext cx="7729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DNP Serial</a:t>
              </a:r>
              <a:endPara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B6B1922C-A674-4C79-8F8F-D0E1A3EC1AEE}"/>
                </a:ext>
              </a:extLst>
            </p:cNvPr>
            <p:cNvSpPr txBox="1"/>
            <p:nvPr/>
          </p:nvSpPr>
          <p:spPr>
            <a:xfrm>
              <a:off x="8652988" y="2143424"/>
              <a:ext cx="73770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DNP LAN</a:t>
              </a:r>
              <a:endPara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080" name="Straight Connector 2079">
              <a:extLst>
                <a:ext uri="{FF2B5EF4-FFF2-40B4-BE49-F238E27FC236}">
                  <a16:creationId xmlns:a16="http://schemas.microsoft.com/office/drawing/2014/main" id="{4426DA90-5D19-4670-BC7D-4B9715EF3230}"/>
                </a:ext>
              </a:extLst>
            </p:cNvPr>
            <p:cNvCxnSpPr>
              <a:cxnSpLocks/>
              <a:stCxn id="142" idx="2"/>
              <a:endCxn id="140" idx="0"/>
            </p:cNvCxnSpPr>
            <p:nvPr/>
          </p:nvCxnSpPr>
          <p:spPr>
            <a:xfrm>
              <a:off x="7238876" y="3396301"/>
              <a:ext cx="3177" cy="100214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613812B7-6445-4D0A-A553-F9F6D75BD1C7}"/>
                </a:ext>
              </a:extLst>
            </p:cNvPr>
            <p:cNvSpPr/>
            <p:nvPr/>
          </p:nvSpPr>
          <p:spPr>
            <a:xfrm>
              <a:off x="7026027" y="3105682"/>
              <a:ext cx="425698" cy="290619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8F6122CE-A40B-4A9F-ACBE-710CCE57175D}"/>
                </a:ext>
              </a:extLst>
            </p:cNvPr>
            <p:cNvSpPr/>
            <p:nvPr/>
          </p:nvSpPr>
          <p:spPr>
            <a:xfrm>
              <a:off x="6352159" y="2387480"/>
              <a:ext cx="3559576" cy="2906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 Layer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1961603-C336-4FE9-9613-73F797550E11}"/>
                </a:ext>
              </a:extLst>
            </p:cNvPr>
            <p:cNvSpPr/>
            <p:nvPr/>
          </p:nvSpPr>
          <p:spPr>
            <a:xfrm>
              <a:off x="6352159" y="2674761"/>
              <a:ext cx="3559576" cy="2906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DNP3 Application Layer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32B3A388-A0B9-4D07-89F9-3BB6435C5FE4}"/>
                </a:ext>
              </a:extLst>
            </p:cNvPr>
            <p:cNvSpPr/>
            <p:nvPr/>
          </p:nvSpPr>
          <p:spPr>
            <a:xfrm>
              <a:off x="6352159" y="2962042"/>
              <a:ext cx="3559576" cy="2906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Transport Function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DC35D2BA-048D-4D4D-A197-73FB5E656F21}"/>
                </a:ext>
              </a:extLst>
            </p:cNvPr>
            <p:cNvSpPr/>
            <p:nvPr/>
          </p:nvSpPr>
          <p:spPr>
            <a:xfrm>
              <a:off x="6352159" y="3249323"/>
              <a:ext cx="3559576" cy="2906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DNP3 Data Link Layer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7BBC46B4-B3F1-473C-A656-63F1D77C9866}"/>
                </a:ext>
              </a:extLst>
            </p:cNvPr>
            <p:cNvSpPr/>
            <p:nvPr/>
          </p:nvSpPr>
          <p:spPr>
            <a:xfrm>
              <a:off x="8131945" y="3539942"/>
              <a:ext cx="1779789" cy="2906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TCP or UDP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017AF6A4-2178-444B-92DD-7C7502CB801C}"/>
                </a:ext>
              </a:extLst>
            </p:cNvPr>
            <p:cNvSpPr/>
            <p:nvPr/>
          </p:nvSpPr>
          <p:spPr>
            <a:xfrm>
              <a:off x="8131945" y="3823885"/>
              <a:ext cx="1779789" cy="2906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Internet Protocol (IP)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FD4C464-DCB0-4D5D-A773-4227309592CC}"/>
                </a:ext>
              </a:extLst>
            </p:cNvPr>
            <p:cNvSpPr/>
            <p:nvPr/>
          </p:nvSpPr>
          <p:spPr>
            <a:xfrm>
              <a:off x="8131945" y="4111166"/>
              <a:ext cx="1779789" cy="2906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IEEE 802.2, 802.3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7F466486-878B-4625-8A34-D817FFE90886}"/>
                </a:ext>
              </a:extLst>
            </p:cNvPr>
            <p:cNvSpPr/>
            <p:nvPr/>
          </p:nvSpPr>
          <p:spPr>
            <a:xfrm>
              <a:off x="8131945" y="4398447"/>
              <a:ext cx="1779789" cy="2906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LAN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69096F02-2A6B-4595-85D2-8F436FDF81D5}"/>
                </a:ext>
              </a:extLst>
            </p:cNvPr>
            <p:cNvSpPr/>
            <p:nvPr/>
          </p:nvSpPr>
          <p:spPr>
            <a:xfrm>
              <a:off x="6352158" y="4398447"/>
              <a:ext cx="1779789" cy="2906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</a:t>
              </a:r>
              <a:endParaRPr lang="ko-KR" altLang="en-US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2400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35F9A-A3FE-C717-96C1-4C89AE6F6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896AA-3CE1-043A-0FD4-44E669441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Introduction</a:t>
            </a:r>
          </a:p>
          <a:p>
            <a:endParaRPr lang="en-US" altLang="ko-KR" dirty="0"/>
          </a:p>
          <a:p>
            <a:r>
              <a:rPr lang="en-US" altLang="ko-KR" dirty="0"/>
              <a:t>Related Work</a:t>
            </a:r>
          </a:p>
          <a:p>
            <a:endParaRPr lang="en-US" altLang="ko-KR" dirty="0"/>
          </a:p>
          <a:p>
            <a:r>
              <a:rPr lang="en-US" altLang="ko-KR" dirty="0"/>
              <a:t>Backgrounds on Underlying Technologies</a:t>
            </a:r>
          </a:p>
          <a:p>
            <a:endParaRPr lang="en-US" altLang="ko-KR" dirty="0"/>
          </a:p>
          <a:p>
            <a:r>
              <a:rPr lang="en-US" altLang="ko-KR" dirty="0"/>
              <a:t>Implementation Architecture</a:t>
            </a:r>
          </a:p>
          <a:p>
            <a:endParaRPr lang="en-US" altLang="ko-KR" dirty="0"/>
          </a:p>
          <a:p>
            <a:r>
              <a:rPr lang="en-US" altLang="ko-KR" dirty="0"/>
              <a:t>Performance Analysis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Conclusion</a:t>
            </a:r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2BB14-EFDE-8962-41A8-22F064EFB3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139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038FC-9B59-4E77-95BE-F1874654D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DNP3.0 (4/5)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30F8A-89D1-4E2C-9CB3-C8B551A39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Application Layer</a:t>
            </a:r>
          </a:p>
          <a:p>
            <a:pPr lvl="1"/>
            <a:r>
              <a:rPr lang="ko-KR" altLang="en-US" dirty="0"/>
              <a:t>사용자의 소프트웨어 및 하위 계층과의 연결 담당</a:t>
            </a:r>
            <a:endParaRPr lang="en-US" altLang="ko-KR" dirty="0"/>
          </a:p>
          <a:p>
            <a:pPr lvl="1"/>
            <a:r>
              <a:rPr lang="en-US" altLang="ko-KR" dirty="0"/>
              <a:t>Application Fragment</a:t>
            </a:r>
            <a:r>
              <a:rPr lang="ko-KR" altLang="en-US" dirty="0"/>
              <a:t>의 인코딩</a:t>
            </a:r>
            <a:r>
              <a:rPr lang="en-US" altLang="ko-KR" dirty="0"/>
              <a:t>/</a:t>
            </a:r>
            <a:r>
              <a:rPr lang="ko-KR" altLang="en-US" dirty="0"/>
              <a:t>디코딩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Transport Function</a:t>
            </a:r>
          </a:p>
          <a:p>
            <a:pPr lvl="1"/>
            <a:r>
              <a:rPr lang="en-US" altLang="ko-KR" dirty="0"/>
              <a:t>Application Layer</a:t>
            </a:r>
            <a:r>
              <a:rPr lang="ko-KR" altLang="en-US" dirty="0"/>
              <a:t>와 </a:t>
            </a:r>
            <a:r>
              <a:rPr lang="en-US" altLang="ko-KR" dirty="0"/>
              <a:t>Data Link Layer </a:t>
            </a:r>
            <a:r>
              <a:rPr lang="ko-KR" altLang="en-US" dirty="0"/>
              <a:t>사이에 위치</a:t>
            </a:r>
            <a:endParaRPr lang="en-US" altLang="ko-KR" dirty="0"/>
          </a:p>
          <a:p>
            <a:pPr lvl="1"/>
            <a:r>
              <a:rPr lang="ko-KR" altLang="en-US" dirty="0"/>
              <a:t>한번에 전송가능한 메시지 크기로 분할하는 역할</a:t>
            </a:r>
            <a:endParaRPr lang="en-US" altLang="ko-KR" dirty="0"/>
          </a:p>
          <a:p>
            <a:pPr lvl="1"/>
            <a:r>
              <a:rPr lang="en-US" altLang="ko-KR" dirty="0"/>
              <a:t>Transport Segment</a:t>
            </a:r>
            <a:r>
              <a:rPr lang="ko-KR" altLang="en-US" dirty="0"/>
              <a:t>의 인코딩</a:t>
            </a:r>
            <a:r>
              <a:rPr lang="en-US" altLang="ko-KR" dirty="0"/>
              <a:t>/</a:t>
            </a:r>
            <a:r>
              <a:rPr lang="ko-KR" altLang="en-US" dirty="0"/>
              <a:t>디코딩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Data</a:t>
            </a:r>
            <a:r>
              <a:rPr lang="ko-KR" altLang="en-US" dirty="0"/>
              <a:t> </a:t>
            </a:r>
            <a:r>
              <a:rPr lang="en-US" altLang="ko-KR" dirty="0"/>
              <a:t>Link</a:t>
            </a:r>
            <a:r>
              <a:rPr lang="ko-KR" altLang="en-US" dirty="0"/>
              <a:t> </a:t>
            </a:r>
            <a:r>
              <a:rPr lang="en-US" altLang="ko-KR" dirty="0"/>
              <a:t>Layer</a:t>
            </a:r>
          </a:p>
          <a:p>
            <a:pPr lvl="1"/>
            <a:r>
              <a:rPr lang="en-US" altLang="ko-KR" dirty="0"/>
              <a:t>Transport Function</a:t>
            </a:r>
            <a:r>
              <a:rPr lang="ko-KR" altLang="en-US" dirty="0"/>
              <a:t>과 물리적 매체간 연계 인터페이스</a:t>
            </a:r>
            <a:endParaRPr lang="en-US" altLang="ko-KR" dirty="0"/>
          </a:p>
          <a:p>
            <a:pPr lvl="1"/>
            <a:r>
              <a:rPr lang="en-US" altLang="ko-KR" dirty="0"/>
              <a:t>CRC </a:t>
            </a:r>
            <a:r>
              <a:rPr lang="ko-KR" altLang="en-US" dirty="0"/>
              <a:t>오류 검출</a:t>
            </a:r>
            <a:endParaRPr lang="en-US" altLang="ko-KR" dirty="0"/>
          </a:p>
          <a:p>
            <a:pPr lvl="1"/>
            <a:r>
              <a:rPr lang="en-US" altLang="ko-KR" dirty="0"/>
              <a:t>Data Link Frame</a:t>
            </a:r>
            <a:r>
              <a:rPr lang="ko-KR" altLang="en-US" dirty="0"/>
              <a:t>의 인코딩</a:t>
            </a:r>
            <a:r>
              <a:rPr lang="en-US" altLang="ko-KR" dirty="0"/>
              <a:t>/</a:t>
            </a:r>
            <a:r>
              <a:rPr lang="ko-KR" altLang="en-US" dirty="0"/>
              <a:t>디코딩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D979A-92A9-4773-A245-86151D9AE8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E7BB91-3F2D-4809-8587-B3FD621BF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978" y="2648128"/>
            <a:ext cx="4596293" cy="25396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4587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038FC-9B59-4E77-95BE-F1874654D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DNP3.0 (5/5)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30F8A-89D1-4E2C-9CB3-C8B551A39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Master, Outstation</a:t>
            </a:r>
            <a:r>
              <a:rPr lang="ko-KR" altLang="en-US" dirty="0"/>
              <a:t> 패턴 사용</a:t>
            </a:r>
            <a:endParaRPr lang="en-US" altLang="ko-KR" dirty="0"/>
          </a:p>
          <a:p>
            <a:pPr lvl="1"/>
            <a:r>
              <a:rPr lang="en-US" altLang="ko-KR" dirty="0"/>
              <a:t>Direct, Multidrop, Multiple Mater, Hierarchical </a:t>
            </a:r>
            <a:r>
              <a:rPr lang="ko-KR" altLang="en-US" dirty="0"/>
              <a:t>등의 구조 이용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Basic message and data flow for Polling</a:t>
            </a:r>
          </a:p>
          <a:p>
            <a:pPr lvl="1">
              <a:buFont typeface="+mj-lt"/>
              <a:buAutoNum type="arabicPeriod"/>
            </a:pPr>
            <a:r>
              <a:rPr lang="en-US" altLang="ko-KR" dirty="0"/>
              <a:t>Master Station</a:t>
            </a:r>
            <a:r>
              <a:rPr lang="ko-KR" altLang="en-US" dirty="0"/>
              <a:t>에서 원하는 데이터를 요청하는 메시지 송신</a:t>
            </a:r>
            <a:endParaRPr lang="en-US" altLang="ko-KR" dirty="0"/>
          </a:p>
          <a:p>
            <a:pPr lvl="1">
              <a:buFont typeface="+mj-lt"/>
              <a:buAutoNum type="arabicPeriod"/>
            </a:pPr>
            <a:r>
              <a:rPr lang="en-US" altLang="ko-KR" dirty="0"/>
              <a:t>Outstation</a:t>
            </a:r>
            <a:r>
              <a:rPr lang="ko-KR" altLang="en-US" dirty="0"/>
              <a:t>에서 메시지 수신 및 오류 확인 후 원하는 데이터를 </a:t>
            </a:r>
            <a:r>
              <a:rPr lang="en-US" altLang="ko-KR" dirty="0"/>
              <a:t>User Layer</a:t>
            </a:r>
            <a:r>
              <a:rPr lang="ko-KR" altLang="en-US" dirty="0"/>
              <a:t>에게 알림</a:t>
            </a:r>
            <a:endParaRPr lang="en-US" altLang="ko-KR" dirty="0"/>
          </a:p>
          <a:p>
            <a:pPr lvl="1">
              <a:buFont typeface="+mj-lt"/>
              <a:buAutoNum type="arabicPeriod"/>
            </a:pPr>
            <a:r>
              <a:rPr lang="en-US" altLang="ko-KR" dirty="0"/>
              <a:t>Outstation</a:t>
            </a:r>
            <a:r>
              <a:rPr lang="ko-KR" altLang="en-US" dirty="0"/>
              <a:t>에서 요청한 데이터에 따라 </a:t>
            </a:r>
            <a:r>
              <a:rPr lang="en-US" altLang="ko-KR" dirty="0"/>
              <a:t>User Layer</a:t>
            </a:r>
            <a:r>
              <a:rPr lang="ko-KR" altLang="en-US" dirty="0"/>
              <a:t>에서 응답 후 데이터 송신</a:t>
            </a:r>
            <a:endParaRPr lang="en-US" altLang="ko-KR" dirty="0"/>
          </a:p>
          <a:p>
            <a:pPr lvl="1">
              <a:buFont typeface="+mj-lt"/>
              <a:buAutoNum type="arabicPeriod"/>
            </a:pPr>
            <a:r>
              <a:rPr lang="en-US" altLang="ko-KR" dirty="0"/>
              <a:t>Master Station</a:t>
            </a:r>
            <a:r>
              <a:rPr lang="ko-KR" altLang="en-US" dirty="0"/>
              <a:t>에서 데이터 수신 및 오류 확인 후 </a:t>
            </a:r>
            <a:r>
              <a:rPr lang="en-US" altLang="ko-KR" dirty="0"/>
              <a:t>User Layer</a:t>
            </a:r>
            <a:r>
              <a:rPr lang="ko-KR" altLang="en-US" dirty="0"/>
              <a:t>에서 최종 사용자에게 전달</a:t>
            </a:r>
            <a:endParaRPr lang="en-US" altLang="ko-KR" dirty="0"/>
          </a:p>
          <a:p>
            <a:pPr>
              <a:buFont typeface="+mj-lt"/>
              <a:buAutoNum type="arabicPeriod"/>
            </a:pPr>
            <a:endParaRPr lang="en-US" altLang="ko-KR" dirty="0"/>
          </a:p>
          <a:p>
            <a:r>
              <a:rPr lang="en-US" altLang="ko-KR" dirty="0"/>
              <a:t>Unsolicited</a:t>
            </a:r>
            <a:r>
              <a:rPr lang="ko-KR" altLang="en-US" dirty="0"/>
              <a:t> </a:t>
            </a:r>
            <a:r>
              <a:rPr lang="en-US" altLang="ko-KR" dirty="0"/>
              <a:t>Response</a:t>
            </a:r>
          </a:p>
          <a:p>
            <a:pPr lvl="1"/>
            <a:r>
              <a:rPr lang="en-US" altLang="ko-KR" dirty="0"/>
              <a:t>Master</a:t>
            </a:r>
            <a:r>
              <a:rPr lang="ko-KR" altLang="en-US" dirty="0"/>
              <a:t>의 요청없이 </a:t>
            </a:r>
            <a:r>
              <a:rPr lang="en-US" altLang="ko-KR" dirty="0"/>
              <a:t>Outstation</a:t>
            </a:r>
            <a:r>
              <a:rPr lang="ko-KR" altLang="en-US" dirty="0"/>
              <a:t>에서 자동으로 데이터를 보내는 경우</a:t>
            </a:r>
            <a:endParaRPr lang="en-US" altLang="ko-KR" dirty="0"/>
          </a:p>
          <a:p>
            <a:pPr lvl="1"/>
            <a:r>
              <a:rPr lang="ko-KR" altLang="en-US" dirty="0"/>
              <a:t>긴급한 이벤트 처리 등에 유리</a:t>
            </a:r>
            <a:endParaRPr lang="en-US" altLang="ko-KR" dirty="0"/>
          </a:p>
          <a:p>
            <a:pPr lvl="1">
              <a:buFont typeface="+mj-lt"/>
              <a:buAutoNum type="arabicPeriod"/>
            </a:pPr>
            <a:endParaRPr lang="en-US" altLang="ko-KR" dirty="0"/>
          </a:p>
          <a:p>
            <a:pPr lvl="1">
              <a:buFont typeface="+mj-lt"/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D979A-92A9-4773-A245-86151D9AE8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09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57650-A033-43D9-BA0E-CD3364877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Cloud Computing (1/3)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E06BF-DDBD-44E6-ACD5-5DD394C9B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외부의 컴퓨팅 자원을 인터넷에 접속하여</a:t>
            </a:r>
            <a:r>
              <a:rPr lang="en-US" altLang="ko-KR" dirty="0"/>
              <a:t>, </a:t>
            </a:r>
            <a:r>
              <a:rPr lang="ko-KR" altLang="en-US" dirty="0"/>
              <a:t>가상화 컴퓨팅을 제공하는 아웃소싱 </a:t>
            </a:r>
            <a:r>
              <a:rPr lang="en-US" altLang="ko-KR" dirty="0"/>
              <a:t>IT </a:t>
            </a:r>
            <a:r>
              <a:rPr lang="ko-KR" altLang="en-US" dirty="0"/>
              <a:t>서비스</a:t>
            </a:r>
            <a:r>
              <a:rPr lang="en-US" altLang="ko-KR" baseline="30000" dirty="0"/>
              <a:t>[3]</a:t>
            </a:r>
          </a:p>
          <a:p>
            <a:endParaRPr lang="en-US" altLang="ko-KR" dirty="0"/>
          </a:p>
          <a:p>
            <a:r>
              <a:rPr lang="ko-KR" altLang="en-US" dirty="0"/>
              <a:t>필요한 </a:t>
            </a:r>
            <a:r>
              <a:rPr lang="en-US" altLang="ko-KR" dirty="0"/>
              <a:t>IT</a:t>
            </a:r>
            <a:r>
              <a:rPr lang="ko-KR" altLang="en-US" dirty="0"/>
              <a:t> 자원을 탄력적으로 제공받아 사용하는 컴퓨팅 환경</a:t>
            </a:r>
            <a:endParaRPr lang="en-US" altLang="ko-KR" dirty="0"/>
          </a:p>
          <a:p>
            <a:pPr lvl="1"/>
            <a:r>
              <a:rPr lang="en-US" altLang="ko-KR" dirty="0"/>
              <a:t>Software, Storage, Server, Database </a:t>
            </a:r>
            <a:r>
              <a:rPr lang="ko-KR" altLang="en-US" dirty="0"/>
              <a:t>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IT </a:t>
            </a:r>
            <a:r>
              <a:rPr lang="ko-KR" altLang="en-US" dirty="0"/>
              <a:t>자원 이용자가 직접 소유</a:t>
            </a:r>
            <a:r>
              <a:rPr lang="en-US" altLang="ko-KR" dirty="0"/>
              <a:t>, </a:t>
            </a:r>
            <a:r>
              <a:rPr lang="ko-KR" altLang="en-US" dirty="0"/>
              <a:t>관리하는 기존 방식과 달리</a:t>
            </a:r>
            <a:r>
              <a:rPr lang="en-US" altLang="ko-KR" dirty="0"/>
              <a:t>, </a:t>
            </a:r>
            <a:r>
              <a:rPr lang="ko-KR" altLang="en-US" dirty="0"/>
              <a:t>소유와 관리를 분리한 방식</a:t>
            </a:r>
            <a:r>
              <a:rPr lang="en-US" altLang="ko-KR" baseline="30000" dirty="0"/>
              <a:t>[4]</a:t>
            </a:r>
          </a:p>
          <a:p>
            <a:endParaRPr lang="en-US" altLang="ko-KR" dirty="0"/>
          </a:p>
          <a:p>
            <a:r>
              <a:rPr lang="ko-KR" altLang="en-US" dirty="0"/>
              <a:t>높은 초기 구축 비용</a:t>
            </a:r>
            <a:r>
              <a:rPr lang="en-US" altLang="ko-KR" dirty="0"/>
              <a:t>, </a:t>
            </a:r>
            <a:r>
              <a:rPr lang="ko-KR" altLang="en-US" dirty="0"/>
              <a:t>유지보수</a:t>
            </a:r>
            <a:r>
              <a:rPr lang="en-US" altLang="ko-KR" dirty="0"/>
              <a:t>, </a:t>
            </a:r>
            <a:r>
              <a:rPr lang="ko-KR" altLang="en-US" dirty="0"/>
              <a:t>확장성 등의</a:t>
            </a:r>
            <a:r>
              <a:rPr lang="en-US" altLang="ko-KR" dirty="0"/>
              <a:t> </a:t>
            </a:r>
            <a:r>
              <a:rPr lang="ko-KR" altLang="en-US" dirty="0"/>
              <a:t>문제 해결 가능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EDDE08-A575-49A1-99AD-2A7350C1F6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37D42D-E26F-442E-A762-A7D563754219}"/>
              </a:ext>
            </a:extLst>
          </p:cNvPr>
          <p:cNvSpPr txBox="1"/>
          <p:nvPr/>
        </p:nvSpPr>
        <p:spPr>
          <a:xfrm>
            <a:off x="0" y="6075014"/>
            <a:ext cx="12192000" cy="43088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[3]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전새하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박나래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&amp;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이중정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(2011).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공공부문 클라우드 컴퓨팅 서비스 사용의도에 영향을 미치는 요인에 관한 연구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Entrue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Journal of Information Technology, 10(2), 97- 112.</a:t>
            </a:r>
          </a:p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[4]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Arteta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B. M., &amp; Giachetti, R. E. (2004). A measure of agility as the complexity of the enterprise system. Robotics and Computer-Integrated Manufacturing, 20(6), 495– 503. </a:t>
            </a:r>
          </a:p>
        </p:txBody>
      </p:sp>
    </p:spTree>
    <p:extLst>
      <p:ext uri="{BB962C8B-B14F-4D97-AF65-F5344CB8AC3E}">
        <p14:creationId xmlns:p14="http://schemas.microsoft.com/office/powerpoint/2010/main" val="356738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57650-A033-43D9-BA0E-CD3364877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Cloud Computing (2/3)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E06BF-DDBD-44E6-ACD5-5DD394C9B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Cloud</a:t>
            </a:r>
            <a:r>
              <a:rPr lang="ko-KR" altLang="en-US" dirty="0"/>
              <a:t> 서비스 제공 범위</a:t>
            </a:r>
            <a:r>
              <a:rPr lang="en-US" altLang="ko-KR" baseline="30000" dirty="0"/>
              <a:t>[5]</a:t>
            </a:r>
          </a:p>
          <a:p>
            <a:pPr lvl="1"/>
            <a:r>
              <a:rPr lang="en-US" altLang="ko-KR" dirty="0"/>
              <a:t>IaaS : </a:t>
            </a:r>
            <a:r>
              <a:rPr lang="ko-KR" altLang="en-US" dirty="0"/>
              <a:t>물리적 서버</a:t>
            </a:r>
            <a:r>
              <a:rPr lang="en-US" altLang="ko-KR" dirty="0"/>
              <a:t>, </a:t>
            </a:r>
            <a:r>
              <a:rPr lang="ko-KR" altLang="en-US" dirty="0"/>
              <a:t>가상 머신</a:t>
            </a:r>
            <a:r>
              <a:rPr lang="en-US" altLang="ko-KR" dirty="0"/>
              <a:t>, </a:t>
            </a:r>
            <a:r>
              <a:rPr lang="ko-KR" altLang="en-US" dirty="0"/>
              <a:t>스토리지</a:t>
            </a:r>
            <a:r>
              <a:rPr lang="en-US" altLang="ko-KR" dirty="0"/>
              <a:t>, </a:t>
            </a:r>
            <a:r>
              <a:rPr lang="ko-KR" altLang="en-US" dirty="0"/>
              <a:t>네트워크 등 기초 </a:t>
            </a:r>
            <a:r>
              <a:rPr lang="en-US" altLang="ko-KR" dirty="0"/>
              <a:t>IT </a:t>
            </a:r>
            <a:r>
              <a:rPr lang="ko-KR" altLang="en-US" dirty="0"/>
              <a:t>인프라 제공</a:t>
            </a:r>
            <a:endParaRPr lang="en-US" altLang="ko-KR" dirty="0"/>
          </a:p>
          <a:p>
            <a:pPr lvl="1"/>
            <a:r>
              <a:rPr lang="en-US" altLang="ko-KR" dirty="0"/>
              <a:t>PaaS : </a:t>
            </a:r>
            <a:r>
              <a:rPr lang="ko-KR" altLang="en-US" dirty="0"/>
              <a:t>하드웨어 및 </a:t>
            </a:r>
            <a:r>
              <a:rPr lang="en-US" altLang="ko-KR" dirty="0"/>
              <a:t>OS </a:t>
            </a:r>
            <a:r>
              <a:rPr lang="ko-KR" altLang="en-US" dirty="0"/>
              <a:t>플랫폼 제공</a:t>
            </a:r>
            <a:endParaRPr lang="en-US" altLang="ko-KR" dirty="0"/>
          </a:p>
          <a:p>
            <a:pPr lvl="1"/>
            <a:r>
              <a:rPr lang="en-US" altLang="ko-KR" dirty="0"/>
              <a:t>SaaS : </a:t>
            </a:r>
            <a:r>
              <a:rPr lang="ko-KR" altLang="en-US" dirty="0"/>
              <a:t>클라우드 서비스 제공업체가 관리하는 소프트웨어 애플리케이션을 제공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Cloud Classification</a:t>
            </a:r>
            <a:r>
              <a:rPr lang="en-US" altLang="ko-KR" baseline="30000" dirty="0"/>
              <a:t>[6]</a:t>
            </a:r>
          </a:p>
          <a:p>
            <a:pPr lvl="1"/>
            <a:r>
              <a:rPr lang="en-US" altLang="ko-KR" dirty="0"/>
              <a:t>Public Cloud : </a:t>
            </a:r>
            <a:r>
              <a:rPr lang="ko-KR" altLang="en-US" dirty="0"/>
              <a:t>클라우드 서비스 제공업체가 인프라를 관리하며</a:t>
            </a:r>
            <a:r>
              <a:rPr lang="en-US" altLang="ko-KR" dirty="0"/>
              <a:t>,</a:t>
            </a:r>
            <a:r>
              <a:rPr lang="ko-KR" altLang="en-US" dirty="0"/>
              <a:t> 조직들끼리 서로 공유</a:t>
            </a:r>
            <a:endParaRPr lang="en-US" altLang="ko-KR" dirty="0"/>
          </a:p>
          <a:p>
            <a:pPr lvl="1"/>
            <a:r>
              <a:rPr lang="en-US" altLang="ko-KR" dirty="0"/>
              <a:t>Private Cloud : </a:t>
            </a:r>
            <a:r>
              <a:rPr lang="ko-KR" altLang="en-US" dirty="0"/>
              <a:t>컴퓨팅 인프라를 점유하여 사용하며</a:t>
            </a:r>
            <a:r>
              <a:rPr lang="en-US" altLang="ko-KR" dirty="0"/>
              <a:t>, </a:t>
            </a:r>
            <a:r>
              <a:rPr lang="ko-KR" altLang="en-US" dirty="0"/>
              <a:t>타 조직과 공유하지 않음</a:t>
            </a:r>
            <a:endParaRPr lang="en-US" altLang="ko-KR" dirty="0"/>
          </a:p>
          <a:p>
            <a:pPr lvl="1"/>
            <a:r>
              <a:rPr lang="en-US" altLang="ko-KR" dirty="0"/>
              <a:t>Hybrid Cloud : </a:t>
            </a:r>
            <a:r>
              <a:rPr lang="ko-KR" altLang="en-US" dirty="0"/>
              <a:t>중요한 앱과</a:t>
            </a:r>
            <a:r>
              <a:rPr lang="en-US" altLang="ko-KR" dirty="0"/>
              <a:t>, </a:t>
            </a:r>
            <a:r>
              <a:rPr lang="ko-KR" altLang="en-US" dirty="0"/>
              <a:t>그렇지 않은 앱을 각각 </a:t>
            </a:r>
            <a:r>
              <a:rPr lang="en-US" altLang="ko-KR" dirty="0"/>
              <a:t>Public/Private Cloud</a:t>
            </a:r>
            <a:r>
              <a:rPr lang="ko-KR" altLang="en-US" dirty="0"/>
              <a:t>에 호스팅하여 사용</a:t>
            </a:r>
            <a:endParaRPr lang="en-US" altLang="ko-KR" dirty="0"/>
          </a:p>
          <a:p>
            <a:pPr lvl="1"/>
            <a:r>
              <a:rPr lang="en-US" altLang="ko-KR" dirty="0"/>
              <a:t>Community Cloud : </a:t>
            </a:r>
            <a:r>
              <a:rPr lang="ko-KR" altLang="en-US" dirty="0"/>
              <a:t>컴퓨팅 인프라를 같은 커뮤니티의 조직들만 공유하여 사용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EDDE08-A575-49A1-99AD-2A7350C1F6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07C741-751A-4F89-9666-9F4218B4CDD9}"/>
              </a:ext>
            </a:extLst>
          </p:cNvPr>
          <p:cNvSpPr txBox="1"/>
          <p:nvPr/>
        </p:nvSpPr>
        <p:spPr>
          <a:xfrm>
            <a:off x="0" y="6075014"/>
            <a:ext cx="12192000" cy="43088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[5]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풍사총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“The impact of core competencies created by cloud computing services on organizational agility”,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중앙대 석사 학위 논문</a:t>
            </a:r>
          </a:p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[6]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Solanke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Vikas, Kulkarni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Curudatt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Maske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Vishnu,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Kumbharkar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Prashant, “Private Vs Public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Colud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59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57650-A033-43D9-BA0E-CD3364877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Cloud Computing (3/3)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E06BF-DDBD-44E6-ACD5-5DD394C9B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Private</a:t>
            </a:r>
            <a:r>
              <a:rPr lang="ko-KR" altLang="en-US" dirty="0"/>
              <a:t> </a:t>
            </a:r>
            <a:r>
              <a:rPr lang="en-US" altLang="ko-KR" dirty="0"/>
              <a:t>Cloud</a:t>
            </a:r>
          </a:p>
          <a:p>
            <a:pPr lvl="1"/>
            <a:r>
              <a:rPr lang="en-US" altLang="ko-KR" dirty="0"/>
              <a:t>a.k.a. Enterprise Cloud</a:t>
            </a:r>
          </a:p>
          <a:p>
            <a:pPr lvl="1"/>
            <a:r>
              <a:rPr lang="ko-KR" altLang="en-US" dirty="0"/>
              <a:t>오직 한 개의 조직만을 위해 인프라를 구성하는 모델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Private Cloud pros</a:t>
            </a:r>
          </a:p>
          <a:p>
            <a:pPr lvl="1"/>
            <a:r>
              <a:rPr lang="ko-KR" altLang="en-US" dirty="0"/>
              <a:t>인프라 관리는 기본적으로 조직 자체에서 진행하지만</a:t>
            </a:r>
            <a:r>
              <a:rPr lang="en-US" altLang="ko-KR" dirty="0"/>
              <a:t>, </a:t>
            </a:r>
            <a:r>
              <a:rPr lang="ko-KR" altLang="en-US" dirty="0"/>
              <a:t>서비스 제공 업체에 맡기는 경우도 존재</a:t>
            </a:r>
            <a:endParaRPr lang="en-US" altLang="ko-KR" dirty="0"/>
          </a:p>
          <a:p>
            <a:pPr lvl="1"/>
            <a:r>
              <a:rPr lang="ko-KR" altLang="en-US" dirty="0"/>
              <a:t>정보보호 및 보안 측면에서는 </a:t>
            </a:r>
            <a:r>
              <a:rPr lang="en-US" altLang="ko-KR" dirty="0"/>
              <a:t>Public Cloud</a:t>
            </a:r>
            <a:r>
              <a:rPr lang="ko-KR" altLang="en-US" dirty="0"/>
              <a:t>보다 유리함</a:t>
            </a:r>
            <a:endParaRPr lang="en-US" altLang="ko-KR" dirty="0"/>
          </a:p>
          <a:p>
            <a:pPr lvl="1"/>
            <a:r>
              <a:rPr lang="ko-KR" altLang="en-US" dirty="0"/>
              <a:t>특수한 연구나 정부관련 일을 하는 경우에 유리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Private</a:t>
            </a:r>
            <a:r>
              <a:rPr lang="ko-KR" altLang="en-US" dirty="0"/>
              <a:t> </a:t>
            </a:r>
            <a:r>
              <a:rPr lang="en-US" altLang="ko-KR" dirty="0"/>
              <a:t>Cloud</a:t>
            </a:r>
            <a:r>
              <a:rPr lang="ko-KR" altLang="en-US" dirty="0"/>
              <a:t> </a:t>
            </a:r>
            <a:r>
              <a:rPr lang="en-US" altLang="ko-KR" dirty="0"/>
              <a:t>cons</a:t>
            </a:r>
          </a:p>
          <a:p>
            <a:pPr lvl="1"/>
            <a:r>
              <a:rPr lang="en-US" altLang="ko-KR" dirty="0"/>
              <a:t>Cloud</a:t>
            </a:r>
            <a:r>
              <a:rPr lang="ko-KR" altLang="en-US" dirty="0"/>
              <a:t> 관련 전문 지식이 있는 직원이 필요</a:t>
            </a:r>
            <a:endParaRPr lang="en-US" altLang="ko-KR" dirty="0"/>
          </a:p>
          <a:p>
            <a:pPr lvl="1"/>
            <a:r>
              <a:rPr lang="ko-KR" altLang="en-US" dirty="0"/>
              <a:t>인프라 확장이 </a:t>
            </a:r>
            <a:r>
              <a:rPr lang="en-US" altLang="ko-KR" dirty="0"/>
              <a:t>Public Cloud</a:t>
            </a:r>
            <a:r>
              <a:rPr lang="ko-KR" altLang="en-US" dirty="0"/>
              <a:t>에 비해 힘듦</a:t>
            </a:r>
            <a:endParaRPr lang="en-US" altLang="ko-KR" dirty="0"/>
          </a:p>
          <a:p>
            <a:pPr lvl="1"/>
            <a:r>
              <a:rPr lang="ko-KR" altLang="en-US" dirty="0"/>
              <a:t>초기 설치 비용 및 확장 비용이 </a:t>
            </a:r>
            <a:r>
              <a:rPr lang="en-US" altLang="ko-KR" dirty="0"/>
              <a:t>Public Cloud</a:t>
            </a:r>
            <a:r>
              <a:rPr lang="ko-KR" altLang="en-US" dirty="0"/>
              <a:t> 보다 큼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EDDE08-A575-49A1-99AD-2A7350C1F6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20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B9C2D-ED1C-42EB-8A57-6F44AF6D8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Proxmox</a:t>
            </a:r>
            <a:r>
              <a:rPr lang="en-US" altLang="ko-KR" dirty="0"/>
              <a:t> (1/2)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D7A6A-206D-48E1-9EBD-C0427A466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Debian </a:t>
            </a:r>
            <a:r>
              <a:rPr lang="ko-KR" altLang="en-US" dirty="0"/>
              <a:t>기반 오픈소스 </a:t>
            </a:r>
            <a:r>
              <a:rPr lang="en-US" altLang="ko-KR" dirty="0"/>
              <a:t>Type1 Hypervisor</a:t>
            </a:r>
          </a:p>
          <a:p>
            <a:pPr lvl="1"/>
            <a:r>
              <a:rPr lang="en-US" altLang="ko-KR" dirty="0"/>
              <a:t>KVM, LXC </a:t>
            </a:r>
            <a:r>
              <a:rPr lang="ko-KR" altLang="en-US" dirty="0"/>
              <a:t>등을 기반으로 </a:t>
            </a:r>
            <a:r>
              <a:rPr lang="en-US" altLang="ko-KR" dirty="0"/>
              <a:t>Hypervisor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1"/>
            <a:r>
              <a:rPr lang="ko-KR" altLang="en-US" dirty="0"/>
              <a:t>호스트 컴퓨터에서 다수의 운영체제를 동시에 실행하기 위한 논리적 플랫폼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Private Cloud </a:t>
            </a:r>
            <a:r>
              <a:rPr lang="ko-KR" altLang="en-US" dirty="0"/>
              <a:t>구현에 사용</a:t>
            </a:r>
            <a:endParaRPr lang="en-US" altLang="ko-KR" dirty="0"/>
          </a:p>
          <a:p>
            <a:pPr lvl="1"/>
            <a:r>
              <a:rPr lang="ko-KR" altLang="en-US" dirty="0"/>
              <a:t>여러 대의 서버를 통합하여 클러스터 구성 가능</a:t>
            </a:r>
            <a:endParaRPr lang="en-US" altLang="ko-KR" dirty="0"/>
          </a:p>
          <a:p>
            <a:pPr lvl="1"/>
            <a:r>
              <a:rPr lang="en-US" altLang="ko-KR" dirty="0"/>
              <a:t>VM </a:t>
            </a:r>
            <a:r>
              <a:rPr lang="ko-KR" altLang="en-US" dirty="0"/>
              <a:t>이나 </a:t>
            </a:r>
            <a:r>
              <a:rPr lang="en-US" altLang="ko-KR" dirty="0"/>
              <a:t>Container</a:t>
            </a:r>
            <a:r>
              <a:rPr lang="ko-KR" altLang="en-US" dirty="0"/>
              <a:t>를 실행하여 원하는 애플리케이션 구동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Proxmox</a:t>
            </a:r>
            <a:r>
              <a:rPr lang="ko-KR" altLang="en-US" dirty="0"/>
              <a:t> </a:t>
            </a:r>
            <a:r>
              <a:rPr lang="en-US" altLang="ko-KR" dirty="0"/>
              <a:t>SDN</a:t>
            </a:r>
          </a:p>
          <a:p>
            <a:pPr lvl="1"/>
            <a:r>
              <a:rPr lang="en-US" altLang="ko-KR" dirty="0"/>
              <a:t>Added in version 8.1</a:t>
            </a:r>
            <a:r>
              <a:rPr lang="en-US" altLang="ko-KR" baseline="30000" dirty="0"/>
              <a:t>[7]</a:t>
            </a:r>
            <a:r>
              <a:rPr lang="en-US" altLang="ko-KR" dirty="0"/>
              <a:t> (23. November 2023)</a:t>
            </a:r>
          </a:p>
          <a:p>
            <a:pPr lvl="1"/>
            <a:r>
              <a:rPr lang="en-US" altLang="ko-KR" dirty="0"/>
              <a:t>“SDN stack moved from experimental to supported and includes new features.”</a:t>
            </a:r>
          </a:p>
          <a:p>
            <a:pPr lvl="1"/>
            <a:r>
              <a:rPr lang="en-US" altLang="ko-KR" dirty="0"/>
              <a:t>“Allows fine-grained control of virtual guest networks at the datacenter level.”</a:t>
            </a:r>
          </a:p>
          <a:p>
            <a:pPr lvl="1"/>
            <a:r>
              <a:rPr lang="en-US" altLang="ko-KR" dirty="0"/>
              <a:t>Simple Zones </a:t>
            </a:r>
            <a:r>
              <a:rPr lang="ko-KR" altLang="en-US" dirty="0"/>
              <a:t>한정 </a:t>
            </a:r>
            <a:r>
              <a:rPr lang="en-US" altLang="ko-KR" dirty="0"/>
              <a:t>DHCP </a:t>
            </a:r>
            <a:r>
              <a:rPr lang="ko-KR" altLang="en-US" dirty="0"/>
              <a:t>기능 제공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45D21A-9FAB-419F-B73F-AF6A66D34B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8CF21C-700F-4146-9D50-CDD3E709F1FD}"/>
              </a:ext>
            </a:extLst>
          </p:cNvPr>
          <p:cNvSpPr txBox="1"/>
          <p:nvPr/>
        </p:nvSpPr>
        <p:spPr>
          <a:xfrm>
            <a:off x="0" y="6244291"/>
            <a:ext cx="12192000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[7] https://pve.proxmox.com/wiki/Roadmap#Proxmox_VE_8.1</a:t>
            </a:r>
          </a:p>
        </p:txBody>
      </p:sp>
    </p:spTree>
    <p:extLst>
      <p:ext uri="{BB962C8B-B14F-4D97-AF65-F5344CB8AC3E}">
        <p14:creationId xmlns:p14="http://schemas.microsoft.com/office/powerpoint/2010/main" val="339992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1228-A289-45CA-A3DF-EB1DD682F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Proxmox</a:t>
            </a:r>
            <a:r>
              <a:rPr lang="en-US" altLang="ko-KR" dirty="0"/>
              <a:t> (2/2)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9DFC-4A64-4409-80D8-761A25512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/>
              <a:t>Type 1 vs Type 2 Hypervisor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7DFC05-E9DB-4091-8E22-FDEC1AFBF0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F7E9C3CA-4CDC-4559-A8DD-EEE506DE643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181850" y="1435100"/>
            <a:ext cx="5010150" cy="4965700"/>
          </a:xfrm>
        </p:spPr>
        <p:txBody>
          <a:bodyPr>
            <a:normAutofit/>
          </a:bodyPr>
          <a:lstStyle/>
          <a:p>
            <a:r>
              <a:rPr lang="en-US" altLang="ko-KR" sz="2000" dirty="0" err="1"/>
              <a:t>Proxmox</a:t>
            </a:r>
            <a:r>
              <a:rPr lang="en-US" altLang="ko-KR" sz="2000" dirty="0"/>
              <a:t> Architecture</a:t>
            </a:r>
            <a:endParaRPr lang="ko-KR" altLang="en-US" sz="20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4566EDD-01BD-49CC-934C-41106CE49493}"/>
              </a:ext>
            </a:extLst>
          </p:cNvPr>
          <p:cNvGrpSpPr/>
          <p:nvPr/>
        </p:nvGrpSpPr>
        <p:grpSpPr>
          <a:xfrm>
            <a:off x="728979" y="2688198"/>
            <a:ext cx="4542027" cy="2274947"/>
            <a:chOff x="935984" y="3321837"/>
            <a:chExt cx="4542027" cy="227494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D4B2E86-807E-4BAF-AE7B-CEE7D2281FAC}"/>
                </a:ext>
              </a:extLst>
            </p:cNvPr>
            <p:cNvGrpSpPr/>
            <p:nvPr/>
          </p:nvGrpSpPr>
          <p:grpSpPr>
            <a:xfrm>
              <a:off x="935984" y="3321837"/>
              <a:ext cx="4542027" cy="1963372"/>
              <a:chOff x="1095375" y="2454275"/>
              <a:chExt cx="6257925" cy="27051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21EE0BA-44DE-4301-9108-F908CB16DD5D}"/>
                  </a:ext>
                </a:extLst>
              </p:cNvPr>
              <p:cNvSpPr/>
              <p:nvPr/>
            </p:nvSpPr>
            <p:spPr>
              <a:xfrm>
                <a:off x="1095375" y="4511675"/>
                <a:ext cx="2962275" cy="6477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Hardware</a:t>
                </a:r>
                <a:endPara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8903A3B-69EB-48BB-AC3C-45858190A169}"/>
                  </a:ext>
                </a:extLst>
              </p:cNvPr>
              <p:cNvSpPr/>
              <p:nvPr/>
            </p:nvSpPr>
            <p:spPr>
              <a:xfrm>
                <a:off x="1095375" y="3825875"/>
                <a:ext cx="2962275" cy="6477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Hypervisor</a:t>
                </a:r>
                <a:endPara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58D41E0-0815-440C-95F1-3D0F0BEEAFAD}"/>
                  </a:ext>
                </a:extLst>
              </p:cNvPr>
              <p:cNvSpPr/>
              <p:nvPr/>
            </p:nvSpPr>
            <p:spPr>
              <a:xfrm>
                <a:off x="1095375" y="3140075"/>
                <a:ext cx="1463675" cy="6477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Guest OS</a:t>
                </a:r>
                <a:endPara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219937BF-5BF1-4B93-9AE6-1CBA15C32AC8}"/>
                  </a:ext>
                </a:extLst>
              </p:cNvPr>
              <p:cNvSpPr/>
              <p:nvPr/>
            </p:nvSpPr>
            <p:spPr>
              <a:xfrm>
                <a:off x="4391025" y="4508499"/>
                <a:ext cx="2962275" cy="6477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Hardware</a:t>
                </a:r>
                <a:endPara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57A71F8-C7C7-4973-AC26-6414FA7998A3}"/>
                  </a:ext>
                </a:extLst>
              </p:cNvPr>
              <p:cNvSpPr/>
              <p:nvPr/>
            </p:nvSpPr>
            <p:spPr>
              <a:xfrm>
                <a:off x="4391025" y="3825875"/>
                <a:ext cx="2962275" cy="6477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Host OS</a:t>
                </a:r>
                <a:endPara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566E78B-EA2D-4114-99B0-2E9513C781E6}"/>
                  </a:ext>
                </a:extLst>
              </p:cNvPr>
              <p:cNvSpPr/>
              <p:nvPr/>
            </p:nvSpPr>
            <p:spPr>
              <a:xfrm>
                <a:off x="4391025" y="3140075"/>
                <a:ext cx="2962275" cy="6477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Hypervisor</a:t>
                </a:r>
                <a:endPara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E0BC61E-81E0-4195-945B-C340F3DB5250}"/>
                  </a:ext>
                </a:extLst>
              </p:cNvPr>
              <p:cNvSpPr/>
              <p:nvPr/>
            </p:nvSpPr>
            <p:spPr>
              <a:xfrm>
                <a:off x="2593975" y="3140075"/>
                <a:ext cx="1463675" cy="6477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Guest OS</a:t>
                </a:r>
                <a:endPara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B90202F-EFEE-425F-BEEF-74ADE34F76A7}"/>
                  </a:ext>
                </a:extLst>
              </p:cNvPr>
              <p:cNvSpPr/>
              <p:nvPr/>
            </p:nvSpPr>
            <p:spPr>
              <a:xfrm>
                <a:off x="4391025" y="2454275"/>
                <a:ext cx="1463675" cy="6477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Guest OS</a:t>
                </a:r>
                <a:endPara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0777BCB-6711-45D0-9008-587AE9F004E9}"/>
                  </a:ext>
                </a:extLst>
              </p:cNvPr>
              <p:cNvSpPr/>
              <p:nvPr/>
            </p:nvSpPr>
            <p:spPr>
              <a:xfrm>
                <a:off x="5889625" y="2454275"/>
                <a:ext cx="1463675" cy="6477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Guest OS</a:t>
                </a:r>
                <a:endPara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BD1BBD6-6E3F-4E87-8E72-EE7E071B6459}"/>
                </a:ext>
              </a:extLst>
            </p:cNvPr>
            <p:cNvSpPr txBox="1"/>
            <p:nvPr/>
          </p:nvSpPr>
          <p:spPr>
            <a:xfrm>
              <a:off x="1112409" y="5289007"/>
              <a:ext cx="17718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 Type 1 Hypervisor&gt;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BBEF5EF-C5DF-4895-A393-0B453F6043E3}"/>
                </a:ext>
              </a:extLst>
            </p:cNvPr>
            <p:cNvSpPr txBox="1"/>
            <p:nvPr/>
          </p:nvSpPr>
          <p:spPr>
            <a:xfrm>
              <a:off x="3529754" y="5289007"/>
              <a:ext cx="17718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 Type 2 Hypervisor&gt;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373F5FF0-9396-4B30-8617-AAA39B99332B}"/>
              </a:ext>
            </a:extLst>
          </p:cNvPr>
          <p:cNvGrpSpPr/>
          <p:nvPr/>
        </p:nvGrpSpPr>
        <p:grpSpPr>
          <a:xfrm>
            <a:off x="5861369" y="1819671"/>
            <a:ext cx="5843399" cy="3348804"/>
            <a:chOff x="5861369" y="1911950"/>
            <a:chExt cx="5843399" cy="3348804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563647D9-4347-4499-8D37-0A913F6B4CEA}"/>
                </a:ext>
              </a:extLst>
            </p:cNvPr>
            <p:cNvGrpSpPr/>
            <p:nvPr/>
          </p:nvGrpSpPr>
          <p:grpSpPr>
            <a:xfrm>
              <a:off x="5861369" y="1911950"/>
              <a:ext cx="5843399" cy="3030904"/>
              <a:chOff x="5861369" y="1911950"/>
              <a:chExt cx="5843399" cy="3030904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53393C6C-EFE7-4625-B680-8EFFCF09C574}"/>
                  </a:ext>
                </a:extLst>
              </p:cNvPr>
              <p:cNvGrpSpPr/>
              <p:nvPr/>
            </p:nvGrpSpPr>
            <p:grpSpPr>
              <a:xfrm>
                <a:off x="6005260" y="2395870"/>
                <a:ext cx="3865709" cy="2345674"/>
                <a:chOff x="6446950" y="2395870"/>
                <a:chExt cx="3865709" cy="2345674"/>
              </a:xfrm>
            </p:grpSpPr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A3F9A7B7-3A58-4DE2-8039-5FADA1247646}"/>
                    </a:ext>
                  </a:extLst>
                </p:cNvPr>
                <p:cNvSpPr/>
                <p:nvPr/>
              </p:nvSpPr>
              <p:spPr>
                <a:xfrm>
                  <a:off x="6446951" y="4271441"/>
                  <a:ext cx="3865708" cy="47010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Hardware</a:t>
                  </a:r>
                  <a:endParaRPr lang="ko-KR" alt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9E624EF7-4F24-4233-A5A0-DD633CCE8D32}"/>
                    </a:ext>
                  </a:extLst>
                </p:cNvPr>
                <p:cNvSpPr/>
                <p:nvPr/>
              </p:nvSpPr>
              <p:spPr>
                <a:xfrm>
                  <a:off x="6446950" y="3775989"/>
                  <a:ext cx="3865709" cy="470103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Linux Kernel		</a:t>
                  </a:r>
                  <a:endParaRPr lang="ko-KR" alt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D75F2EA-3C14-4966-89F8-2F8363E885D7}"/>
                    </a:ext>
                  </a:extLst>
                </p:cNvPr>
                <p:cNvGrpSpPr/>
                <p:nvPr/>
              </p:nvGrpSpPr>
              <p:grpSpPr>
                <a:xfrm>
                  <a:off x="6446951" y="2395870"/>
                  <a:ext cx="1316099" cy="1033130"/>
                  <a:chOff x="6486360" y="2402531"/>
                  <a:chExt cx="1316099" cy="1033130"/>
                </a:xfrm>
              </p:grpSpPr>
              <p:sp>
                <p:nvSpPr>
                  <p:cNvPr id="25" name="Rectangle 24">
                    <a:extLst>
                      <a:ext uri="{FF2B5EF4-FFF2-40B4-BE49-F238E27FC236}">
                        <a16:creationId xmlns:a16="http://schemas.microsoft.com/office/drawing/2014/main" id="{E1423876-1ADA-4FD4-8128-BEBB2EFC79B7}"/>
                      </a:ext>
                    </a:extLst>
                  </p:cNvPr>
                  <p:cNvSpPr/>
                  <p:nvPr/>
                </p:nvSpPr>
                <p:spPr>
                  <a:xfrm>
                    <a:off x="6486360" y="2402531"/>
                    <a:ext cx="1316099" cy="103313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VM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28707E20-6CF5-4C21-B9EB-2B9928AD60FA}"/>
                      </a:ext>
                    </a:extLst>
                  </p:cNvPr>
                  <p:cNvSpPr/>
                  <p:nvPr/>
                </p:nvSpPr>
                <p:spPr>
                  <a:xfrm>
                    <a:off x="6522816" y="2741554"/>
                    <a:ext cx="601883" cy="311150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App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949914AA-DD13-419A-958D-869BBF410A4B}"/>
                      </a:ext>
                    </a:extLst>
                  </p:cNvPr>
                  <p:cNvSpPr/>
                  <p:nvPr/>
                </p:nvSpPr>
                <p:spPr>
                  <a:xfrm>
                    <a:off x="6522816" y="3085480"/>
                    <a:ext cx="1243185" cy="311150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Guest OS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146A242F-FB95-40B2-8864-E7C05A61AE54}"/>
                      </a:ext>
                    </a:extLst>
                  </p:cNvPr>
                  <p:cNvSpPr/>
                  <p:nvPr/>
                </p:nvSpPr>
                <p:spPr>
                  <a:xfrm>
                    <a:off x="7164118" y="2741554"/>
                    <a:ext cx="601883" cy="311150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App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28532BE0-7CEF-46D7-820E-0A164E368694}"/>
                    </a:ext>
                  </a:extLst>
                </p:cNvPr>
                <p:cNvSpPr/>
                <p:nvPr/>
              </p:nvSpPr>
              <p:spPr>
                <a:xfrm>
                  <a:off x="6446951" y="3461776"/>
                  <a:ext cx="1896949" cy="275183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QEMU</a:t>
                  </a:r>
                  <a:endParaRPr lang="ko-KR" alt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D361AB36-3494-4B8E-ABF0-428CB435DEC7}"/>
                    </a:ext>
                  </a:extLst>
                </p:cNvPr>
                <p:cNvSpPr txBox="1"/>
                <p:nvPr/>
              </p:nvSpPr>
              <p:spPr>
                <a:xfrm>
                  <a:off x="7763048" y="2645933"/>
                  <a:ext cx="441146" cy="40011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lstStyle/>
                <a:p>
                  <a:r>
                    <a:rPr lang="en-US" altLang="ko-KR" sz="20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…</a:t>
                  </a:r>
                  <a:endParaRPr lang="ko-KR" alt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3027F103-331A-4269-BA4D-F95ED06C2D52}"/>
                    </a:ext>
                  </a:extLst>
                </p:cNvPr>
                <p:cNvGrpSpPr/>
                <p:nvPr/>
              </p:nvGrpSpPr>
              <p:grpSpPr>
                <a:xfrm>
                  <a:off x="8483279" y="3050819"/>
                  <a:ext cx="1316099" cy="686140"/>
                  <a:chOff x="6486360" y="2402531"/>
                  <a:chExt cx="1316099" cy="686140"/>
                </a:xfrm>
              </p:grpSpPr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0410405E-0F71-45DF-A4D6-014B763536DD}"/>
                      </a:ext>
                    </a:extLst>
                  </p:cNvPr>
                  <p:cNvSpPr/>
                  <p:nvPr/>
                </p:nvSpPr>
                <p:spPr>
                  <a:xfrm>
                    <a:off x="6486360" y="2402531"/>
                    <a:ext cx="1316099" cy="68614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Container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0" name="Rectangle 39">
                    <a:extLst>
                      <a:ext uri="{FF2B5EF4-FFF2-40B4-BE49-F238E27FC236}">
                        <a16:creationId xmlns:a16="http://schemas.microsoft.com/office/drawing/2014/main" id="{9174B8C4-2F46-4295-87F5-5E14B9F754F7}"/>
                      </a:ext>
                    </a:extLst>
                  </p:cNvPr>
                  <p:cNvSpPr/>
                  <p:nvPr/>
                </p:nvSpPr>
                <p:spPr>
                  <a:xfrm>
                    <a:off x="6522816" y="2741554"/>
                    <a:ext cx="601883" cy="311150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App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142047BB-2D53-44E1-A714-7B525AF1159F}"/>
                      </a:ext>
                    </a:extLst>
                  </p:cNvPr>
                  <p:cNvSpPr/>
                  <p:nvPr/>
                </p:nvSpPr>
                <p:spPr>
                  <a:xfrm>
                    <a:off x="7164118" y="2741554"/>
                    <a:ext cx="601883" cy="311150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App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C334ECA2-79BA-4D05-8739-64231F5FE82A}"/>
                    </a:ext>
                  </a:extLst>
                </p:cNvPr>
                <p:cNvSpPr txBox="1"/>
                <p:nvPr/>
              </p:nvSpPr>
              <p:spPr>
                <a:xfrm>
                  <a:off x="9799378" y="3113174"/>
                  <a:ext cx="441146" cy="40011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lstStyle/>
                <a:p>
                  <a:r>
                    <a:rPr lang="en-US" altLang="ko-KR" sz="20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…</a:t>
                  </a:r>
                  <a:endParaRPr lang="ko-KR" alt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AF620B12-6DF7-4796-8F05-8E4276536A87}"/>
                    </a:ext>
                  </a:extLst>
                </p:cNvPr>
                <p:cNvSpPr/>
                <p:nvPr/>
              </p:nvSpPr>
              <p:spPr>
                <a:xfrm>
                  <a:off x="6522826" y="3892550"/>
                  <a:ext cx="601883" cy="249680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KVM</a:t>
                  </a:r>
                  <a:endParaRPr lang="ko-KR" alt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FAFCCB9-3E94-4A4A-A265-C85DBC4BF266}"/>
                    </a:ext>
                  </a:extLst>
                </p:cNvPr>
                <p:cNvSpPr/>
                <p:nvPr/>
              </p:nvSpPr>
              <p:spPr>
                <a:xfrm>
                  <a:off x="9381959" y="3892550"/>
                  <a:ext cx="834837" cy="249680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cgroups</a:t>
                  </a:r>
                  <a:endParaRPr lang="ko-KR" alt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563055C9-98DF-4ED3-AC30-B8820423B987}"/>
                    </a:ext>
                  </a:extLst>
                </p:cNvPr>
                <p:cNvSpPr/>
                <p:nvPr/>
              </p:nvSpPr>
              <p:spPr>
                <a:xfrm>
                  <a:off x="8483279" y="3892550"/>
                  <a:ext cx="834837" cy="249680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AppArmor</a:t>
                  </a:r>
                  <a:endParaRPr lang="ko-KR" alt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F8361572-8103-452F-B980-C7E70F1785E5}"/>
                  </a:ext>
                </a:extLst>
              </p:cNvPr>
              <p:cNvGrpSpPr/>
              <p:nvPr/>
            </p:nvGrpSpPr>
            <p:grpSpPr>
              <a:xfrm>
                <a:off x="10103047" y="2395870"/>
                <a:ext cx="1381709" cy="2345674"/>
                <a:chOff x="987104" y="2395870"/>
                <a:chExt cx="1381709" cy="2345674"/>
              </a:xfrm>
            </p:grpSpPr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12DF19C3-EAE9-48A1-ACA4-55EAC1250825}"/>
                    </a:ext>
                  </a:extLst>
                </p:cNvPr>
                <p:cNvSpPr/>
                <p:nvPr/>
              </p:nvSpPr>
              <p:spPr>
                <a:xfrm>
                  <a:off x="987105" y="4271441"/>
                  <a:ext cx="1381708" cy="47010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Hardware</a:t>
                  </a:r>
                  <a:endParaRPr lang="ko-KR" alt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8783866A-616D-46C4-931F-AEEA3F4EBA3E}"/>
                    </a:ext>
                  </a:extLst>
                </p:cNvPr>
                <p:cNvSpPr/>
                <p:nvPr/>
              </p:nvSpPr>
              <p:spPr>
                <a:xfrm>
                  <a:off x="987104" y="3775989"/>
                  <a:ext cx="1381709" cy="470103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Linux Kernel</a:t>
                  </a:r>
                  <a:endParaRPr lang="ko-KR" alt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153B60AD-CFE1-4617-96F5-DFE70B56E0DF}"/>
                    </a:ext>
                  </a:extLst>
                </p:cNvPr>
                <p:cNvGrpSpPr/>
                <p:nvPr/>
              </p:nvGrpSpPr>
              <p:grpSpPr>
                <a:xfrm>
                  <a:off x="987105" y="2395870"/>
                  <a:ext cx="672626" cy="1033130"/>
                  <a:chOff x="6486361" y="2402531"/>
                  <a:chExt cx="672626" cy="1033130"/>
                </a:xfrm>
              </p:grpSpPr>
              <p:sp>
                <p:nvSpPr>
                  <p:cNvPr id="89" name="Rectangle 88">
                    <a:extLst>
                      <a:ext uri="{FF2B5EF4-FFF2-40B4-BE49-F238E27FC236}">
                        <a16:creationId xmlns:a16="http://schemas.microsoft.com/office/drawing/2014/main" id="{3E0F9AA0-D968-46A2-9E91-7F66B69DC171}"/>
                      </a:ext>
                    </a:extLst>
                  </p:cNvPr>
                  <p:cNvSpPr/>
                  <p:nvPr/>
                </p:nvSpPr>
                <p:spPr>
                  <a:xfrm>
                    <a:off x="6486361" y="2402531"/>
                    <a:ext cx="672626" cy="103313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VM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90" name="Rectangle 89">
                    <a:extLst>
                      <a:ext uri="{FF2B5EF4-FFF2-40B4-BE49-F238E27FC236}">
                        <a16:creationId xmlns:a16="http://schemas.microsoft.com/office/drawing/2014/main" id="{B111BDD5-9F09-4040-AE25-7E13E63DD387}"/>
                      </a:ext>
                    </a:extLst>
                  </p:cNvPr>
                  <p:cNvSpPr/>
                  <p:nvPr/>
                </p:nvSpPr>
                <p:spPr>
                  <a:xfrm>
                    <a:off x="6522816" y="2741554"/>
                    <a:ext cx="601883" cy="311150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App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91" name="Rectangle 90">
                    <a:extLst>
                      <a:ext uri="{FF2B5EF4-FFF2-40B4-BE49-F238E27FC236}">
                        <a16:creationId xmlns:a16="http://schemas.microsoft.com/office/drawing/2014/main" id="{CF055B30-156C-49B5-8F4D-BA74CB8FCB44}"/>
                      </a:ext>
                    </a:extLst>
                  </p:cNvPr>
                  <p:cNvSpPr/>
                  <p:nvPr/>
                </p:nvSpPr>
                <p:spPr>
                  <a:xfrm>
                    <a:off x="6522816" y="3085480"/>
                    <a:ext cx="601883" cy="311150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Guest OS</a:t>
                    </a:r>
                    <a:endParaRPr lang="ko-KR" alt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459C2257-595B-4D56-B267-047ABEC77D17}"/>
                    </a:ext>
                  </a:extLst>
                </p:cNvPr>
                <p:cNvSpPr/>
                <p:nvPr/>
              </p:nvSpPr>
              <p:spPr>
                <a:xfrm>
                  <a:off x="987105" y="3461776"/>
                  <a:ext cx="672626" cy="275183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QEMU</a:t>
                  </a:r>
                  <a:endParaRPr lang="ko-KR" alt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E3842D6E-CACB-48E9-B117-4A6AC08F6FCB}"/>
                    </a:ext>
                  </a:extLst>
                </p:cNvPr>
                <p:cNvGrpSpPr/>
                <p:nvPr/>
              </p:nvGrpSpPr>
              <p:grpSpPr>
                <a:xfrm>
                  <a:off x="1696186" y="3050819"/>
                  <a:ext cx="672627" cy="686140"/>
                  <a:chOff x="6486360" y="2402531"/>
                  <a:chExt cx="672627" cy="686140"/>
                </a:xfrm>
              </p:grpSpPr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4477B8F3-1241-4806-83F2-89EBFE2A725F}"/>
                      </a:ext>
                    </a:extLst>
                  </p:cNvPr>
                  <p:cNvSpPr/>
                  <p:nvPr/>
                </p:nvSpPr>
                <p:spPr>
                  <a:xfrm>
                    <a:off x="6486360" y="2402531"/>
                    <a:ext cx="672627" cy="68614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pPr algn="ctr"/>
                    <a:r>
                      <a:rPr lang="en-US" altLang="ko-KR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Container</a:t>
                    </a:r>
                    <a:endParaRPr lang="ko-KR" altLang="en-US" sz="9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8" name="Rectangle 87">
                    <a:extLst>
                      <a:ext uri="{FF2B5EF4-FFF2-40B4-BE49-F238E27FC236}">
                        <a16:creationId xmlns:a16="http://schemas.microsoft.com/office/drawing/2014/main" id="{1443AAAD-BF54-4934-8933-144BF9836170}"/>
                      </a:ext>
                    </a:extLst>
                  </p:cNvPr>
                  <p:cNvSpPr/>
                  <p:nvPr/>
                </p:nvSpPr>
                <p:spPr>
                  <a:xfrm>
                    <a:off x="6521732" y="2741554"/>
                    <a:ext cx="601883" cy="311150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App</a:t>
                    </a:r>
                    <a:endParaRPr lang="ko-KR" altLang="en-US" sz="11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sp>
            <p:nvSpPr>
              <p:cNvPr id="92" name="Rectangle: Rounded Corners 91">
                <a:extLst>
                  <a:ext uri="{FF2B5EF4-FFF2-40B4-BE49-F238E27FC236}">
                    <a16:creationId xmlns:a16="http://schemas.microsoft.com/office/drawing/2014/main" id="{ABCBE1C0-4B4F-4C41-8163-F80C9C3D9546}"/>
                  </a:ext>
                </a:extLst>
              </p:cNvPr>
              <p:cNvSpPr/>
              <p:nvPr/>
            </p:nvSpPr>
            <p:spPr>
              <a:xfrm>
                <a:off x="5936286" y="2255520"/>
                <a:ext cx="4003656" cy="2626374"/>
              </a:xfrm>
              <a:prstGeom prst="roundRect">
                <a:avLst>
                  <a:gd name="adj" fmla="val 6972"/>
                </a:avLst>
              </a:prstGeom>
              <a:noFill/>
              <a:ln w="12700">
                <a:solidFill>
                  <a:schemeClr val="accent4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Rectangle: Rounded Corners 92">
                <a:extLst>
                  <a:ext uri="{FF2B5EF4-FFF2-40B4-BE49-F238E27FC236}">
                    <a16:creationId xmlns:a16="http://schemas.microsoft.com/office/drawing/2014/main" id="{A5A9E29A-DABF-4E27-BE6F-2D9FAD9379CD}"/>
                  </a:ext>
                </a:extLst>
              </p:cNvPr>
              <p:cNvSpPr/>
              <p:nvPr/>
            </p:nvSpPr>
            <p:spPr>
              <a:xfrm>
                <a:off x="10037584" y="2255520"/>
                <a:ext cx="1544814" cy="2626374"/>
              </a:xfrm>
              <a:prstGeom prst="roundRect">
                <a:avLst>
                  <a:gd name="adj" fmla="val 10656"/>
                </a:avLst>
              </a:prstGeom>
              <a:noFill/>
              <a:ln w="12700">
                <a:solidFill>
                  <a:schemeClr val="accent4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Rectangle: Rounded Corners 93">
                <a:extLst>
                  <a:ext uri="{FF2B5EF4-FFF2-40B4-BE49-F238E27FC236}">
                    <a16:creationId xmlns:a16="http://schemas.microsoft.com/office/drawing/2014/main" id="{054C16C8-58FE-4B2D-9069-AF8A6FE15E39}"/>
                  </a:ext>
                </a:extLst>
              </p:cNvPr>
              <p:cNvSpPr/>
              <p:nvPr/>
            </p:nvSpPr>
            <p:spPr>
              <a:xfrm>
                <a:off x="5861369" y="2194560"/>
                <a:ext cx="5795946" cy="2748294"/>
              </a:xfrm>
              <a:prstGeom prst="roundRect">
                <a:avLst>
                  <a:gd name="adj" fmla="val 6972"/>
                </a:avLst>
              </a:prstGeom>
              <a:noFill/>
              <a:ln w="12700"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407736EA-204F-405A-B209-480B3B64D72D}"/>
                  </a:ext>
                </a:extLst>
              </p:cNvPr>
              <p:cNvSpPr txBox="1"/>
              <p:nvPr/>
            </p:nvSpPr>
            <p:spPr>
              <a:xfrm>
                <a:off x="9413792" y="2261128"/>
                <a:ext cx="51809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accent4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Node</a:t>
                </a:r>
                <a:endParaRPr lang="ko-KR" altLang="en-US" sz="1200" dirty="0">
                  <a:solidFill>
                    <a:schemeClr val="accent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50754652-AE70-41AD-8B34-18A212FB81C8}"/>
                  </a:ext>
                </a:extLst>
              </p:cNvPr>
              <p:cNvSpPr txBox="1"/>
              <p:nvPr/>
            </p:nvSpPr>
            <p:spPr>
              <a:xfrm>
                <a:off x="10301820" y="1911950"/>
                <a:ext cx="14029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Datacenter(Cluster)</a:t>
                </a:r>
                <a:endParaRPr lang="ko-KR" altLang="en-US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E2CB3127-8AC5-4335-A49D-6A745B4B38DC}"/>
                </a:ext>
              </a:extLst>
            </p:cNvPr>
            <p:cNvSpPr txBox="1"/>
            <p:nvPr/>
          </p:nvSpPr>
          <p:spPr>
            <a:xfrm>
              <a:off x="7458962" y="4952977"/>
              <a:ext cx="264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</a:t>
              </a:r>
              <a:r>
                <a:rPr lang="en-US" altLang="ko-KR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Proxmox</a:t>
              </a:r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Platform Architecture&gt;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736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56C7-4924-49C5-BF2A-244A071DC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Proxmox</a:t>
            </a:r>
            <a:r>
              <a:rPr lang="ko-KR" altLang="en-US" dirty="0"/>
              <a:t> </a:t>
            </a:r>
            <a:r>
              <a:rPr lang="en-US" altLang="ko-KR" dirty="0"/>
              <a:t>SDN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2486-812A-4424-822F-C6F08FE84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Software-Defined Network</a:t>
            </a:r>
          </a:p>
          <a:p>
            <a:pPr lvl="1"/>
            <a:r>
              <a:rPr lang="ko-KR" altLang="en-US" dirty="0"/>
              <a:t>소프트웨어를 통해 네트워크 리소스를 가상화</a:t>
            </a:r>
            <a:r>
              <a:rPr lang="en-US" altLang="ko-KR" dirty="0"/>
              <a:t>,</a:t>
            </a:r>
            <a:r>
              <a:rPr lang="ko-KR" altLang="en-US" dirty="0"/>
              <a:t> 추상화 하는 네트워크 인프라에 대한 접근 방식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Zones</a:t>
            </a:r>
          </a:p>
          <a:p>
            <a:pPr lvl="1"/>
            <a:r>
              <a:rPr lang="ko-KR" altLang="en-US" dirty="0"/>
              <a:t>가상적으로 분리된 네트워크를 정의</a:t>
            </a:r>
            <a:endParaRPr lang="en-US" altLang="ko-KR" dirty="0"/>
          </a:p>
          <a:p>
            <a:pPr lvl="1"/>
            <a:r>
              <a:rPr lang="en-US" altLang="ko-KR" dirty="0"/>
              <a:t>Simple, VLAN, </a:t>
            </a:r>
            <a:r>
              <a:rPr lang="en-US" altLang="ko-KR" dirty="0" err="1"/>
              <a:t>QinQ</a:t>
            </a:r>
            <a:r>
              <a:rPr lang="en-US" altLang="ko-KR" dirty="0"/>
              <a:t>, VXLAN, EVPN </a:t>
            </a:r>
            <a:r>
              <a:rPr lang="ko-KR" altLang="en-US" dirty="0"/>
              <a:t>중 하나의 기술로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VNets</a:t>
            </a:r>
            <a:endParaRPr lang="en-US" altLang="ko-KR" dirty="0"/>
          </a:p>
          <a:p>
            <a:pPr lvl="1"/>
            <a:r>
              <a:rPr lang="ko-KR" altLang="en-US" dirty="0"/>
              <a:t>가상 네트워크 브리지와 서브넷을 정의</a:t>
            </a:r>
            <a:endParaRPr lang="en-US" altLang="ko-KR" dirty="0"/>
          </a:p>
          <a:p>
            <a:pPr lvl="1"/>
            <a:r>
              <a:rPr lang="ko-KR" altLang="en-US" dirty="0"/>
              <a:t>생성된 브리지를 </a:t>
            </a:r>
            <a:r>
              <a:rPr lang="en-US" altLang="ko-KR" dirty="0"/>
              <a:t>VM</a:t>
            </a:r>
            <a:r>
              <a:rPr lang="ko-KR" altLang="en-US" dirty="0"/>
              <a:t>에서 사용하여 </a:t>
            </a:r>
            <a:r>
              <a:rPr lang="en-US" altLang="ko-KR" dirty="0"/>
              <a:t>SDN </a:t>
            </a:r>
            <a:r>
              <a:rPr lang="ko-KR" altLang="en-US" dirty="0"/>
              <a:t>접속 가능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E6D923-982C-4EE6-9CB7-11973BDCF1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27</a:t>
            </a:fld>
            <a:endParaRPr lang="ko-KR" altLang="en-US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2CFC4FC-422C-45DC-8234-19C6FF9AE66A}"/>
              </a:ext>
            </a:extLst>
          </p:cNvPr>
          <p:cNvGrpSpPr/>
          <p:nvPr/>
        </p:nvGrpSpPr>
        <p:grpSpPr>
          <a:xfrm>
            <a:off x="7024395" y="3772771"/>
            <a:ext cx="4812838" cy="2276593"/>
            <a:chOff x="5258764" y="3002281"/>
            <a:chExt cx="5104436" cy="2414526"/>
          </a:xfrm>
        </p:grpSpPr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16CCD57-04CD-44FA-B5D0-093927B3DD0B}"/>
                </a:ext>
              </a:extLst>
            </p:cNvPr>
            <p:cNvCxnSpPr>
              <a:cxnSpLocks/>
              <a:stCxn id="161" idx="2"/>
            </p:cNvCxnSpPr>
            <p:nvPr/>
          </p:nvCxnSpPr>
          <p:spPr>
            <a:xfrm flipH="1">
              <a:off x="5648545" y="4535620"/>
              <a:ext cx="308924" cy="245489"/>
            </a:xfrm>
            <a:prstGeom prst="line">
              <a:avLst/>
            </a:prstGeom>
            <a:ln w="28575" cap="rnd"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47CEE7D-63B4-4D82-9383-01EE9D9D8E61}"/>
                </a:ext>
              </a:extLst>
            </p:cNvPr>
            <p:cNvCxnSpPr>
              <a:cxnSpLocks/>
              <a:stCxn id="161" idx="2"/>
              <a:endCxn id="95" idx="0"/>
            </p:cNvCxnSpPr>
            <p:nvPr/>
          </p:nvCxnSpPr>
          <p:spPr>
            <a:xfrm>
              <a:off x="5957469" y="4535620"/>
              <a:ext cx="304278" cy="245489"/>
            </a:xfrm>
            <a:prstGeom prst="line">
              <a:avLst/>
            </a:prstGeom>
            <a:ln w="28575" cap="rnd"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759A9A-D15C-491B-95F9-3473C7C7F247}"/>
                </a:ext>
              </a:extLst>
            </p:cNvPr>
            <p:cNvCxnSpPr>
              <a:cxnSpLocks/>
              <a:stCxn id="156" idx="2"/>
              <a:endCxn id="96" idx="0"/>
            </p:cNvCxnSpPr>
            <p:nvPr/>
          </p:nvCxnSpPr>
          <p:spPr>
            <a:xfrm flipH="1">
              <a:off x="6847246" y="4535620"/>
              <a:ext cx="304277" cy="245489"/>
            </a:xfrm>
            <a:prstGeom prst="line">
              <a:avLst/>
            </a:prstGeom>
            <a:ln w="28575" cap="rnd"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2B49769-3043-40F4-85DB-E022F5249703}"/>
                </a:ext>
              </a:extLst>
            </p:cNvPr>
            <p:cNvCxnSpPr>
              <a:cxnSpLocks/>
              <a:stCxn id="156" idx="2"/>
              <a:endCxn id="97" idx="0"/>
            </p:cNvCxnSpPr>
            <p:nvPr/>
          </p:nvCxnSpPr>
          <p:spPr>
            <a:xfrm>
              <a:off x="7151523" y="4535620"/>
              <a:ext cx="300619" cy="245489"/>
            </a:xfrm>
            <a:prstGeom prst="line">
              <a:avLst/>
            </a:prstGeom>
            <a:ln w="28575" cap="rnd"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B869DC03-0D44-4590-B89C-78F95C35D14B}"/>
                </a:ext>
              </a:extLst>
            </p:cNvPr>
            <p:cNvCxnSpPr>
              <a:stCxn id="148" idx="3"/>
              <a:endCxn id="161" idx="0"/>
            </p:cNvCxnSpPr>
            <p:nvPr/>
          </p:nvCxnSpPr>
          <p:spPr>
            <a:xfrm flipH="1">
              <a:off x="5957469" y="3881223"/>
              <a:ext cx="475376" cy="342263"/>
            </a:xfrm>
            <a:prstGeom prst="line">
              <a:avLst/>
            </a:prstGeom>
            <a:ln w="28575" cap="rnd"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8A50EC5-52A2-4814-B859-8A94BC92F276}"/>
                </a:ext>
              </a:extLst>
            </p:cNvPr>
            <p:cNvCxnSpPr>
              <a:stCxn id="148" idx="5"/>
              <a:endCxn id="156" idx="0"/>
            </p:cNvCxnSpPr>
            <p:nvPr/>
          </p:nvCxnSpPr>
          <p:spPr>
            <a:xfrm>
              <a:off x="6676147" y="3881223"/>
              <a:ext cx="475376" cy="342263"/>
            </a:xfrm>
            <a:prstGeom prst="line">
              <a:avLst/>
            </a:prstGeom>
            <a:ln w="28575" cap="rnd"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D7707E55-32FF-4AFA-BD61-A3D5A1057648}"/>
                </a:ext>
              </a:extLst>
            </p:cNvPr>
            <p:cNvCxnSpPr>
              <a:cxnSpLocks/>
              <a:stCxn id="145" idx="2"/>
            </p:cNvCxnSpPr>
            <p:nvPr/>
          </p:nvCxnSpPr>
          <p:spPr>
            <a:xfrm flipH="1">
              <a:off x="8161519" y="4535620"/>
              <a:ext cx="308924" cy="245489"/>
            </a:xfrm>
            <a:prstGeom prst="line">
              <a:avLst/>
            </a:prstGeom>
            <a:ln w="28575" cap="rnd"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7657AA7C-173B-4549-B880-6E9D8A6C4411}"/>
                </a:ext>
              </a:extLst>
            </p:cNvPr>
            <p:cNvCxnSpPr>
              <a:cxnSpLocks/>
              <a:stCxn id="145" idx="2"/>
              <a:endCxn id="112" idx="0"/>
            </p:cNvCxnSpPr>
            <p:nvPr/>
          </p:nvCxnSpPr>
          <p:spPr>
            <a:xfrm>
              <a:off x="8470443" y="4535620"/>
              <a:ext cx="304278" cy="245489"/>
            </a:xfrm>
            <a:prstGeom prst="line">
              <a:avLst/>
            </a:prstGeom>
            <a:ln w="28575" cap="rnd"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A92E9A6-9616-437C-8B64-220AAE0CA70A}"/>
                </a:ext>
              </a:extLst>
            </p:cNvPr>
            <p:cNvCxnSpPr>
              <a:cxnSpLocks/>
              <a:stCxn id="140" idx="2"/>
              <a:endCxn id="113" idx="0"/>
            </p:cNvCxnSpPr>
            <p:nvPr/>
          </p:nvCxnSpPr>
          <p:spPr>
            <a:xfrm flipH="1">
              <a:off x="9360220" y="4535620"/>
              <a:ext cx="304277" cy="245489"/>
            </a:xfrm>
            <a:prstGeom prst="line">
              <a:avLst/>
            </a:prstGeom>
            <a:ln w="28575" cap="rnd"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BFC84BC6-899F-4563-92EB-E7CC15BCE9FD}"/>
                </a:ext>
              </a:extLst>
            </p:cNvPr>
            <p:cNvCxnSpPr>
              <a:cxnSpLocks/>
              <a:stCxn id="140" idx="2"/>
              <a:endCxn id="114" idx="0"/>
            </p:cNvCxnSpPr>
            <p:nvPr/>
          </p:nvCxnSpPr>
          <p:spPr>
            <a:xfrm>
              <a:off x="9664497" y="4535620"/>
              <a:ext cx="300619" cy="245489"/>
            </a:xfrm>
            <a:prstGeom prst="line">
              <a:avLst/>
            </a:prstGeom>
            <a:ln w="28575" cap="rnd"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AAC1EA2-B080-47EC-A0A9-0F85EF589558}"/>
                </a:ext>
              </a:extLst>
            </p:cNvPr>
            <p:cNvCxnSpPr>
              <a:stCxn id="132" idx="3"/>
              <a:endCxn id="145" idx="0"/>
            </p:cNvCxnSpPr>
            <p:nvPr/>
          </p:nvCxnSpPr>
          <p:spPr>
            <a:xfrm flipH="1">
              <a:off x="8470443" y="3881223"/>
              <a:ext cx="475376" cy="342263"/>
            </a:xfrm>
            <a:prstGeom prst="line">
              <a:avLst/>
            </a:prstGeom>
            <a:ln w="28575" cap="rnd"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58FB828F-BBF4-4E96-B941-52E5FE9071F8}"/>
                </a:ext>
              </a:extLst>
            </p:cNvPr>
            <p:cNvCxnSpPr>
              <a:stCxn id="132" idx="5"/>
              <a:endCxn id="140" idx="0"/>
            </p:cNvCxnSpPr>
            <p:nvPr/>
          </p:nvCxnSpPr>
          <p:spPr>
            <a:xfrm>
              <a:off x="9189121" y="3881223"/>
              <a:ext cx="475376" cy="342263"/>
            </a:xfrm>
            <a:prstGeom prst="line">
              <a:avLst/>
            </a:prstGeom>
            <a:ln w="28575" cap="rnd"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1F59EBF-BCE1-45B2-93F6-FC200AA0A8AB}"/>
                </a:ext>
              </a:extLst>
            </p:cNvPr>
            <p:cNvCxnSpPr>
              <a:cxnSpLocks/>
              <a:stCxn id="126" idx="2"/>
              <a:endCxn id="148" idx="7"/>
            </p:cNvCxnSpPr>
            <p:nvPr/>
          </p:nvCxnSpPr>
          <p:spPr>
            <a:xfrm flipH="1">
              <a:off x="6676147" y="3256960"/>
              <a:ext cx="962795" cy="380961"/>
            </a:xfrm>
            <a:prstGeom prst="line">
              <a:avLst/>
            </a:prstGeom>
            <a:ln w="28575" cap="rnd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4078320-C963-425E-941B-E820BF8E4D8E}"/>
                </a:ext>
              </a:extLst>
            </p:cNvPr>
            <p:cNvCxnSpPr>
              <a:cxnSpLocks/>
              <a:stCxn id="126" idx="6"/>
              <a:endCxn id="132" idx="1"/>
            </p:cNvCxnSpPr>
            <p:nvPr/>
          </p:nvCxnSpPr>
          <p:spPr>
            <a:xfrm>
              <a:off x="7983022" y="3256960"/>
              <a:ext cx="962797" cy="380961"/>
            </a:xfrm>
            <a:prstGeom prst="line">
              <a:avLst/>
            </a:prstGeom>
            <a:ln w="28575" cap="rnd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8FF09611-18DA-45BF-8583-1D9B76B06851}"/>
                </a:ext>
              </a:extLst>
            </p:cNvPr>
            <p:cNvGrpSpPr/>
            <p:nvPr/>
          </p:nvGrpSpPr>
          <p:grpSpPr>
            <a:xfrm>
              <a:off x="5785429" y="4223486"/>
              <a:ext cx="344080" cy="312134"/>
              <a:chOff x="4518691" y="3931706"/>
              <a:chExt cx="1057274" cy="959114"/>
            </a:xfrm>
          </p:grpSpPr>
          <p:sp>
            <p:nvSpPr>
              <p:cNvPr id="159" name="Arrow: Down 158">
                <a:extLst>
                  <a:ext uri="{FF2B5EF4-FFF2-40B4-BE49-F238E27FC236}">
                    <a16:creationId xmlns:a16="http://schemas.microsoft.com/office/drawing/2014/main" id="{15E1B17F-B25F-4996-B118-17FC6865579B}"/>
                  </a:ext>
                </a:extLst>
              </p:cNvPr>
              <p:cNvSpPr/>
              <p:nvPr/>
            </p:nvSpPr>
            <p:spPr>
              <a:xfrm rot="16200000">
                <a:off x="5158780" y="3988934"/>
                <a:ext cx="247650" cy="3962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60" name="Arrow: Down 159">
                <a:extLst>
                  <a:ext uri="{FF2B5EF4-FFF2-40B4-BE49-F238E27FC236}">
                    <a16:creationId xmlns:a16="http://schemas.microsoft.com/office/drawing/2014/main" id="{D6A3A89F-DDE9-4278-87BD-191857C2B5DC}"/>
                  </a:ext>
                </a:extLst>
              </p:cNvPr>
              <p:cNvSpPr/>
              <p:nvPr/>
            </p:nvSpPr>
            <p:spPr>
              <a:xfrm rot="16200000">
                <a:off x="5158780" y="4287906"/>
                <a:ext cx="247650" cy="3962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C3262850-90B4-486A-9875-54C894BC8B3F}"/>
                  </a:ext>
                </a:extLst>
              </p:cNvPr>
              <p:cNvSpPr/>
              <p:nvPr/>
            </p:nvSpPr>
            <p:spPr>
              <a:xfrm>
                <a:off x="4518691" y="3931706"/>
                <a:ext cx="1057274" cy="959114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62" name="Arrow: Down 161">
                <a:extLst>
                  <a:ext uri="{FF2B5EF4-FFF2-40B4-BE49-F238E27FC236}">
                    <a16:creationId xmlns:a16="http://schemas.microsoft.com/office/drawing/2014/main" id="{6FD26827-3659-4AFC-8E01-FFB4D67421A6}"/>
                  </a:ext>
                </a:extLst>
              </p:cNvPr>
              <p:cNvSpPr/>
              <p:nvPr/>
            </p:nvSpPr>
            <p:spPr>
              <a:xfrm rot="5400000">
                <a:off x="4688225" y="4138420"/>
                <a:ext cx="247650" cy="396199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63" name="Arrow: Down 162">
                <a:extLst>
                  <a:ext uri="{FF2B5EF4-FFF2-40B4-BE49-F238E27FC236}">
                    <a16:creationId xmlns:a16="http://schemas.microsoft.com/office/drawing/2014/main" id="{130356D2-8489-4D2E-B09B-E38E3F5BD84F}"/>
                  </a:ext>
                </a:extLst>
              </p:cNvPr>
              <p:cNvSpPr/>
              <p:nvPr/>
            </p:nvSpPr>
            <p:spPr>
              <a:xfrm rot="5400000">
                <a:off x="4688225" y="4437391"/>
                <a:ext cx="247650" cy="396199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3395658B-7C82-4EC6-B01F-41F4CC1CF61C}"/>
                </a:ext>
              </a:extLst>
            </p:cNvPr>
            <p:cNvGrpSpPr/>
            <p:nvPr/>
          </p:nvGrpSpPr>
          <p:grpSpPr>
            <a:xfrm>
              <a:off x="6979483" y="4223486"/>
              <a:ext cx="344080" cy="312134"/>
              <a:chOff x="4518691" y="3931706"/>
              <a:chExt cx="1057274" cy="959114"/>
            </a:xfrm>
          </p:grpSpPr>
          <p:sp>
            <p:nvSpPr>
              <p:cNvPr id="154" name="Arrow: Down 153">
                <a:extLst>
                  <a:ext uri="{FF2B5EF4-FFF2-40B4-BE49-F238E27FC236}">
                    <a16:creationId xmlns:a16="http://schemas.microsoft.com/office/drawing/2014/main" id="{E195FC0B-218A-4760-B192-F36281254219}"/>
                  </a:ext>
                </a:extLst>
              </p:cNvPr>
              <p:cNvSpPr/>
              <p:nvPr/>
            </p:nvSpPr>
            <p:spPr>
              <a:xfrm rot="16200000">
                <a:off x="5158780" y="3988934"/>
                <a:ext cx="247650" cy="3962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55" name="Arrow: Down 154">
                <a:extLst>
                  <a:ext uri="{FF2B5EF4-FFF2-40B4-BE49-F238E27FC236}">
                    <a16:creationId xmlns:a16="http://schemas.microsoft.com/office/drawing/2014/main" id="{B77B445F-407B-469F-982C-0277899F5169}"/>
                  </a:ext>
                </a:extLst>
              </p:cNvPr>
              <p:cNvSpPr/>
              <p:nvPr/>
            </p:nvSpPr>
            <p:spPr>
              <a:xfrm rot="16200000">
                <a:off x="5158780" y="4287906"/>
                <a:ext cx="247650" cy="3962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56" name="Rectangle: Rounded Corners 155">
                <a:extLst>
                  <a:ext uri="{FF2B5EF4-FFF2-40B4-BE49-F238E27FC236}">
                    <a16:creationId xmlns:a16="http://schemas.microsoft.com/office/drawing/2014/main" id="{37A0ECF1-B78A-4AA2-BA41-85C9E5F043E5}"/>
                  </a:ext>
                </a:extLst>
              </p:cNvPr>
              <p:cNvSpPr/>
              <p:nvPr/>
            </p:nvSpPr>
            <p:spPr>
              <a:xfrm>
                <a:off x="4518691" y="3931706"/>
                <a:ext cx="1057274" cy="959114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57" name="Arrow: Down 156">
                <a:extLst>
                  <a:ext uri="{FF2B5EF4-FFF2-40B4-BE49-F238E27FC236}">
                    <a16:creationId xmlns:a16="http://schemas.microsoft.com/office/drawing/2014/main" id="{3297199A-FCE0-4553-91E2-1BEE490F3A45}"/>
                  </a:ext>
                </a:extLst>
              </p:cNvPr>
              <p:cNvSpPr/>
              <p:nvPr/>
            </p:nvSpPr>
            <p:spPr>
              <a:xfrm rot="5400000">
                <a:off x="4688225" y="4138420"/>
                <a:ext cx="247650" cy="396199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58" name="Arrow: Down 157">
                <a:extLst>
                  <a:ext uri="{FF2B5EF4-FFF2-40B4-BE49-F238E27FC236}">
                    <a16:creationId xmlns:a16="http://schemas.microsoft.com/office/drawing/2014/main" id="{EA992200-89ED-4788-8B48-C23C21A9D401}"/>
                  </a:ext>
                </a:extLst>
              </p:cNvPr>
              <p:cNvSpPr/>
              <p:nvPr/>
            </p:nvSpPr>
            <p:spPr>
              <a:xfrm rot="5400000">
                <a:off x="4688225" y="4437391"/>
                <a:ext cx="247650" cy="396199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C623C4AF-7FB5-4985-B523-CEA1C9493FCD}"/>
                </a:ext>
              </a:extLst>
            </p:cNvPr>
            <p:cNvGrpSpPr/>
            <p:nvPr/>
          </p:nvGrpSpPr>
          <p:grpSpPr>
            <a:xfrm>
              <a:off x="6382456" y="3587532"/>
              <a:ext cx="344080" cy="344080"/>
              <a:chOff x="4518691" y="2214563"/>
              <a:chExt cx="1057274" cy="1057274"/>
            </a:xfrm>
          </p:grpSpPr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A960E78E-D267-4473-AF76-6E3ABEC1C659}"/>
                  </a:ext>
                </a:extLst>
              </p:cNvPr>
              <p:cNvSpPr/>
              <p:nvPr/>
            </p:nvSpPr>
            <p:spPr>
              <a:xfrm>
                <a:off x="4518691" y="2214563"/>
                <a:ext cx="1057274" cy="1057274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AA98AA3E-BE52-4453-8A1E-61AE82D92964}"/>
                  </a:ext>
                </a:extLst>
              </p:cNvPr>
              <p:cNvGrpSpPr/>
              <p:nvPr/>
            </p:nvGrpSpPr>
            <p:grpSpPr>
              <a:xfrm>
                <a:off x="4613147" y="2309019"/>
                <a:ext cx="868362" cy="868362"/>
                <a:chOff x="4613147" y="2309019"/>
                <a:chExt cx="868362" cy="868362"/>
              </a:xfrm>
              <a:solidFill>
                <a:schemeClr val="accent6">
                  <a:lumMod val="40000"/>
                  <a:lumOff val="60000"/>
                </a:schemeClr>
              </a:solidFill>
            </p:grpSpPr>
            <p:sp>
              <p:nvSpPr>
                <p:cNvPr id="150" name="Arrow: Down 149">
                  <a:extLst>
                    <a:ext uri="{FF2B5EF4-FFF2-40B4-BE49-F238E27FC236}">
                      <a16:creationId xmlns:a16="http://schemas.microsoft.com/office/drawing/2014/main" id="{2F8827B9-D6BA-4237-B9BA-331EE099F952}"/>
                    </a:ext>
                  </a:extLst>
                </p:cNvPr>
                <p:cNvSpPr/>
                <p:nvPr/>
              </p:nvSpPr>
              <p:spPr>
                <a:xfrm>
                  <a:off x="4923503" y="2828131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51" name="Arrow: Down 150">
                  <a:extLst>
                    <a:ext uri="{FF2B5EF4-FFF2-40B4-BE49-F238E27FC236}">
                      <a16:creationId xmlns:a16="http://schemas.microsoft.com/office/drawing/2014/main" id="{B4147D8A-2207-4AA9-814A-777718C9C1EF}"/>
                    </a:ext>
                  </a:extLst>
                </p:cNvPr>
                <p:cNvSpPr/>
                <p:nvPr/>
              </p:nvSpPr>
              <p:spPr>
                <a:xfrm rot="10800000">
                  <a:off x="4923503" y="2309019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52" name="Arrow: Down 151">
                  <a:extLst>
                    <a:ext uri="{FF2B5EF4-FFF2-40B4-BE49-F238E27FC236}">
                      <a16:creationId xmlns:a16="http://schemas.microsoft.com/office/drawing/2014/main" id="{E57B687E-ED0D-43DA-B509-D4BD607B7127}"/>
                    </a:ext>
                  </a:extLst>
                </p:cNvPr>
                <p:cNvSpPr/>
                <p:nvPr/>
              </p:nvSpPr>
              <p:spPr>
                <a:xfrm rot="5400000">
                  <a:off x="4663947" y="2568575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53" name="Arrow: Down 152">
                  <a:extLst>
                    <a:ext uri="{FF2B5EF4-FFF2-40B4-BE49-F238E27FC236}">
                      <a16:creationId xmlns:a16="http://schemas.microsoft.com/office/drawing/2014/main" id="{81DBBAAB-8530-47DF-8845-8F155D62ADC2}"/>
                    </a:ext>
                  </a:extLst>
                </p:cNvPr>
                <p:cNvSpPr/>
                <p:nvPr/>
              </p:nvSpPr>
              <p:spPr>
                <a:xfrm rot="16200000">
                  <a:off x="5183059" y="2568575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</p:grpSp>
        </p:grpSp>
        <p:pic>
          <p:nvPicPr>
            <p:cNvPr id="94" name="Graphic 93" descr="Monitor">
              <a:extLst>
                <a:ext uri="{FF2B5EF4-FFF2-40B4-BE49-F238E27FC236}">
                  <a16:creationId xmlns:a16="http://schemas.microsoft.com/office/drawing/2014/main" id="{E1B8FECC-3D6B-4162-BA57-7214C8E9F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520954" y="4781109"/>
              <a:ext cx="264475" cy="264475"/>
            </a:xfrm>
            <a:prstGeom prst="rect">
              <a:avLst/>
            </a:prstGeom>
          </p:spPr>
        </p:pic>
        <p:pic>
          <p:nvPicPr>
            <p:cNvPr id="95" name="Graphic 94" descr="Monitor">
              <a:extLst>
                <a:ext uri="{FF2B5EF4-FFF2-40B4-BE49-F238E27FC236}">
                  <a16:creationId xmlns:a16="http://schemas.microsoft.com/office/drawing/2014/main" id="{2F3A51E2-64EE-4E2A-88C5-B40D9BF97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29509" y="4781109"/>
              <a:ext cx="264475" cy="264475"/>
            </a:xfrm>
            <a:prstGeom prst="rect">
              <a:avLst/>
            </a:prstGeom>
          </p:spPr>
        </p:pic>
        <p:pic>
          <p:nvPicPr>
            <p:cNvPr id="96" name="Graphic 95" descr="Monitor">
              <a:extLst>
                <a:ext uri="{FF2B5EF4-FFF2-40B4-BE49-F238E27FC236}">
                  <a16:creationId xmlns:a16="http://schemas.microsoft.com/office/drawing/2014/main" id="{6A893B53-D9D1-4EE2-B04A-660A97625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715008" y="4781109"/>
              <a:ext cx="264475" cy="264475"/>
            </a:xfrm>
            <a:prstGeom prst="rect">
              <a:avLst/>
            </a:prstGeom>
          </p:spPr>
        </p:pic>
        <p:pic>
          <p:nvPicPr>
            <p:cNvPr id="97" name="Graphic 96" descr="Monitor">
              <a:extLst>
                <a:ext uri="{FF2B5EF4-FFF2-40B4-BE49-F238E27FC236}">
                  <a16:creationId xmlns:a16="http://schemas.microsoft.com/office/drawing/2014/main" id="{64268ACE-846B-4A85-A3AD-F39341C58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319904" y="4781109"/>
              <a:ext cx="264475" cy="264475"/>
            </a:xfrm>
            <a:prstGeom prst="rect">
              <a:avLst/>
            </a:prstGeom>
          </p:spPr>
        </p:pic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4F5A0181-B3AC-47F9-A632-2A10041552DB}"/>
                </a:ext>
              </a:extLst>
            </p:cNvPr>
            <p:cNvSpPr/>
            <p:nvPr/>
          </p:nvSpPr>
          <p:spPr>
            <a:xfrm>
              <a:off x="5412278" y="4135825"/>
              <a:ext cx="1114578" cy="1114578"/>
            </a:xfrm>
            <a:prstGeom prst="ellipse">
              <a:avLst/>
            </a:prstGeom>
            <a:noFill/>
            <a:ln w="28575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D96DACC4-3F5C-4DB7-8FBE-283996D536AE}"/>
                </a:ext>
              </a:extLst>
            </p:cNvPr>
            <p:cNvSpPr txBox="1"/>
            <p:nvPr/>
          </p:nvSpPr>
          <p:spPr>
            <a:xfrm>
              <a:off x="5662006" y="4972513"/>
              <a:ext cx="6126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accent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Subnet</a:t>
              </a:r>
              <a:endParaRPr lang="ko-KR" altLang="en-US" sz="11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3228D4AD-8BC6-4E0F-AA4B-77B380EB19F1}"/>
                </a:ext>
              </a:extLst>
            </p:cNvPr>
            <p:cNvSpPr txBox="1"/>
            <p:nvPr/>
          </p:nvSpPr>
          <p:spPr>
            <a:xfrm>
              <a:off x="6583425" y="5063742"/>
              <a:ext cx="51809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 err="1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VNet</a:t>
              </a:r>
              <a:endParaRPr lang="ko-KR" altLang="en-US" sz="11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7" name="Rectangle: Rounded Corners 106">
              <a:extLst>
                <a:ext uri="{FF2B5EF4-FFF2-40B4-BE49-F238E27FC236}">
                  <a16:creationId xmlns:a16="http://schemas.microsoft.com/office/drawing/2014/main" id="{3E3DD4E1-563A-4BD3-8BB9-626770A5DA9A}"/>
                </a:ext>
              </a:extLst>
            </p:cNvPr>
            <p:cNvSpPr/>
            <p:nvPr/>
          </p:nvSpPr>
          <p:spPr>
            <a:xfrm>
              <a:off x="5328970" y="3485772"/>
              <a:ext cx="2451050" cy="1840608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33E5B49-4A00-4C79-BE52-53C9F7B005C8}"/>
                </a:ext>
              </a:extLst>
            </p:cNvPr>
            <p:cNvGrpSpPr/>
            <p:nvPr/>
          </p:nvGrpSpPr>
          <p:grpSpPr>
            <a:xfrm>
              <a:off x="8298403" y="4223486"/>
              <a:ext cx="344080" cy="312134"/>
              <a:chOff x="4518691" y="3931706"/>
              <a:chExt cx="1057274" cy="959114"/>
            </a:xfrm>
          </p:grpSpPr>
          <p:sp>
            <p:nvSpPr>
              <p:cNvPr id="143" name="Arrow: Down 142">
                <a:extLst>
                  <a:ext uri="{FF2B5EF4-FFF2-40B4-BE49-F238E27FC236}">
                    <a16:creationId xmlns:a16="http://schemas.microsoft.com/office/drawing/2014/main" id="{452766E9-5518-49C6-B053-5AA750F8B303}"/>
                  </a:ext>
                </a:extLst>
              </p:cNvPr>
              <p:cNvSpPr/>
              <p:nvPr/>
            </p:nvSpPr>
            <p:spPr>
              <a:xfrm rot="16200000">
                <a:off x="5158780" y="3988934"/>
                <a:ext cx="247650" cy="3962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44" name="Arrow: Down 143">
                <a:extLst>
                  <a:ext uri="{FF2B5EF4-FFF2-40B4-BE49-F238E27FC236}">
                    <a16:creationId xmlns:a16="http://schemas.microsoft.com/office/drawing/2014/main" id="{567F4FDF-305C-45AC-97A1-A2F8C4535DCC}"/>
                  </a:ext>
                </a:extLst>
              </p:cNvPr>
              <p:cNvSpPr/>
              <p:nvPr/>
            </p:nvSpPr>
            <p:spPr>
              <a:xfrm rot="16200000">
                <a:off x="5158780" y="4287906"/>
                <a:ext cx="247650" cy="3962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45" name="Rectangle: Rounded Corners 144">
                <a:extLst>
                  <a:ext uri="{FF2B5EF4-FFF2-40B4-BE49-F238E27FC236}">
                    <a16:creationId xmlns:a16="http://schemas.microsoft.com/office/drawing/2014/main" id="{00A2F20E-A5FE-45B6-AB16-7DEB93DABE29}"/>
                  </a:ext>
                </a:extLst>
              </p:cNvPr>
              <p:cNvSpPr/>
              <p:nvPr/>
            </p:nvSpPr>
            <p:spPr>
              <a:xfrm>
                <a:off x="4518691" y="3931706"/>
                <a:ext cx="1057274" cy="959114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46" name="Arrow: Down 145">
                <a:extLst>
                  <a:ext uri="{FF2B5EF4-FFF2-40B4-BE49-F238E27FC236}">
                    <a16:creationId xmlns:a16="http://schemas.microsoft.com/office/drawing/2014/main" id="{2D410618-3AB6-4442-BFB0-05C138142766}"/>
                  </a:ext>
                </a:extLst>
              </p:cNvPr>
              <p:cNvSpPr/>
              <p:nvPr/>
            </p:nvSpPr>
            <p:spPr>
              <a:xfrm rot="5400000">
                <a:off x="4688225" y="4138420"/>
                <a:ext cx="247650" cy="396199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47" name="Arrow: Down 146">
                <a:extLst>
                  <a:ext uri="{FF2B5EF4-FFF2-40B4-BE49-F238E27FC236}">
                    <a16:creationId xmlns:a16="http://schemas.microsoft.com/office/drawing/2014/main" id="{0D26B9B7-F51E-45F2-9D6B-51547457339D}"/>
                  </a:ext>
                </a:extLst>
              </p:cNvPr>
              <p:cNvSpPr/>
              <p:nvPr/>
            </p:nvSpPr>
            <p:spPr>
              <a:xfrm rot="5400000">
                <a:off x="4688225" y="4437391"/>
                <a:ext cx="247650" cy="396199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0977E866-AC6B-4C85-B558-2AF4934B61FD}"/>
                </a:ext>
              </a:extLst>
            </p:cNvPr>
            <p:cNvGrpSpPr/>
            <p:nvPr/>
          </p:nvGrpSpPr>
          <p:grpSpPr>
            <a:xfrm>
              <a:off x="9492457" y="4223486"/>
              <a:ext cx="344080" cy="312134"/>
              <a:chOff x="4518691" y="3931706"/>
              <a:chExt cx="1057274" cy="959114"/>
            </a:xfrm>
          </p:grpSpPr>
          <p:sp>
            <p:nvSpPr>
              <p:cNvPr id="138" name="Arrow: Down 137">
                <a:extLst>
                  <a:ext uri="{FF2B5EF4-FFF2-40B4-BE49-F238E27FC236}">
                    <a16:creationId xmlns:a16="http://schemas.microsoft.com/office/drawing/2014/main" id="{A1D811A5-2D7F-42B1-BBAE-D19AA337E328}"/>
                  </a:ext>
                </a:extLst>
              </p:cNvPr>
              <p:cNvSpPr/>
              <p:nvPr/>
            </p:nvSpPr>
            <p:spPr>
              <a:xfrm rot="16200000">
                <a:off x="5158780" y="3988934"/>
                <a:ext cx="247650" cy="3962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39" name="Arrow: Down 138">
                <a:extLst>
                  <a:ext uri="{FF2B5EF4-FFF2-40B4-BE49-F238E27FC236}">
                    <a16:creationId xmlns:a16="http://schemas.microsoft.com/office/drawing/2014/main" id="{93EE0A15-542D-4A08-850F-CDA2F676E36F}"/>
                  </a:ext>
                </a:extLst>
              </p:cNvPr>
              <p:cNvSpPr/>
              <p:nvPr/>
            </p:nvSpPr>
            <p:spPr>
              <a:xfrm rot="16200000">
                <a:off x="5158780" y="4287906"/>
                <a:ext cx="247650" cy="3962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40" name="Rectangle: Rounded Corners 139">
                <a:extLst>
                  <a:ext uri="{FF2B5EF4-FFF2-40B4-BE49-F238E27FC236}">
                    <a16:creationId xmlns:a16="http://schemas.microsoft.com/office/drawing/2014/main" id="{305FF890-5781-4355-A04C-E7ADB0D5830E}"/>
                  </a:ext>
                </a:extLst>
              </p:cNvPr>
              <p:cNvSpPr/>
              <p:nvPr/>
            </p:nvSpPr>
            <p:spPr>
              <a:xfrm>
                <a:off x="4518691" y="3931706"/>
                <a:ext cx="1057274" cy="959114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41" name="Arrow: Down 140">
                <a:extLst>
                  <a:ext uri="{FF2B5EF4-FFF2-40B4-BE49-F238E27FC236}">
                    <a16:creationId xmlns:a16="http://schemas.microsoft.com/office/drawing/2014/main" id="{14B95A45-E466-4E03-A66F-F6700F3F60FE}"/>
                  </a:ext>
                </a:extLst>
              </p:cNvPr>
              <p:cNvSpPr/>
              <p:nvPr/>
            </p:nvSpPr>
            <p:spPr>
              <a:xfrm rot="5400000">
                <a:off x="4688225" y="4138420"/>
                <a:ext cx="247650" cy="396199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sp>
            <p:nvSpPr>
              <p:cNvPr id="142" name="Arrow: Down 141">
                <a:extLst>
                  <a:ext uri="{FF2B5EF4-FFF2-40B4-BE49-F238E27FC236}">
                    <a16:creationId xmlns:a16="http://schemas.microsoft.com/office/drawing/2014/main" id="{6CF6C59F-561C-4219-A307-3D28153E9498}"/>
                  </a:ext>
                </a:extLst>
              </p:cNvPr>
              <p:cNvSpPr/>
              <p:nvPr/>
            </p:nvSpPr>
            <p:spPr>
              <a:xfrm rot="5400000">
                <a:off x="4688225" y="4437391"/>
                <a:ext cx="247650" cy="396199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E0BB50C6-C491-406C-9F6B-A3E3A2468794}"/>
                </a:ext>
              </a:extLst>
            </p:cNvPr>
            <p:cNvGrpSpPr/>
            <p:nvPr/>
          </p:nvGrpSpPr>
          <p:grpSpPr>
            <a:xfrm>
              <a:off x="8895430" y="3587532"/>
              <a:ext cx="344080" cy="344080"/>
              <a:chOff x="4518691" y="2214563"/>
              <a:chExt cx="1057274" cy="1057274"/>
            </a:xfrm>
          </p:grpSpPr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E9860115-BD6E-47B3-B0B9-68755067E132}"/>
                  </a:ext>
                </a:extLst>
              </p:cNvPr>
              <p:cNvSpPr/>
              <p:nvPr/>
            </p:nvSpPr>
            <p:spPr>
              <a:xfrm>
                <a:off x="4518691" y="2214563"/>
                <a:ext cx="1057274" cy="1057274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00C5F1ED-1537-448F-B8E9-CE207789C970}"/>
                  </a:ext>
                </a:extLst>
              </p:cNvPr>
              <p:cNvGrpSpPr/>
              <p:nvPr/>
            </p:nvGrpSpPr>
            <p:grpSpPr>
              <a:xfrm>
                <a:off x="4613147" y="2309019"/>
                <a:ext cx="868362" cy="868362"/>
                <a:chOff x="4613147" y="2309019"/>
                <a:chExt cx="868362" cy="868362"/>
              </a:xfrm>
              <a:solidFill>
                <a:schemeClr val="accent6">
                  <a:lumMod val="40000"/>
                  <a:lumOff val="60000"/>
                </a:schemeClr>
              </a:solidFill>
            </p:grpSpPr>
            <p:sp>
              <p:nvSpPr>
                <p:cNvPr id="134" name="Arrow: Down 133">
                  <a:extLst>
                    <a:ext uri="{FF2B5EF4-FFF2-40B4-BE49-F238E27FC236}">
                      <a16:creationId xmlns:a16="http://schemas.microsoft.com/office/drawing/2014/main" id="{A685FFFA-3B8D-4B2D-BE25-40824E38D9B8}"/>
                    </a:ext>
                  </a:extLst>
                </p:cNvPr>
                <p:cNvSpPr/>
                <p:nvPr/>
              </p:nvSpPr>
              <p:spPr>
                <a:xfrm>
                  <a:off x="4923503" y="2828131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35" name="Arrow: Down 134">
                  <a:extLst>
                    <a:ext uri="{FF2B5EF4-FFF2-40B4-BE49-F238E27FC236}">
                      <a16:creationId xmlns:a16="http://schemas.microsoft.com/office/drawing/2014/main" id="{CA4F9289-F2E2-4BCE-A906-DAAD2F74D31B}"/>
                    </a:ext>
                  </a:extLst>
                </p:cNvPr>
                <p:cNvSpPr/>
                <p:nvPr/>
              </p:nvSpPr>
              <p:spPr>
                <a:xfrm rot="10800000">
                  <a:off x="4923503" y="2309019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36" name="Arrow: Down 135">
                  <a:extLst>
                    <a:ext uri="{FF2B5EF4-FFF2-40B4-BE49-F238E27FC236}">
                      <a16:creationId xmlns:a16="http://schemas.microsoft.com/office/drawing/2014/main" id="{85BCA6F8-D4DA-4B88-ADEA-1BE299814A02}"/>
                    </a:ext>
                  </a:extLst>
                </p:cNvPr>
                <p:cNvSpPr/>
                <p:nvPr/>
              </p:nvSpPr>
              <p:spPr>
                <a:xfrm rot="5400000">
                  <a:off x="4663947" y="2568575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37" name="Arrow: Down 136">
                  <a:extLst>
                    <a:ext uri="{FF2B5EF4-FFF2-40B4-BE49-F238E27FC236}">
                      <a16:creationId xmlns:a16="http://schemas.microsoft.com/office/drawing/2014/main" id="{4A9CADE1-AC7C-4EBA-ABD9-D1E2B40F0357}"/>
                    </a:ext>
                  </a:extLst>
                </p:cNvPr>
                <p:cNvSpPr/>
                <p:nvPr/>
              </p:nvSpPr>
              <p:spPr>
                <a:xfrm rot="16200000">
                  <a:off x="5183059" y="2568575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</p:grpSp>
        </p:grpSp>
        <p:pic>
          <p:nvPicPr>
            <p:cNvPr id="111" name="Graphic 110" descr="Monitor">
              <a:extLst>
                <a:ext uri="{FF2B5EF4-FFF2-40B4-BE49-F238E27FC236}">
                  <a16:creationId xmlns:a16="http://schemas.microsoft.com/office/drawing/2014/main" id="{850EE819-03AA-427B-8DDC-B0274FC0F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033928" y="4781109"/>
              <a:ext cx="264475" cy="264475"/>
            </a:xfrm>
            <a:prstGeom prst="rect">
              <a:avLst/>
            </a:prstGeom>
          </p:spPr>
        </p:pic>
        <p:pic>
          <p:nvPicPr>
            <p:cNvPr id="112" name="Graphic 111" descr="Monitor">
              <a:extLst>
                <a:ext uri="{FF2B5EF4-FFF2-40B4-BE49-F238E27FC236}">
                  <a16:creationId xmlns:a16="http://schemas.microsoft.com/office/drawing/2014/main" id="{475CB4E8-DB5C-4BF2-9DD7-E234DD450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642483" y="4781109"/>
              <a:ext cx="264475" cy="264475"/>
            </a:xfrm>
            <a:prstGeom prst="rect">
              <a:avLst/>
            </a:prstGeom>
          </p:spPr>
        </p:pic>
        <p:pic>
          <p:nvPicPr>
            <p:cNvPr id="113" name="Graphic 112" descr="Monitor">
              <a:extLst>
                <a:ext uri="{FF2B5EF4-FFF2-40B4-BE49-F238E27FC236}">
                  <a16:creationId xmlns:a16="http://schemas.microsoft.com/office/drawing/2014/main" id="{A1F51055-142E-4CDB-9162-59DAD24AE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227982" y="4781109"/>
              <a:ext cx="264475" cy="264475"/>
            </a:xfrm>
            <a:prstGeom prst="rect">
              <a:avLst/>
            </a:prstGeom>
          </p:spPr>
        </p:pic>
        <p:pic>
          <p:nvPicPr>
            <p:cNvPr id="114" name="Graphic 113" descr="Monitor">
              <a:extLst>
                <a:ext uri="{FF2B5EF4-FFF2-40B4-BE49-F238E27FC236}">
                  <a16:creationId xmlns:a16="http://schemas.microsoft.com/office/drawing/2014/main" id="{99ED7726-500C-4F7E-B7B9-D2E4B43B0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32878" y="4781109"/>
              <a:ext cx="264475" cy="264475"/>
            </a:xfrm>
            <a:prstGeom prst="rect">
              <a:avLst/>
            </a:prstGeom>
          </p:spPr>
        </p:pic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EB3EC089-DCF4-43E5-AF0D-9A34EF8DEA04}"/>
                </a:ext>
              </a:extLst>
            </p:cNvPr>
            <p:cNvSpPr/>
            <p:nvPr/>
          </p:nvSpPr>
          <p:spPr>
            <a:xfrm>
              <a:off x="5258764" y="3002281"/>
              <a:ext cx="5104436" cy="2400230"/>
            </a:xfrm>
            <a:prstGeom prst="roundRect">
              <a:avLst/>
            </a:prstGeom>
            <a:noFill/>
            <a:ln w="28575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501B6526-99B1-4A22-8C23-FCA768F08D1C}"/>
                </a:ext>
              </a:extLst>
            </p:cNvPr>
            <p:cNvGrpSpPr/>
            <p:nvPr/>
          </p:nvGrpSpPr>
          <p:grpSpPr>
            <a:xfrm>
              <a:off x="7638942" y="3084920"/>
              <a:ext cx="344080" cy="344080"/>
              <a:chOff x="4518691" y="2214563"/>
              <a:chExt cx="1057274" cy="1057274"/>
            </a:xfrm>
          </p:grpSpPr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13DD90D0-C066-4789-B081-3C8D9835A472}"/>
                  </a:ext>
                </a:extLst>
              </p:cNvPr>
              <p:cNvSpPr/>
              <p:nvPr/>
            </p:nvSpPr>
            <p:spPr>
              <a:xfrm>
                <a:off x="4518691" y="2214563"/>
                <a:ext cx="1057274" cy="1057274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C6510E05-6D4F-413D-8C59-2DF3BD913B66}"/>
                  </a:ext>
                </a:extLst>
              </p:cNvPr>
              <p:cNvGrpSpPr/>
              <p:nvPr/>
            </p:nvGrpSpPr>
            <p:grpSpPr>
              <a:xfrm>
                <a:off x="4613147" y="2309019"/>
                <a:ext cx="868362" cy="868362"/>
                <a:chOff x="4613147" y="2309019"/>
                <a:chExt cx="868362" cy="868362"/>
              </a:xfrm>
              <a:solidFill>
                <a:schemeClr val="accent6">
                  <a:lumMod val="40000"/>
                  <a:lumOff val="60000"/>
                </a:schemeClr>
              </a:solidFill>
            </p:grpSpPr>
            <p:sp>
              <p:nvSpPr>
                <p:cNvPr id="128" name="Arrow: Down 127">
                  <a:extLst>
                    <a:ext uri="{FF2B5EF4-FFF2-40B4-BE49-F238E27FC236}">
                      <a16:creationId xmlns:a16="http://schemas.microsoft.com/office/drawing/2014/main" id="{4BDD79AF-9072-40A7-9C77-41C31A40EA3A}"/>
                    </a:ext>
                  </a:extLst>
                </p:cNvPr>
                <p:cNvSpPr/>
                <p:nvPr/>
              </p:nvSpPr>
              <p:spPr>
                <a:xfrm>
                  <a:off x="4923503" y="2828131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29" name="Arrow: Down 128">
                  <a:extLst>
                    <a:ext uri="{FF2B5EF4-FFF2-40B4-BE49-F238E27FC236}">
                      <a16:creationId xmlns:a16="http://schemas.microsoft.com/office/drawing/2014/main" id="{5DB81872-0071-4146-B728-E557AF3C8A00}"/>
                    </a:ext>
                  </a:extLst>
                </p:cNvPr>
                <p:cNvSpPr/>
                <p:nvPr/>
              </p:nvSpPr>
              <p:spPr>
                <a:xfrm rot="10800000">
                  <a:off x="4923503" y="2309019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30" name="Arrow: Down 129">
                  <a:extLst>
                    <a:ext uri="{FF2B5EF4-FFF2-40B4-BE49-F238E27FC236}">
                      <a16:creationId xmlns:a16="http://schemas.microsoft.com/office/drawing/2014/main" id="{E03ECA35-A428-43DF-BB50-A444FD742CEB}"/>
                    </a:ext>
                  </a:extLst>
                </p:cNvPr>
                <p:cNvSpPr/>
                <p:nvPr/>
              </p:nvSpPr>
              <p:spPr>
                <a:xfrm rot="5400000">
                  <a:off x="4663947" y="2568575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31" name="Arrow: Down 130">
                  <a:extLst>
                    <a:ext uri="{FF2B5EF4-FFF2-40B4-BE49-F238E27FC236}">
                      <a16:creationId xmlns:a16="http://schemas.microsoft.com/office/drawing/2014/main" id="{0E86A98A-E917-4BEB-AAAA-E66DB729EC93}"/>
                    </a:ext>
                  </a:extLst>
                </p:cNvPr>
                <p:cNvSpPr/>
                <p:nvPr/>
              </p:nvSpPr>
              <p:spPr>
                <a:xfrm rot="16200000">
                  <a:off x="5183059" y="2568575"/>
                  <a:ext cx="247650" cy="349250"/>
                </a:xfrm>
                <a:prstGeom prst="downArrow">
                  <a:avLst>
                    <a:gd name="adj1" fmla="val 50000"/>
                    <a:gd name="adj2" fmla="val 50000"/>
                  </a:avLst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</p:grpSp>
        </p:grp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A12533D2-C9C7-4BD2-BF8F-8C7638F0CCC7}"/>
                </a:ext>
              </a:extLst>
            </p:cNvPr>
            <p:cNvSpPr txBox="1"/>
            <p:nvPr/>
          </p:nvSpPr>
          <p:spPr>
            <a:xfrm>
              <a:off x="8207312" y="5139808"/>
              <a:ext cx="5020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Zone</a:t>
              </a:r>
              <a:endParaRPr lang="ko-KR" altLang="en-US" sz="11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288DFF64-45E8-490F-9658-F16632F708C6}"/>
              </a:ext>
            </a:extLst>
          </p:cNvPr>
          <p:cNvSpPr txBox="1"/>
          <p:nvPr/>
        </p:nvSpPr>
        <p:spPr>
          <a:xfrm>
            <a:off x="8616328" y="6042189"/>
            <a:ext cx="16289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Proxmox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SDN&gt;</a:t>
            </a:r>
            <a:endParaRPr lang="ko-KR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51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MSA (1/2)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Micro Service Architecture</a:t>
            </a:r>
          </a:p>
          <a:p>
            <a:pPr lvl="1"/>
            <a:r>
              <a:rPr lang="ko-KR" altLang="en-US" dirty="0"/>
              <a:t>애플리케이션을 세분화하고</a:t>
            </a:r>
            <a:r>
              <a:rPr lang="en-US" altLang="ko-KR" dirty="0"/>
              <a:t> </a:t>
            </a:r>
            <a:r>
              <a:rPr lang="ko-KR" altLang="en-US" dirty="0"/>
              <a:t>독립적으로 배포 및 분리가 가능하게 개발하는 구조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Pros</a:t>
            </a:r>
          </a:p>
          <a:p>
            <a:pPr lvl="1"/>
            <a:r>
              <a:rPr lang="ko-KR" altLang="en-US" dirty="0"/>
              <a:t>전체 서비스의 중단 없이 필요한 부분만 업데이트</a:t>
            </a:r>
            <a:r>
              <a:rPr lang="en-US" altLang="ko-KR" dirty="0"/>
              <a:t>, </a:t>
            </a:r>
            <a:r>
              <a:rPr lang="ko-KR" altLang="en-US" dirty="0"/>
              <a:t>배포 가능</a:t>
            </a:r>
            <a:endParaRPr lang="en-US" altLang="ko-KR" dirty="0"/>
          </a:p>
          <a:p>
            <a:pPr lvl="1"/>
            <a:r>
              <a:rPr lang="ko-KR" altLang="en-US" dirty="0"/>
              <a:t>특정 서비스의 추가</a:t>
            </a:r>
            <a:r>
              <a:rPr lang="en-US" altLang="ko-KR" dirty="0"/>
              <a:t>, </a:t>
            </a:r>
            <a:r>
              <a:rPr lang="ko-KR" altLang="en-US" dirty="0"/>
              <a:t>확장</a:t>
            </a:r>
            <a:r>
              <a:rPr lang="en-US" altLang="ko-KR" dirty="0"/>
              <a:t>(Scale-out)</a:t>
            </a:r>
            <a:r>
              <a:rPr lang="ko-KR" altLang="en-US" dirty="0"/>
              <a:t>에 용이함</a:t>
            </a:r>
            <a:endParaRPr lang="en-US" altLang="ko-KR" dirty="0"/>
          </a:p>
          <a:p>
            <a:pPr lvl="1"/>
            <a:r>
              <a:rPr lang="ko-KR" altLang="en-US" dirty="0"/>
              <a:t>장애가 전체 서비스로 확장될 가능성이 적음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Cons</a:t>
            </a:r>
          </a:p>
          <a:p>
            <a:pPr lvl="1"/>
            <a:r>
              <a:rPr lang="ko-KR" altLang="en-US" dirty="0"/>
              <a:t>각 기능마다 다른 언어 및 프레임워크를 사용해 개발 시 추가 교육 필요</a:t>
            </a:r>
            <a:endParaRPr lang="en-US" altLang="ko-KR" dirty="0"/>
          </a:p>
          <a:p>
            <a:pPr lvl="1"/>
            <a:r>
              <a:rPr lang="ko-KR" altLang="en-US" dirty="0"/>
              <a:t>서비스 간 호출을 </a:t>
            </a:r>
            <a:r>
              <a:rPr lang="en-US" altLang="ko-KR" dirty="0"/>
              <a:t>API </a:t>
            </a:r>
            <a:r>
              <a:rPr lang="ko-KR" altLang="en-US" dirty="0"/>
              <a:t>사용시 통신비용</a:t>
            </a:r>
            <a:r>
              <a:rPr lang="en-US" altLang="ko-KR" dirty="0"/>
              <a:t>, Latency </a:t>
            </a:r>
            <a:r>
              <a:rPr lang="ko-KR" altLang="en-US" dirty="0"/>
              <a:t>증가</a:t>
            </a:r>
            <a:endParaRPr lang="en-US" altLang="ko-KR" dirty="0"/>
          </a:p>
          <a:p>
            <a:pPr lvl="1"/>
            <a:r>
              <a:rPr lang="ko-KR" altLang="en-US" dirty="0"/>
              <a:t>네트워크 레벨의 디버깅 요구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56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MSA (2/2)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Monolithic vs</a:t>
            </a:r>
            <a:r>
              <a:rPr lang="ko-KR" altLang="en-US" dirty="0"/>
              <a:t> </a:t>
            </a:r>
            <a:r>
              <a:rPr lang="en-US" altLang="ko-KR" dirty="0"/>
              <a:t>MSA</a:t>
            </a:r>
          </a:p>
          <a:p>
            <a:pPr lvl="1"/>
            <a:r>
              <a:rPr lang="en-US" altLang="ko-KR" dirty="0"/>
              <a:t>Monolithic : </a:t>
            </a:r>
            <a:r>
              <a:rPr lang="ko-KR" altLang="en-US" dirty="0"/>
              <a:t>모든 구성 서비스가 한 프로젝트에 통합되어 있는 형태</a:t>
            </a:r>
            <a:endParaRPr lang="en-US" altLang="ko-KR" dirty="0"/>
          </a:p>
          <a:p>
            <a:pPr lvl="1"/>
            <a:r>
              <a:rPr lang="en-US" altLang="ko-KR" dirty="0"/>
              <a:t>MSA : </a:t>
            </a:r>
            <a:r>
              <a:rPr lang="ko-KR" altLang="en-US" dirty="0"/>
              <a:t>애플리케이션을 세분화하고</a:t>
            </a:r>
            <a:r>
              <a:rPr lang="en-US" altLang="ko-KR" dirty="0"/>
              <a:t> </a:t>
            </a:r>
            <a:r>
              <a:rPr lang="ko-KR" altLang="en-US" dirty="0"/>
              <a:t>독립적으로 배포 및 분리가 가능하게 개발하는 구조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29</a:t>
            </a:fld>
            <a:endParaRPr lang="ko-KR" alt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3B7F040-4D7D-4843-9A6E-18D80580FF91}"/>
              </a:ext>
            </a:extLst>
          </p:cNvPr>
          <p:cNvGrpSpPr/>
          <p:nvPr/>
        </p:nvGrpSpPr>
        <p:grpSpPr>
          <a:xfrm>
            <a:off x="1583533" y="2602457"/>
            <a:ext cx="8079619" cy="3016881"/>
            <a:chOff x="1596395" y="2644402"/>
            <a:chExt cx="8079619" cy="3016881"/>
          </a:xfrm>
        </p:grpSpPr>
        <p:grpSp>
          <p:nvGrpSpPr>
            <p:cNvPr id="25" name="그룹 24"/>
            <p:cNvGrpSpPr/>
            <p:nvPr/>
          </p:nvGrpSpPr>
          <p:grpSpPr>
            <a:xfrm>
              <a:off x="1596395" y="2644402"/>
              <a:ext cx="3225338" cy="3016881"/>
              <a:chOff x="1213658" y="2737543"/>
              <a:chExt cx="3225338" cy="3016881"/>
            </a:xfrm>
          </p:grpSpPr>
          <p:sp>
            <p:nvSpPr>
              <p:cNvPr id="2" name="직사각형 1"/>
              <p:cNvSpPr/>
              <p:nvPr/>
            </p:nvSpPr>
            <p:spPr>
              <a:xfrm>
                <a:off x="1213658" y="2737543"/>
                <a:ext cx="3225338" cy="2632479"/>
              </a:xfrm>
              <a:prstGeom prst="rect">
                <a:avLst/>
              </a:prstGeom>
              <a:solidFill>
                <a:srgbClr val="FDEADB"/>
              </a:solidFill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1346979" y="5415870"/>
                <a:ext cx="295868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&lt;Monolithic </a:t>
                </a:r>
                <a:r>
                  <a:rPr lang="en-US" altLang="ko-KR" sz="16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Archituecture</a:t>
                </a:r>
                <a:r>
                  <a:rPr lang="en-US" altLang="ko-KR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&gt;</a:t>
                </a:r>
              </a:p>
            </p:txBody>
          </p:sp>
          <p:sp>
            <p:nvSpPr>
              <p:cNvPr id="8" name="모서리가 둥근 직사각형 7"/>
              <p:cNvSpPr/>
              <p:nvPr/>
            </p:nvSpPr>
            <p:spPr>
              <a:xfrm>
                <a:off x="1662544" y="3077380"/>
                <a:ext cx="2327563" cy="2094808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222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1795874" y="3266673"/>
                <a:ext cx="2060902" cy="523932"/>
              </a:xfrm>
              <a:prstGeom prst="rect">
                <a:avLst/>
              </a:prstGeom>
              <a:solidFill>
                <a:srgbClr val="C7D9F1"/>
              </a:solidFill>
              <a:ln w="254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직사각형 9"/>
              <p:cNvSpPr/>
              <p:nvPr/>
            </p:nvSpPr>
            <p:spPr>
              <a:xfrm>
                <a:off x="1795874" y="3862818"/>
                <a:ext cx="2060902" cy="523932"/>
              </a:xfrm>
              <a:prstGeom prst="rect">
                <a:avLst/>
              </a:prstGeom>
              <a:solidFill>
                <a:srgbClr val="FFB0A3"/>
              </a:solidFill>
              <a:ln w="254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직사각형 10"/>
              <p:cNvSpPr/>
              <p:nvPr/>
            </p:nvSpPr>
            <p:spPr>
              <a:xfrm>
                <a:off x="1795874" y="4458963"/>
                <a:ext cx="2060902" cy="523932"/>
              </a:xfrm>
              <a:prstGeom prst="rect">
                <a:avLst/>
              </a:prstGeom>
              <a:solidFill>
                <a:srgbClr val="FEFEA4"/>
              </a:solidFill>
              <a:ln w="254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2245861" y="3297379"/>
                <a:ext cx="116092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/>
                  <a:t>User Interface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2245861" y="3896630"/>
                <a:ext cx="116092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/>
                  <a:t>Business Logic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2245861" y="4501717"/>
                <a:ext cx="116092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/>
                  <a:t>Data Access</a:t>
                </a:r>
              </a:p>
            </p:txBody>
          </p:sp>
          <p:sp>
            <p:nvSpPr>
              <p:cNvPr id="16" name="다이아몬드 15"/>
              <p:cNvSpPr/>
              <p:nvPr/>
            </p:nvSpPr>
            <p:spPr>
              <a:xfrm>
                <a:off x="2309341" y="3505810"/>
                <a:ext cx="211343" cy="211343"/>
              </a:xfrm>
              <a:prstGeom prst="diamond">
                <a:avLst/>
              </a:prstGeom>
              <a:solidFill>
                <a:srgbClr val="4F82BC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사다리꼴 16"/>
              <p:cNvSpPr/>
              <p:nvPr/>
            </p:nvSpPr>
            <p:spPr>
              <a:xfrm>
                <a:off x="2704407" y="3510973"/>
                <a:ext cx="223218" cy="215900"/>
              </a:xfrm>
              <a:prstGeom prst="trapezoid">
                <a:avLst>
                  <a:gd name="adj" fmla="val 11068"/>
                </a:avLst>
              </a:prstGeom>
              <a:solidFill>
                <a:srgbClr val="4F81BC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정오각형 17"/>
              <p:cNvSpPr/>
              <p:nvPr/>
            </p:nvSpPr>
            <p:spPr>
              <a:xfrm>
                <a:off x="3111348" y="3505810"/>
                <a:ext cx="251769" cy="239780"/>
              </a:xfrm>
              <a:prstGeom prst="pentagon">
                <a:avLst/>
              </a:prstGeom>
              <a:solidFill>
                <a:srgbClr val="4F81BC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다이아몬드 18"/>
              <p:cNvSpPr/>
              <p:nvPr/>
            </p:nvSpPr>
            <p:spPr>
              <a:xfrm>
                <a:off x="3126815" y="4118177"/>
                <a:ext cx="211343" cy="211343"/>
              </a:xfrm>
              <a:prstGeom prst="diamond">
                <a:avLst/>
              </a:prstGeom>
              <a:solidFill>
                <a:srgbClr val="FA02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사다리꼴 19"/>
              <p:cNvSpPr/>
              <p:nvPr/>
            </p:nvSpPr>
            <p:spPr>
              <a:xfrm>
                <a:off x="2317678" y="4115899"/>
                <a:ext cx="223218" cy="215900"/>
              </a:xfrm>
              <a:prstGeom prst="trapezoid">
                <a:avLst>
                  <a:gd name="adj" fmla="val 11068"/>
                </a:avLst>
              </a:prstGeom>
              <a:solidFill>
                <a:srgbClr val="FA02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정오각형 20"/>
              <p:cNvSpPr/>
              <p:nvPr/>
            </p:nvSpPr>
            <p:spPr>
              <a:xfrm>
                <a:off x="2696295" y="4081104"/>
                <a:ext cx="251769" cy="239780"/>
              </a:xfrm>
              <a:prstGeom prst="pentagon">
                <a:avLst/>
              </a:prstGeom>
              <a:solidFill>
                <a:srgbClr val="FA02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다이아몬드 21"/>
              <p:cNvSpPr/>
              <p:nvPr/>
            </p:nvSpPr>
            <p:spPr>
              <a:xfrm>
                <a:off x="2722244" y="4729868"/>
                <a:ext cx="211343" cy="211343"/>
              </a:xfrm>
              <a:prstGeom prst="diamond">
                <a:avLst/>
              </a:prstGeom>
              <a:solidFill>
                <a:srgbClr val="FEFD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사다리꼴 22"/>
              <p:cNvSpPr/>
              <p:nvPr/>
            </p:nvSpPr>
            <p:spPr>
              <a:xfrm>
                <a:off x="3120877" y="4719060"/>
                <a:ext cx="223218" cy="215900"/>
              </a:xfrm>
              <a:prstGeom prst="trapezoid">
                <a:avLst>
                  <a:gd name="adj" fmla="val 11068"/>
                </a:avLst>
              </a:prstGeom>
              <a:solidFill>
                <a:srgbClr val="FEFD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정오각형 23"/>
              <p:cNvSpPr/>
              <p:nvPr/>
            </p:nvSpPr>
            <p:spPr>
              <a:xfrm>
                <a:off x="2284758" y="4684817"/>
                <a:ext cx="251769" cy="239780"/>
              </a:xfrm>
              <a:prstGeom prst="pentagon">
                <a:avLst/>
              </a:prstGeom>
              <a:solidFill>
                <a:srgbClr val="FEFE04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6" name="그룹 25"/>
            <p:cNvGrpSpPr/>
            <p:nvPr/>
          </p:nvGrpSpPr>
          <p:grpSpPr>
            <a:xfrm>
              <a:off x="6096000" y="2644402"/>
              <a:ext cx="3580014" cy="3014518"/>
              <a:chOff x="1036316" y="2737543"/>
              <a:chExt cx="3580014" cy="3014518"/>
            </a:xfrm>
          </p:grpSpPr>
          <p:sp>
            <p:nvSpPr>
              <p:cNvPr id="27" name="직사각형 26"/>
              <p:cNvSpPr/>
              <p:nvPr/>
            </p:nvSpPr>
            <p:spPr>
              <a:xfrm>
                <a:off x="1213658" y="2737543"/>
                <a:ext cx="3225338" cy="2632479"/>
              </a:xfrm>
              <a:prstGeom prst="rect">
                <a:avLst/>
              </a:prstGeom>
              <a:solidFill>
                <a:srgbClr val="FDEADB"/>
              </a:solidFill>
              <a:ln w="3810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모서리가 둥근 직사각형 47"/>
              <p:cNvSpPr/>
              <p:nvPr/>
            </p:nvSpPr>
            <p:spPr>
              <a:xfrm>
                <a:off x="3450716" y="3077380"/>
                <a:ext cx="566156" cy="2094808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222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모서리가 둥근 직사각형 44"/>
              <p:cNvSpPr/>
              <p:nvPr/>
            </p:nvSpPr>
            <p:spPr>
              <a:xfrm>
                <a:off x="2543244" y="3077380"/>
                <a:ext cx="566156" cy="2094808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222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036316" y="5413507"/>
                <a:ext cx="358001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&lt;Micro Service </a:t>
                </a:r>
                <a:r>
                  <a:rPr lang="en-US" altLang="ko-KR" sz="16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Archituecture</a:t>
                </a:r>
                <a:r>
                  <a:rPr lang="en-US" altLang="ko-KR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&gt;</a:t>
                </a:r>
              </a:p>
            </p:txBody>
          </p:sp>
          <p:sp>
            <p:nvSpPr>
              <p:cNvPr id="29" name="모서리가 둥근 직사각형 28"/>
              <p:cNvSpPr/>
              <p:nvPr/>
            </p:nvSpPr>
            <p:spPr>
              <a:xfrm>
                <a:off x="1636809" y="3077380"/>
                <a:ext cx="566156" cy="2094808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222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1571903" y="3099415"/>
                <a:ext cx="68613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/>
                  <a:t>Service1</a:t>
                </a:r>
              </a:p>
            </p:txBody>
          </p:sp>
          <p:sp>
            <p:nvSpPr>
              <p:cNvPr id="36" name="다이아몬드 35"/>
              <p:cNvSpPr/>
              <p:nvPr/>
            </p:nvSpPr>
            <p:spPr>
              <a:xfrm>
                <a:off x="1814215" y="3481616"/>
                <a:ext cx="211343" cy="211343"/>
              </a:xfrm>
              <a:prstGeom prst="diamond">
                <a:avLst/>
              </a:prstGeom>
              <a:solidFill>
                <a:srgbClr val="4F82BC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사다리꼴 36"/>
              <p:cNvSpPr/>
              <p:nvPr/>
            </p:nvSpPr>
            <p:spPr>
              <a:xfrm>
                <a:off x="2719854" y="3483325"/>
                <a:ext cx="223218" cy="215900"/>
              </a:xfrm>
              <a:prstGeom prst="trapezoid">
                <a:avLst>
                  <a:gd name="adj" fmla="val 11068"/>
                </a:avLst>
              </a:prstGeom>
              <a:solidFill>
                <a:srgbClr val="4F81BC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정오각형 37"/>
              <p:cNvSpPr/>
              <p:nvPr/>
            </p:nvSpPr>
            <p:spPr>
              <a:xfrm>
                <a:off x="3604021" y="3490227"/>
                <a:ext cx="251769" cy="239780"/>
              </a:xfrm>
              <a:prstGeom prst="pentagon">
                <a:avLst/>
              </a:prstGeom>
              <a:solidFill>
                <a:srgbClr val="4F81BC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다이아몬드 38"/>
              <p:cNvSpPr/>
              <p:nvPr/>
            </p:nvSpPr>
            <p:spPr>
              <a:xfrm>
                <a:off x="1809301" y="4099641"/>
                <a:ext cx="211343" cy="211343"/>
              </a:xfrm>
              <a:prstGeom prst="diamond">
                <a:avLst/>
              </a:prstGeom>
              <a:solidFill>
                <a:srgbClr val="FA02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사다리꼴 39"/>
              <p:cNvSpPr/>
              <p:nvPr/>
            </p:nvSpPr>
            <p:spPr>
              <a:xfrm>
                <a:off x="2723536" y="4115899"/>
                <a:ext cx="223218" cy="215900"/>
              </a:xfrm>
              <a:prstGeom prst="trapezoid">
                <a:avLst>
                  <a:gd name="adj" fmla="val 11068"/>
                </a:avLst>
              </a:prstGeom>
              <a:solidFill>
                <a:srgbClr val="FA02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정오각형 40"/>
              <p:cNvSpPr/>
              <p:nvPr/>
            </p:nvSpPr>
            <p:spPr>
              <a:xfrm>
                <a:off x="3604019" y="4089740"/>
                <a:ext cx="251769" cy="239780"/>
              </a:xfrm>
              <a:prstGeom prst="pentagon">
                <a:avLst/>
              </a:prstGeom>
              <a:solidFill>
                <a:srgbClr val="FA02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다이아몬드 41"/>
              <p:cNvSpPr/>
              <p:nvPr/>
            </p:nvSpPr>
            <p:spPr>
              <a:xfrm>
                <a:off x="1809300" y="4721338"/>
                <a:ext cx="211343" cy="211343"/>
              </a:xfrm>
              <a:prstGeom prst="diamond">
                <a:avLst/>
              </a:prstGeom>
              <a:solidFill>
                <a:srgbClr val="FEFD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사다리꼴 42"/>
              <p:cNvSpPr/>
              <p:nvPr/>
            </p:nvSpPr>
            <p:spPr>
              <a:xfrm>
                <a:off x="2727851" y="4729868"/>
                <a:ext cx="223218" cy="215900"/>
              </a:xfrm>
              <a:prstGeom prst="trapezoid">
                <a:avLst>
                  <a:gd name="adj" fmla="val 11068"/>
                </a:avLst>
              </a:prstGeom>
              <a:solidFill>
                <a:srgbClr val="FEFD03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정오각형 43"/>
              <p:cNvSpPr/>
              <p:nvPr/>
            </p:nvSpPr>
            <p:spPr>
              <a:xfrm>
                <a:off x="3604019" y="4692901"/>
                <a:ext cx="251769" cy="239780"/>
              </a:xfrm>
              <a:prstGeom prst="pentagon">
                <a:avLst/>
              </a:prstGeom>
              <a:solidFill>
                <a:srgbClr val="FEFE04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2483254" y="3099415"/>
                <a:ext cx="68613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/>
                  <a:t>Service2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3394605" y="3099415"/>
                <a:ext cx="68613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/>
                  <a:t>Service3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9723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3FD0EB-3770-4C09-8662-77842D4C0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22B881-43C2-4098-8BE3-DFE3BF3BE58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05575"/>
            <a:ext cx="2743200" cy="365125"/>
          </a:xfrm>
        </p:spPr>
        <p:txBody>
          <a:bodyPr/>
          <a:lstStyle/>
          <a:p>
            <a:fld id="{D9077D98-EF84-479F-B0A6-B3152D61A2E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31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E1CA-5607-4E85-9838-535D0AD89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Container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97DC2-EB5D-4167-B003-72B76A4D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애플리케이션에 필요한 종속성</a:t>
            </a:r>
            <a:r>
              <a:rPr lang="en-US" altLang="ko-KR" dirty="0"/>
              <a:t>(</a:t>
            </a:r>
            <a:r>
              <a:rPr lang="ko-KR" altLang="en-US" dirty="0"/>
              <a:t>라이브러리</a:t>
            </a:r>
            <a:r>
              <a:rPr lang="en-US" altLang="ko-KR" dirty="0"/>
              <a:t>, </a:t>
            </a:r>
            <a:r>
              <a:rPr lang="ko-KR" altLang="en-US" dirty="0"/>
              <a:t>환경변수</a:t>
            </a:r>
            <a:r>
              <a:rPr lang="en-US" altLang="ko-KR" dirty="0"/>
              <a:t>)</a:t>
            </a:r>
            <a:r>
              <a:rPr lang="ko-KR" altLang="en-US" dirty="0"/>
              <a:t>을 패키징 및 격리 하는 기술</a:t>
            </a:r>
          </a:p>
          <a:p>
            <a:pPr lvl="1"/>
            <a:r>
              <a:rPr lang="ko-KR" altLang="en-US" dirty="0"/>
              <a:t>운영체제에서 실행되는 프로세스를 격리하여 별도의 실행환경 제공</a:t>
            </a:r>
          </a:p>
          <a:p>
            <a:pPr lvl="1"/>
            <a:r>
              <a:rPr lang="en-US" altLang="ko-KR" dirty="0"/>
              <a:t>Linux</a:t>
            </a:r>
            <a:r>
              <a:rPr lang="ko-KR" altLang="en-US" dirty="0"/>
              <a:t>의 자원격리 기술을 사용하여 격리</a:t>
            </a:r>
            <a:r>
              <a:rPr lang="en-US" altLang="ko-KR" dirty="0"/>
              <a:t>, </a:t>
            </a:r>
            <a:r>
              <a:rPr lang="ko-KR" altLang="en-US" dirty="0"/>
              <a:t>호스트 자원을 분리해서 사용</a:t>
            </a:r>
          </a:p>
          <a:p>
            <a:endParaRPr lang="ko-KR" altLang="en-US" dirty="0"/>
          </a:p>
          <a:p>
            <a:r>
              <a:rPr lang="ko-KR" altLang="en-US" dirty="0"/>
              <a:t>컨테이너 런타임</a:t>
            </a:r>
          </a:p>
          <a:p>
            <a:pPr lvl="1"/>
            <a:r>
              <a:rPr lang="ko-KR" altLang="en-US" dirty="0"/>
              <a:t>컨테이너 이미지를 기반으로 컨테이너를 생성하는 소프트웨어 프로그램</a:t>
            </a:r>
          </a:p>
          <a:p>
            <a:pPr lvl="1"/>
            <a:r>
              <a:rPr lang="ko-KR" altLang="en-US" dirty="0" err="1"/>
              <a:t>저수준</a:t>
            </a:r>
            <a:r>
              <a:rPr lang="ko-KR" altLang="en-US" dirty="0"/>
              <a:t> 런타임</a:t>
            </a:r>
            <a:r>
              <a:rPr lang="en-US" altLang="ko-KR" dirty="0"/>
              <a:t>, </a:t>
            </a:r>
            <a:r>
              <a:rPr lang="ko-KR" altLang="en-US" dirty="0"/>
              <a:t>고수준 런타임으로 분류</a:t>
            </a:r>
          </a:p>
          <a:p>
            <a:endParaRPr lang="ko-KR" altLang="en-US" dirty="0"/>
          </a:p>
          <a:p>
            <a:r>
              <a:rPr lang="ko-KR" altLang="en-US" dirty="0" err="1"/>
              <a:t>저수준</a:t>
            </a:r>
            <a:r>
              <a:rPr lang="ko-KR" altLang="en-US" dirty="0"/>
              <a:t> 런타임</a:t>
            </a:r>
          </a:p>
          <a:p>
            <a:pPr lvl="1"/>
            <a:r>
              <a:rPr lang="ko-KR" altLang="en-US" dirty="0"/>
              <a:t>자원격리 기술을 이용해 오직 컨테이너를 자체를 생성하는 기능만 제공</a:t>
            </a:r>
          </a:p>
          <a:p>
            <a:endParaRPr lang="en-US" altLang="ko-KR" dirty="0"/>
          </a:p>
          <a:p>
            <a:r>
              <a:rPr lang="ko-KR" altLang="en-US" dirty="0"/>
              <a:t>고수준 런타임</a:t>
            </a:r>
          </a:p>
          <a:p>
            <a:pPr lvl="1"/>
            <a:r>
              <a:rPr lang="ko-KR" altLang="en-US" dirty="0"/>
              <a:t>생성된 컨테이너에 이미지를 불러오고 압축해제해 컨테이너를 실행</a:t>
            </a:r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3BA3E-0C82-47BD-B111-1AB34D8DD3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30</a:t>
            </a:fld>
            <a:endParaRPr lang="ko-KR" alt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FB61569-FC7B-4DC5-A2EA-E1A2999608EC}"/>
              </a:ext>
            </a:extLst>
          </p:cNvPr>
          <p:cNvGrpSpPr/>
          <p:nvPr/>
        </p:nvGrpSpPr>
        <p:grpSpPr>
          <a:xfrm>
            <a:off x="9335225" y="3759609"/>
            <a:ext cx="2432076" cy="2641192"/>
            <a:chOff x="9368781" y="3429000"/>
            <a:chExt cx="2432076" cy="264119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A31D5FA-08CA-4A25-8AFF-D826AF310E4B}"/>
                </a:ext>
              </a:extLst>
            </p:cNvPr>
            <p:cNvGrpSpPr/>
            <p:nvPr/>
          </p:nvGrpSpPr>
          <p:grpSpPr>
            <a:xfrm>
              <a:off x="9621094" y="3429000"/>
              <a:ext cx="1961306" cy="2310584"/>
              <a:chOff x="9504600" y="3152163"/>
              <a:chExt cx="2732141" cy="3218693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D74FBB7F-FCD1-4CD6-91B8-B145B39124BF}"/>
                  </a:ext>
                </a:extLst>
              </p:cNvPr>
              <p:cNvSpPr/>
              <p:nvPr/>
            </p:nvSpPr>
            <p:spPr>
              <a:xfrm>
                <a:off x="9521504" y="4284557"/>
                <a:ext cx="1308683" cy="553674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High-Level</a:t>
                </a:r>
                <a:r>
                  <a:rPr lang="ko-KR" altLang="en-US" sz="1050" dirty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050" dirty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Runtime</a:t>
                </a:r>
                <a:endParaRPr lang="ko-KR" altLang="en-US" sz="105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9402F7F5-10E9-41A5-BF50-2832484CFBEF}"/>
                  </a:ext>
                </a:extLst>
              </p:cNvPr>
              <p:cNvSpPr/>
              <p:nvPr/>
            </p:nvSpPr>
            <p:spPr>
              <a:xfrm>
                <a:off x="9521504" y="4943331"/>
                <a:ext cx="1308683" cy="553674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Low-Level</a:t>
                </a:r>
                <a:r>
                  <a:rPr lang="ko-KR" altLang="en-US" sz="1050" dirty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050" dirty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Runtime</a:t>
                </a:r>
                <a:endParaRPr lang="ko-KR" altLang="en-US" sz="105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7D21609-5DD5-468F-8C7D-46E4FEB2A3D7}"/>
                  </a:ext>
                </a:extLst>
              </p:cNvPr>
              <p:cNvSpPr/>
              <p:nvPr/>
            </p:nvSpPr>
            <p:spPr>
              <a:xfrm>
                <a:off x="9521504" y="5817182"/>
                <a:ext cx="1308683" cy="553674"/>
              </a:xfrm>
              <a:prstGeom prst="roundRect">
                <a:avLst/>
              </a:prstGeom>
              <a:solidFill>
                <a:srgbClr val="E7C7F5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Container</a:t>
                </a:r>
                <a:endParaRPr lang="ko-KR" altLang="en-US" sz="105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065F9091-0D24-4DFF-9126-81A5BE81AAB2}"/>
                  </a:ext>
                </a:extLst>
              </p:cNvPr>
              <p:cNvSpPr/>
              <p:nvPr/>
            </p:nvSpPr>
            <p:spPr>
              <a:xfrm>
                <a:off x="9521504" y="3152163"/>
                <a:ext cx="1308683" cy="553674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CLI etc.</a:t>
                </a:r>
                <a:endParaRPr lang="ko-KR" altLang="en-US" sz="105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7A1D9C59-D466-4A35-B054-F211E7EF3B0C}"/>
                  </a:ext>
                </a:extLst>
              </p:cNvPr>
              <p:cNvSpPr/>
              <p:nvPr/>
            </p:nvSpPr>
            <p:spPr>
              <a:xfrm>
                <a:off x="10928058" y="3152163"/>
                <a:ext cx="1308683" cy="553674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Registry</a:t>
                </a:r>
                <a:endParaRPr lang="ko-KR" altLang="en-US" sz="105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9FA6E4A-3EE9-4940-820D-B69F56081576}"/>
                  </a:ext>
                </a:extLst>
              </p:cNvPr>
              <p:cNvCxnSpPr>
                <a:stCxn id="8" idx="2"/>
                <a:endCxn id="5" idx="0"/>
              </p:cNvCxnSpPr>
              <p:nvPr/>
            </p:nvCxnSpPr>
            <p:spPr>
              <a:xfrm>
                <a:off x="10175846" y="3705837"/>
                <a:ext cx="0" cy="57872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nector: Elbow 12">
                <a:extLst>
                  <a:ext uri="{FF2B5EF4-FFF2-40B4-BE49-F238E27FC236}">
                    <a16:creationId xmlns:a16="http://schemas.microsoft.com/office/drawing/2014/main" id="{B8EB684E-7241-48E6-87A6-3975DC215606}"/>
                  </a:ext>
                </a:extLst>
              </p:cNvPr>
              <p:cNvCxnSpPr>
                <a:stCxn id="9" idx="2"/>
                <a:endCxn id="5" idx="3"/>
              </p:cNvCxnSpPr>
              <p:nvPr/>
            </p:nvCxnSpPr>
            <p:spPr>
              <a:xfrm rot="5400000">
                <a:off x="10778516" y="3757509"/>
                <a:ext cx="855557" cy="752213"/>
              </a:xfrm>
              <a:prstGeom prst="bentConnector2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5F7B70B-3CDD-42B8-8FB1-305396F14AAC}"/>
                  </a:ext>
                </a:extLst>
              </p:cNvPr>
              <p:cNvSpPr txBox="1"/>
              <p:nvPr/>
            </p:nvSpPr>
            <p:spPr>
              <a:xfrm>
                <a:off x="10948979" y="4261185"/>
                <a:ext cx="572100" cy="3644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5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Pull</a:t>
                </a:r>
                <a:endParaRPr lang="ko-KR" altLang="en-US" sz="105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E379823-193A-4AEE-B26A-84029641AD65}"/>
                  </a:ext>
                </a:extLst>
              </p:cNvPr>
              <p:cNvSpPr txBox="1"/>
              <p:nvPr/>
            </p:nvSpPr>
            <p:spPr>
              <a:xfrm>
                <a:off x="10112386" y="3841307"/>
                <a:ext cx="574332" cy="3644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5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API</a:t>
                </a:r>
                <a:endParaRPr lang="ko-KR" altLang="en-US" sz="105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902C310-7B7F-4F8D-AC2F-F5C150E17B2C}"/>
                  </a:ext>
                </a:extLst>
              </p:cNvPr>
              <p:cNvSpPr txBox="1"/>
              <p:nvPr/>
            </p:nvSpPr>
            <p:spPr>
              <a:xfrm>
                <a:off x="9504600" y="5509405"/>
                <a:ext cx="1342490" cy="3644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5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----- OCI -----</a:t>
                </a:r>
                <a:endParaRPr lang="ko-KR" altLang="en-US" sz="105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452B8E-173C-4B25-BE74-E18EE2C956B2}"/>
                </a:ext>
              </a:extLst>
            </p:cNvPr>
            <p:cNvSpPr txBox="1"/>
            <p:nvPr/>
          </p:nvSpPr>
          <p:spPr>
            <a:xfrm>
              <a:off x="9368781" y="5762415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&lt;Container Runtime Diagram&gt;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144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F0E12-0184-431E-8C2A-B5A19478C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Kubernetes (1/2)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C6964-C9A4-456C-9180-AFB53CCFA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Google</a:t>
            </a:r>
            <a:r>
              <a:rPr lang="ko-KR" altLang="en-US" dirty="0"/>
              <a:t>에서 개발한 오픈소스 컨테이너 오케스트레이션 플랫폼</a:t>
            </a:r>
            <a:endParaRPr lang="en-US" altLang="ko-KR" dirty="0"/>
          </a:p>
          <a:p>
            <a:pPr lvl="1"/>
            <a:r>
              <a:rPr lang="ko-KR" altLang="en-US" dirty="0" err="1"/>
              <a:t>컨테이너화된</a:t>
            </a:r>
            <a:r>
              <a:rPr lang="ko-KR" altLang="en-US" dirty="0"/>
              <a:t> 애플리케이션을 자동으로 배포</a:t>
            </a:r>
            <a:r>
              <a:rPr lang="en-US" altLang="ko-KR" dirty="0"/>
              <a:t>, </a:t>
            </a:r>
            <a:r>
              <a:rPr lang="ko-KR" altLang="en-US" dirty="0"/>
              <a:t>관리</a:t>
            </a:r>
            <a:r>
              <a:rPr lang="en-US" altLang="ko-KR" dirty="0"/>
              <a:t>, </a:t>
            </a:r>
            <a:r>
              <a:rPr lang="ko-KR" altLang="en-US" dirty="0"/>
              <a:t>확장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분산 시스템을 탄력적으로 실행하기 위한 프레임 워크를 제공</a:t>
            </a:r>
            <a:endParaRPr lang="en-US" altLang="ko-KR" dirty="0"/>
          </a:p>
          <a:p>
            <a:pPr lvl="1"/>
            <a:r>
              <a:rPr lang="ko-KR" altLang="en-US" dirty="0"/>
              <a:t>명령적 기술방법 대신 선언적 기술방법 채택</a:t>
            </a:r>
            <a:endParaRPr lang="en-US" altLang="ko-KR" dirty="0"/>
          </a:p>
          <a:p>
            <a:pPr lvl="1"/>
            <a:r>
              <a:rPr lang="ko-KR" altLang="en-US" dirty="0"/>
              <a:t>자동화된 </a:t>
            </a:r>
            <a:r>
              <a:rPr lang="ko-KR" altLang="en-US" dirty="0" err="1"/>
              <a:t>롤아웃</a:t>
            </a:r>
            <a:r>
              <a:rPr lang="en-US" altLang="ko-KR" dirty="0"/>
              <a:t>, </a:t>
            </a:r>
            <a:r>
              <a:rPr lang="ko-KR" altLang="en-US" dirty="0"/>
              <a:t>롤백</a:t>
            </a:r>
            <a:r>
              <a:rPr lang="en-US" altLang="ko-KR" dirty="0"/>
              <a:t>, </a:t>
            </a:r>
            <a:r>
              <a:rPr lang="ko-KR" altLang="en-US" dirty="0"/>
              <a:t>복구</a:t>
            </a:r>
            <a:endParaRPr lang="en-US" altLang="ko-KR" dirty="0"/>
          </a:p>
          <a:p>
            <a:pPr lvl="1"/>
            <a:r>
              <a:rPr lang="ko-KR" altLang="en-US" dirty="0" err="1"/>
              <a:t>로드밸런싱</a:t>
            </a:r>
            <a:r>
              <a:rPr lang="en-US" altLang="ko-KR" dirty="0"/>
              <a:t>, </a:t>
            </a:r>
            <a:r>
              <a:rPr lang="ko-KR" altLang="en-US" dirty="0" err="1"/>
              <a:t>오토스케일링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자체 </a:t>
            </a:r>
            <a:r>
              <a:rPr lang="en-US" altLang="ko-KR" dirty="0"/>
              <a:t>Linux </a:t>
            </a:r>
            <a:r>
              <a:rPr lang="ko-KR" altLang="en-US" dirty="0"/>
              <a:t>환경의 물리</a:t>
            </a:r>
            <a:r>
              <a:rPr lang="en-US" altLang="ko-KR" dirty="0"/>
              <a:t>/</a:t>
            </a:r>
            <a:r>
              <a:rPr lang="ko-KR" altLang="en-US" dirty="0"/>
              <a:t>논리 노드 여러 개를 클러스터로 엮어서 구성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98130-AE2B-4015-BCCC-7D64B827FF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120DE-5931-446E-9569-5EDCFC538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Kubernetes (2/2)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AC8C5-2716-49A2-920F-957450FF6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Control Plane (Master</a:t>
            </a:r>
            <a:r>
              <a:rPr lang="ko-KR" altLang="en-US" dirty="0"/>
              <a:t> </a:t>
            </a:r>
            <a:r>
              <a:rPr lang="en-US" altLang="ko-KR" dirty="0"/>
              <a:t>Node)</a:t>
            </a:r>
          </a:p>
          <a:p>
            <a:pPr lvl="1"/>
            <a:r>
              <a:rPr lang="ko-KR" altLang="en-US" dirty="0"/>
              <a:t>클러스터의 두뇌 역할을 하며</a:t>
            </a:r>
            <a:r>
              <a:rPr lang="en-US" altLang="ko-KR" dirty="0"/>
              <a:t>, </a:t>
            </a:r>
            <a:r>
              <a:rPr lang="ko-KR" altLang="en-US" dirty="0"/>
              <a:t>컨테이너 스케줄링</a:t>
            </a:r>
            <a:r>
              <a:rPr lang="en-US" altLang="ko-KR" dirty="0"/>
              <a:t>, </a:t>
            </a:r>
            <a:r>
              <a:rPr lang="ko-KR" altLang="en-US" dirty="0"/>
              <a:t>서비스 관리</a:t>
            </a:r>
            <a:r>
              <a:rPr lang="en-US" altLang="ko-KR" dirty="0"/>
              <a:t>, API </a:t>
            </a:r>
            <a:r>
              <a:rPr lang="ko-KR" altLang="en-US" dirty="0"/>
              <a:t>요청 처리 등의 작업 수행</a:t>
            </a:r>
            <a:endParaRPr lang="en-US" altLang="ko-KR" dirty="0"/>
          </a:p>
          <a:p>
            <a:pPr lvl="1"/>
            <a:r>
              <a:rPr lang="en-US" altLang="ko-KR" dirty="0"/>
              <a:t>Control</a:t>
            </a:r>
            <a:r>
              <a:rPr lang="ko-KR" altLang="en-US" dirty="0"/>
              <a:t> </a:t>
            </a:r>
            <a:r>
              <a:rPr lang="en-US" altLang="ko-KR" dirty="0"/>
              <a:t>Plane</a:t>
            </a:r>
            <a:r>
              <a:rPr lang="ko-KR" altLang="en-US" dirty="0"/>
              <a:t>은 </a:t>
            </a:r>
            <a:r>
              <a:rPr lang="en-US" altLang="ko-KR" dirty="0"/>
              <a:t>Master Node</a:t>
            </a:r>
            <a:r>
              <a:rPr lang="ko-KR" altLang="en-US" dirty="0"/>
              <a:t>에서 실행</a:t>
            </a:r>
            <a:endParaRPr lang="en-US" altLang="ko-KR" dirty="0"/>
          </a:p>
          <a:p>
            <a:pPr lvl="1"/>
            <a:r>
              <a:rPr lang="ko-KR" altLang="en-US" dirty="0"/>
              <a:t>일반적으로 </a:t>
            </a:r>
            <a:r>
              <a:rPr lang="en-US" altLang="ko-KR" dirty="0"/>
              <a:t>Master Node</a:t>
            </a:r>
            <a:r>
              <a:rPr lang="ko-KR" altLang="en-US" dirty="0"/>
              <a:t>는 워크로드를 실행하지 않기 때문에 둘을 동일시 하는 경우도 존재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Worker Node</a:t>
            </a:r>
          </a:p>
          <a:p>
            <a:pPr lvl="1"/>
            <a:r>
              <a:rPr lang="ko-KR" altLang="en-US" dirty="0"/>
              <a:t>사용자의 워크로드가 실행하는 역할</a:t>
            </a:r>
            <a:endParaRPr lang="en-US" altLang="ko-KR" dirty="0"/>
          </a:p>
          <a:p>
            <a:pPr lvl="1"/>
            <a:r>
              <a:rPr lang="ko-KR" altLang="en-US" dirty="0"/>
              <a:t>사용자의 </a:t>
            </a:r>
            <a:r>
              <a:rPr lang="en-US" altLang="ko-KR" dirty="0"/>
              <a:t>Pod</a:t>
            </a:r>
            <a:r>
              <a:rPr lang="ko-KR" altLang="en-US" dirty="0"/>
              <a:t>가 배치되는 구역</a:t>
            </a:r>
            <a:endParaRPr lang="en-US" altLang="ko-KR" dirty="0"/>
          </a:p>
          <a:p>
            <a:pPr lvl="1"/>
            <a:r>
              <a:rPr lang="ko-KR" altLang="en-US" dirty="0"/>
              <a:t>여러 개의 </a:t>
            </a:r>
            <a:r>
              <a:rPr lang="en-US" altLang="ko-KR" dirty="0"/>
              <a:t>Node</a:t>
            </a:r>
            <a:r>
              <a:rPr lang="ko-KR" altLang="en-US" dirty="0"/>
              <a:t>가 있을 시 </a:t>
            </a:r>
            <a:r>
              <a:rPr lang="en-US" altLang="ko-KR" dirty="0"/>
              <a:t>Pod </a:t>
            </a:r>
            <a:r>
              <a:rPr lang="ko-KR" altLang="en-US" dirty="0"/>
              <a:t>배치 및 네트워크 </a:t>
            </a:r>
            <a:r>
              <a:rPr lang="ko-KR" altLang="en-US" dirty="0" err="1"/>
              <a:t>로드밸런싱</a:t>
            </a:r>
            <a:r>
              <a:rPr lang="ko-KR" altLang="en-US" dirty="0"/>
              <a:t> 중요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Cluster</a:t>
            </a:r>
          </a:p>
          <a:p>
            <a:pPr lvl="1"/>
            <a:r>
              <a:rPr lang="ko-KR" altLang="en-US" dirty="0"/>
              <a:t>물리</a:t>
            </a:r>
            <a:r>
              <a:rPr lang="en-US" altLang="ko-KR" dirty="0"/>
              <a:t>/</a:t>
            </a:r>
            <a:r>
              <a:rPr lang="ko-KR" altLang="en-US" dirty="0"/>
              <a:t>논리적으로 분리된 일련의 노드 머신</a:t>
            </a:r>
            <a:endParaRPr lang="en-US" altLang="ko-KR" dirty="0"/>
          </a:p>
          <a:p>
            <a:pPr lvl="1"/>
            <a:r>
              <a:rPr lang="ko-KR" altLang="en-US" dirty="0"/>
              <a:t>고가용성을 위해 </a:t>
            </a:r>
            <a:r>
              <a:rPr lang="en-US" altLang="ko-KR" dirty="0"/>
              <a:t>2n+1</a:t>
            </a:r>
            <a:r>
              <a:rPr lang="ko-KR" altLang="en-US" dirty="0"/>
              <a:t>개의 </a:t>
            </a:r>
            <a:r>
              <a:rPr lang="en-US" altLang="ko-KR" dirty="0"/>
              <a:t>Master Node</a:t>
            </a:r>
            <a:r>
              <a:rPr lang="ko-KR" altLang="en-US" dirty="0"/>
              <a:t>를 가지는 경우가 대부분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BB71F-05B2-4C46-A5EE-878A1436E4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167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120DE-5931-446E-9569-5EDCFC538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Kubernetes Components (1/3)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AC8C5-2716-49A2-920F-957450FF6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Control Plane Components</a:t>
            </a:r>
          </a:p>
          <a:p>
            <a:pPr lvl="1"/>
            <a:r>
              <a:rPr lang="en-US" altLang="ko-KR" dirty="0" err="1"/>
              <a:t>etcd</a:t>
            </a:r>
            <a:r>
              <a:rPr lang="en-US" altLang="ko-KR" dirty="0"/>
              <a:t> : Cluster</a:t>
            </a:r>
            <a:r>
              <a:rPr lang="ko-KR" altLang="en-US" dirty="0"/>
              <a:t>의 정보를 저장하는</a:t>
            </a:r>
            <a:r>
              <a:rPr lang="en-US" altLang="ko-KR" dirty="0"/>
              <a:t> </a:t>
            </a:r>
            <a:r>
              <a:rPr lang="ko-KR" altLang="en-US" dirty="0"/>
              <a:t>키</a:t>
            </a:r>
            <a:r>
              <a:rPr lang="en-US" altLang="ko-KR" dirty="0"/>
              <a:t>-</a:t>
            </a:r>
            <a:r>
              <a:rPr lang="ko-KR" altLang="en-US" dirty="0"/>
              <a:t>값 형태의</a:t>
            </a:r>
            <a:r>
              <a:rPr lang="en-US" altLang="ko-KR" dirty="0"/>
              <a:t> </a:t>
            </a:r>
            <a:r>
              <a:rPr lang="ko-KR" altLang="en-US" dirty="0"/>
              <a:t>데이터 저장소</a:t>
            </a:r>
            <a:endParaRPr lang="en-US" altLang="ko-KR" dirty="0"/>
          </a:p>
          <a:p>
            <a:pPr lvl="1"/>
            <a:r>
              <a:rPr lang="en-US" altLang="ko-KR" dirty="0" err="1"/>
              <a:t>kube</a:t>
            </a:r>
            <a:r>
              <a:rPr lang="en-US" altLang="ko-KR" dirty="0"/>
              <a:t>-scheduler : </a:t>
            </a:r>
            <a:r>
              <a:rPr lang="ko-KR" altLang="en-US" dirty="0"/>
              <a:t>배치될 </a:t>
            </a:r>
            <a:r>
              <a:rPr lang="en-US" altLang="ko-KR" dirty="0"/>
              <a:t>Node</a:t>
            </a:r>
            <a:r>
              <a:rPr lang="ko-KR" altLang="en-US" dirty="0"/>
              <a:t>가 결정되지 않은 </a:t>
            </a:r>
            <a:r>
              <a:rPr lang="en-US" altLang="ko-KR" dirty="0"/>
              <a:t>Pod</a:t>
            </a:r>
            <a:r>
              <a:rPr lang="ko-KR" altLang="en-US" dirty="0"/>
              <a:t>들을 실행할 </a:t>
            </a:r>
            <a:r>
              <a:rPr lang="en-US" altLang="ko-KR" dirty="0"/>
              <a:t>Node</a:t>
            </a:r>
            <a:r>
              <a:rPr lang="ko-KR" altLang="en-US" dirty="0"/>
              <a:t>를 결정</a:t>
            </a:r>
            <a:endParaRPr lang="en-US" altLang="ko-KR" dirty="0"/>
          </a:p>
          <a:p>
            <a:pPr lvl="1"/>
            <a:r>
              <a:rPr lang="en-US" altLang="ko-KR" dirty="0" err="1"/>
              <a:t>kube-apiserver</a:t>
            </a:r>
            <a:r>
              <a:rPr lang="en-US" altLang="ko-KR" dirty="0"/>
              <a:t> : Kubernetes</a:t>
            </a:r>
            <a:r>
              <a:rPr lang="ko-KR" altLang="en-US" dirty="0"/>
              <a:t>의 </a:t>
            </a:r>
            <a:r>
              <a:rPr lang="en-US" altLang="ko-KR" dirty="0"/>
              <a:t>API</a:t>
            </a:r>
            <a:r>
              <a:rPr lang="ko-KR" altLang="en-US" dirty="0"/>
              <a:t>를 노출하는 역할로</a:t>
            </a:r>
            <a:r>
              <a:rPr lang="en-US" altLang="ko-KR" dirty="0"/>
              <a:t> </a:t>
            </a:r>
            <a:r>
              <a:rPr lang="ko-KR" altLang="en-US" dirty="0"/>
              <a:t>개발자</a:t>
            </a:r>
            <a:r>
              <a:rPr lang="en-US" altLang="ko-KR" dirty="0"/>
              <a:t>, </a:t>
            </a:r>
            <a:r>
              <a:rPr lang="en-US" altLang="ko-KR" dirty="0" err="1"/>
              <a:t>WorkerNode</a:t>
            </a:r>
            <a:r>
              <a:rPr lang="ko-KR" altLang="en-US" dirty="0"/>
              <a:t>의 요청을 처리</a:t>
            </a:r>
            <a:endParaRPr lang="en-US" altLang="ko-KR" dirty="0"/>
          </a:p>
          <a:p>
            <a:pPr lvl="1"/>
            <a:r>
              <a:rPr lang="en-US" altLang="ko-KR" dirty="0" err="1"/>
              <a:t>kube</a:t>
            </a:r>
            <a:r>
              <a:rPr lang="en-US" altLang="ko-KR" dirty="0"/>
              <a:t>-controller-</a:t>
            </a:r>
            <a:r>
              <a:rPr lang="en-US" altLang="ko-KR" dirty="0" err="1"/>
              <a:t>mangaer</a:t>
            </a:r>
            <a:r>
              <a:rPr lang="en-US" altLang="ko-KR" dirty="0"/>
              <a:t> : Node controller</a:t>
            </a:r>
            <a:r>
              <a:rPr lang="ko-KR" altLang="en-US" dirty="0"/>
              <a:t>와 같은 다양한 컨트롤러들을 관리</a:t>
            </a:r>
            <a:endParaRPr lang="en-US" altLang="ko-KR" dirty="0"/>
          </a:p>
          <a:p>
            <a:pPr lvl="1"/>
            <a:r>
              <a:rPr lang="en-US" altLang="ko-KR" dirty="0"/>
              <a:t>cloud-controller-manager : Cluster</a:t>
            </a:r>
            <a:r>
              <a:rPr lang="ko-KR" altLang="en-US" dirty="0"/>
              <a:t>를 </a:t>
            </a:r>
            <a:r>
              <a:rPr lang="en-US" altLang="ko-KR" dirty="0"/>
              <a:t>Cloud</a:t>
            </a:r>
            <a:r>
              <a:rPr lang="ko-KR" altLang="en-US" dirty="0"/>
              <a:t> 공급자의 </a:t>
            </a:r>
            <a:r>
              <a:rPr lang="en-US" altLang="ko-KR" dirty="0"/>
              <a:t>API</a:t>
            </a:r>
            <a:r>
              <a:rPr lang="ko-KR" altLang="en-US" dirty="0"/>
              <a:t>와 연결해주는 역할로 생략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Node</a:t>
            </a:r>
            <a:r>
              <a:rPr lang="ko-KR" altLang="en-US" dirty="0"/>
              <a:t> </a:t>
            </a:r>
            <a:r>
              <a:rPr lang="en-US" altLang="ko-KR" dirty="0"/>
              <a:t>Components</a:t>
            </a:r>
          </a:p>
          <a:p>
            <a:pPr lvl="1"/>
            <a:r>
              <a:rPr lang="en-US" altLang="ko-KR" dirty="0"/>
              <a:t>container runtime : </a:t>
            </a:r>
            <a:r>
              <a:rPr lang="ko-KR" altLang="en-US" dirty="0"/>
              <a:t>컨테이너의 실행</a:t>
            </a:r>
            <a:r>
              <a:rPr lang="en-US" altLang="ko-KR" dirty="0"/>
              <a:t>, </a:t>
            </a:r>
            <a:r>
              <a:rPr lang="ko-KR" altLang="en-US" dirty="0"/>
              <a:t>생명주기 관리를 담당하는 역할</a:t>
            </a:r>
            <a:endParaRPr lang="en-US" altLang="ko-KR" dirty="0"/>
          </a:p>
          <a:p>
            <a:pPr lvl="1"/>
            <a:r>
              <a:rPr lang="en-US" altLang="ko-KR" dirty="0" err="1"/>
              <a:t>kubelet</a:t>
            </a:r>
            <a:r>
              <a:rPr lang="en-US" altLang="ko-KR" dirty="0"/>
              <a:t> : </a:t>
            </a:r>
            <a:r>
              <a:rPr lang="ko-KR" altLang="en-US" dirty="0"/>
              <a:t>컨테이너가 </a:t>
            </a:r>
            <a:r>
              <a:rPr lang="en-US" altLang="ko-KR" dirty="0"/>
              <a:t>Pod</a:t>
            </a:r>
            <a:r>
              <a:rPr lang="ko-KR" altLang="en-US" dirty="0"/>
              <a:t>내에서 </a:t>
            </a:r>
            <a:r>
              <a:rPr lang="ko-KR" altLang="en-US" dirty="0" err="1"/>
              <a:t>실행중인지를</a:t>
            </a:r>
            <a:r>
              <a:rPr lang="ko-KR" altLang="en-US" dirty="0"/>
              <a:t> 확인하는 역할</a:t>
            </a:r>
            <a:endParaRPr lang="en-US" altLang="ko-KR" dirty="0"/>
          </a:p>
          <a:p>
            <a:pPr lvl="1"/>
            <a:r>
              <a:rPr lang="en-US" altLang="ko-KR" dirty="0" err="1"/>
              <a:t>kube</a:t>
            </a:r>
            <a:r>
              <a:rPr lang="en-US" altLang="ko-KR" dirty="0"/>
              <a:t>-proxy : </a:t>
            </a:r>
            <a:r>
              <a:rPr lang="ko-KR" altLang="en-US" dirty="0"/>
              <a:t>각 </a:t>
            </a:r>
            <a:r>
              <a:rPr lang="en-US" altLang="ko-KR" dirty="0"/>
              <a:t>Node</a:t>
            </a:r>
            <a:r>
              <a:rPr lang="ko-KR" altLang="en-US" dirty="0"/>
              <a:t>의 네트워크 규칙을 결정하고</a:t>
            </a:r>
            <a:r>
              <a:rPr lang="en-US" altLang="ko-KR" dirty="0"/>
              <a:t>, </a:t>
            </a:r>
            <a:r>
              <a:rPr lang="ko-KR" altLang="en-US" dirty="0"/>
              <a:t>전송하는 역할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BB71F-05B2-4C46-A5EE-878A1436E4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591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D9AE4-682C-454E-B9DE-481AFE909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Kubernetes Components (2/3)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C597E-2A6C-4BFC-A232-E72CA7FD1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Pod</a:t>
            </a:r>
          </a:p>
          <a:p>
            <a:pPr lvl="1"/>
            <a:r>
              <a:rPr lang="en-US" altLang="ko-KR" dirty="0"/>
              <a:t>Kubernetes</a:t>
            </a:r>
            <a:r>
              <a:rPr lang="ko-KR" altLang="en-US" dirty="0"/>
              <a:t>에서 생성</a:t>
            </a:r>
            <a:r>
              <a:rPr lang="en-US" altLang="ko-KR" dirty="0"/>
              <a:t>, </a:t>
            </a:r>
            <a:r>
              <a:rPr lang="ko-KR" altLang="en-US" dirty="0"/>
              <a:t>관리할 수 있는 배포 가능한 가장 작은 컴퓨팅 단위</a:t>
            </a:r>
            <a:endParaRPr lang="en-US" altLang="ko-KR" dirty="0"/>
          </a:p>
          <a:p>
            <a:pPr lvl="1"/>
            <a:r>
              <a:rPr lang="ko-KR" altLang="en-US" dirty="0"/>
              <a:t>하나 이상의 컨테이너로 구성</a:t>
            </a:r>
            <a:endParaRPr lang="en-US" altLang="ko-KR" dirty="0"/>
          </a:p>
          <a:p>
            <a:pPr lvl="1"/>
            <a:r>
              <a:rPr lang="ko-KR" altLang="en-US" dirty="0"/>
              <a:t>사용자의 워크로드를 실행</a:t>
            </a:r>
            <a:endParaRPr lang="en-US" altLang="ko-KR" dirty="0"/>
          </a:p>
          <a:p>
            <a:pPr lvl="1"/>
            <a:r>
              <a:rPr lang="ko-KR" altLang="en-US" dirty="0"/>
              <a:t>애플리케이션에 대한 로드가 증가하는 경우 </a:t>
            </a:r>
            <a:r>
              <a:rPr lang="ko-KR" altLang="en-US" dirty="0" err="1"/>
              <a:t>오토스케일링을</a:t>
            </a:r>
            <a:r>
              <a:rPr lang="ko-KR" altLang="en-US" dirty="0"/>
              <a:t> 통해 수평적으로 확장 가능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32D46-F108-46C9-859A-470F7F9730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34</a:t>
            </a:fld>
            <a:endParaRPr lang="ko-KR" alt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2D72F71-4D0A-4BA6-9F07-7A261D0A85A7}"/>
              </a:ext>
            </a:extLst>
          </p:cNvPr>
          <p:cNvGrpSpPr/>
          <p:nvPr/>
        </p:nvGrpSpPr>
        <p:grpSpPr>
          <a:xfrm>
            <a:off x="2421098" y="3778898"/>
            <a:ext cx="7349804" cy="2323324"/>
            <a:chOff x="1764470" y="3662348"/>
            <a:chExt cx="8663060" cy="273845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4384834-0567-4242-88C6-40294E2B3290}"/>
                </a:ext>
              </a:extLst>
            </p:cNvPr>
            <p:cNvGrpSpPr/>
            <p:nvPr/>
          </p:nvGrpSpPr>
          <p:grpSpPr>
            <a:xfrm>
              <a:off x="1764470" y="3662348"/>
              <a:ext cx="8663060" cy="2738453"/>
              <a:chOff x="2038949" y="3662348"/>
              <a:chExt cx="8663060" cy="2738453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0FF76352-3358-4517-A6DC-8337AC3CA077}"/>
                  </a:ext>
                </a:extLst>
              </p:cNvPr>
              <p:cNvSpPr/>
              <p:nvPr/>
            </p:nvSpPr>
            <p:spPr>
              <a:xfrm>
                <a:off x="2869631" y="3662348"/>
                <a:ext cx="6561851" cy="2738453"/>
              </a:xfrm>
              <a:prstGeom prst="roundRect">
                <a:avLst>
                  <a:gd name="adj" fmla="val 6232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51B1F4E-A992-4D9D-8D92-B5E16BBF486F}"/>
                  </a:ext>
                </a:extLst>
              </p:cNvPr>
              <p:cNvGrpSpPr/>
              <p:nvPr/>
            </p:nvGrpSpPr>
            <p:grpSpPr>
              <a:xfrm>
                <a:off x="2883185" y="3989912"/>
                <a:ext cx="914488" cy="914488"/>
                <a:chOff x="9504723" y="3268384"/>
                <a:chExt cx="1868648" cy="1868648"/>
              </a:xfrm>
            </p:grpSpPr>
            <p:pic>
              <p:nvPicPr>
                <p:cNvPr id="46" name="Graphic 45" descr="Cloud with solid fill">
                  <a:extLst>
                    <a:ext uri="{FF2B5EF4-FFF2-40B4-BE49-F238E27FC236}">
                      <a16:creationId xmlns:a16="http://schemas.microsoft.com/office/drawing/2014/main" id="{C324A56B-D32C-458C-B80C-1B8ED96E4B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504723" y="3268384"/>
                  <a:ext cx="1868648" cy="1868648"/>
                </a:xfrm>
                <a:prstGeom prst="rect">
                  <a:avLst/>
                </a:prstGeom>
              </p:spPr>
            </p:pic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597079A4-EA59-4074-A015-90CF827E12A6}"/>
                    </a:ext>
                  </a:extLst>
                </p:cNvPr>
                <p:cNvSpPr txBox="1"/>
                <p:nvPr/>
              </p:nvSpPr>
              <p:spPr>
                <a:xfrm>
                  <a:off x="9653035" y="3932222"/>
                  <a:ext cx="1531336" cy="6734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Cloud</a:t>
                  </a:r>
                </a:p>
                <a:p>
                  <a:pPr algn="ctr"/>
                  <a:r>
                    <a:rPr lang="en-US" altLang="ko-KR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Provider API</a:t>
                  </a:r>
                  <a:endParaRPr lang="ko-KR" altLang="en-US" sz="6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436F204F-861C-4582-82F8-88577DF00078}"/>
                  </a:ext>
                </a:extLst>
              </p:cNvPr>
              <p:cNvSpPr/>
              <p:nvPr/>
            </p:nvSpPr>
            <p:spPr>
              <a:xfrm>
                <a:off x="3889715" y="3960509"/>
                <a:ext cx="2308772" cy="2343517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10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Control Plane (Master Node)</a:t>
                </a:r>
                <a:endParaRPr lang="ko-KR" altLang="en-US" sz="10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0377520-8C43-4181-BDDA-CA5BBE8A38A0}"/>
                  </a:ext>
                </a:extLst>
              </p:cNvPr>
              <p:cNvSpPr/>
              <p:nvPr/>
            </p:nvSpPr>
            <p:spPr>
              <a:xfrm>
                <a:off x="5253991" y="5643940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Scheduler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CB5C012-2A58-44FA-807C-89FD6893764F}"/>
                  </a:ext>
                </a:extLst>
              </p:cNvPr>
              <p:cNvSpPr/>
              <p:nvPr/>
            </p:nvSpPr>
            <p:spPr>
              <a:xfrm>
                <a:off x="5253992" y="4237920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Controller Manager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237040D-1A1F-4FBE-8309-209ADFA85801}"/>
                  </a:ext>
                </a:extLst>
              </p:cNvPr>
              <p:cNvSpPr/>
              <p:nvPr/>
            </p:nvSpPr>
            <p:spPr>
              <a:xfrm>
                <a:off x="4061824" y="4237920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  <a:prstDash val="sysDot"/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Cloud Controller Manager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2AC3165-CD55-4BB0-8E10-44284B6C399F}"/>
                  </a:ext>
                </a:extLst>
              </p:cNvPr>
              <p:cNvSpPr/>
              <p:nvPr/>
            </p:nvSpPr>
            <p:spPr>
              <a:xfrm>
                <a:off x="4061820" y="5638872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etcd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58A72992-EE9B-4A76-8433-B014B66A8A2B}"/>
                  </a:ext>
                </a:extLst>
              </p:cNvPr>
              <p:cNvCxnSpPr>
                <a:cxnSpLocks/>
                <a:stCxn id="18" idx="0"/>
              </p:cNvCxnSpPr>
              <p:nvPr/>
            </p:nvCxnSpPr>
            <p:spPr>
              <a:xfrm flipH="1" flipV="1">
                <a:off x="4441188" y="5422899"/>
                <a:ext cx="6827" cy="215973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D2BFE7CF-632E-46F4-9A4F-33771C22F0A3}"/>
                  </a:ext>
                </a:extLst>
              </p:cNvPr>
              <p:cNvSpPr/>
              <p:nvPr/>
            </p:nvSpPr>
            <p:spPr>
              <a:xfrm>
                <a:off x="4061820" y="4940930"/>
                <a:ext cx="1964560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API server</a:t>
                </a:r>
                <a:endParaRPr lang="ko-KR" alt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FCD494C1-94CE-4B39-9DCB-432E06509C16}"/>
                  </a:ext>
                </a:extLst>
              </p:cNvPr>
              <p:cNvSpPr/>
              <p:nvPr/>
            </p:nvSpPr>
            <p:spPr>
              <a:xfrm>
                <a:off x="6313802" y="5323604"/>
                <a:ext cx="3008567" cy="980421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10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Worker Node 2</a:t>
                </a:r>
                <a:endParaRPr lang="ko-KR" altLang="en-US" sz="10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1CE45EF-4BD2-44EF-BBE6-A116DF3E48FD}"/>
                  </a:ext>
                </a:extLst>
              </p:cNvPr>
              <p:cNvSpPr/>
              <p:nvPr/>
            </p:nvSpPr>
            <p:spPr>
              <a:xfrm>
                <a:off x="6313802" y="3960509"/>
                <a:ext cx="3008566" cy="980422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10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Worker Node 1</a:t>
                </a:r>
                <a:endParaRPr lang="ko-KR" altLang="en-US" sz="10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BE9FDBDF-06AA-4352-8D54-E3605E8B5584}"/>
                  </a:ext>
                </a:extLst>
              </p:cNvPr>
              <p:cNvSpPr/>
              <p:nvPr/>
            </p:nvSpPr>
            <p:spPr>
              <a:xfrm>
                <a:off x="6476240" y="5635549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Kubelet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A26CB87-E9E4-45CB-8D18-FDC6B9BF6C19}"/>
                  </a:ext>
                </a:extLst>
              </p:cNvPr>
              <p:cNvSpPr/>
              <p:nvPr/>
            </p:nvSpPr>
            <p:spPr>
              <a:xfrm>
                <a:off x="7422857" y="5635549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Container Runtime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EB6C1C6-5324-45EE-9D47-D4432954DB36}"/>
                  </a:ext>
                </a:extLst>
              </p:cNvPr>
              <p:cNvSpPr/>
              <p:nvPr/>
            </p:nvSpPr>
            <p:spPr>
              <a:xfrm>
                <a:off x="8369474" y="5635549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Kube</a:t>
                </a:r>
                <a:r>
                  <a:rPr lang="en-US" altLang="ko-KR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-proxy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AD42159-F116-4DC3-B818-EEB0B31D7798}"/>
                  </a:ext>
                </a:extLst>
              </p:cNvPr>
              <p:cNvSpPr/>
              <p:nvPr/>
            </p:nvSpPr>
            <p:spPr>
              <a:xfrm>
                <a:off x="6476240" y="4259943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Kubelet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5B207876-C99D-48F2-8D2D-5606DFB306F0}"/>
                  </a:ext>
                </a:extLst>
              </p:cNvPr>
              <p:cNvSpPr/>
              <p:nvPr/>
            </p:nvSpPr>
            <p:spPr>
              <a:xfrm>
                <a:off x="7422857" y="4259943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Container Runtime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6BA44A4-4437-4177-844C-BBB85BC01095}"/>
                  </a:ext>
                </a:extLst>
              </p:cNvPr>
              <p:cNvSpPr/>
              <p:nvPr/>
            </p:nvSpPr>
            <p:spPr>
              <a:xfrm>
                <a:off x="8369474" y="4259943"/>
                <a:ext cx="772389" cy="48694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8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Kube</a:t>
                </a:r>
                <a:r>
                  <a:rPr lang="en-US" altLang="ko-KR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-proxy</a:t>
                </a:r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9" name="Connector: Elbow 28">
                <a:extLst>
                  <a:ext uri="{FF2B5EF4-FFF2-40B4-BE49-F238E27FC236}">
                    <a16:creationId xmlns:a16="http://schemas.microsoft.com/office/drawing/2014/main" id="{51245F8D-B718-450A-B7B7-E13A5D97FC39}"/>
                  </a:ext>
                </a:extLst>
              </p:cNvPr>
              <p:cNvCxnSpPr>
                <a:stCxn id="20" idx="3"/>
                <a:endCxn id="26" idx="2"/>
              </p:cNvCxnSpPr>
              <p:nvPr/>
            </p:nvCxnSpPr>
            <p:spPr>
              <a:xfrm flipV="1">
                <a:off x="6026380" y="4746885"/>
                <a:ext cx="836055" cy="437516"/>
              </a:xfrm>
              <a:prstGeom prst="bentConnector2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nector: Elbow 29">
                <a:extLst>
                  <a:ext uri="{FF2B5EF4-FFF2-40B4-BE49-F238E27FC236}">
                    <a16:creationId xmlns:a16="http://schemas.microsoft.com/office/drawing/2014/main" id="{66988A4D-9FB0-4F22-801D-CF5A8DB507E3}"/>
                  </a:ext>
                </a:extLst>
              </p:cNvPr>
              <p:cNvCxnSpPr>
                <a:stCxn id="20" idx="3"/>
                <a:endCxn id="23" idx="0"/>
              </p:cNvCxnSpPr>
              <p:nvPr/>
            </p:nvCxnSpPr>
            <p:spPr>
              <a:xfrm>
                <a:off x="6026380" y="5184401"/>
                <a:ext cx="836055" cy="451148"/>
              </a:xfrm>
              <a:prstGeom prst="bentConnector2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14BC099-8D74-4D02-BBF9-6C29CFFCBBA2}"/>
                  </a:ext>
                </a:extLst>
              </p:cNvPr>
              <p:cNvSpPr txBox="1"/>
              <p:nvPr/>
            </p:nvSpPr>
            <p:spPr>
              <a:xfrm>
                <a:off x="5456700" y="3666816"/>
                <a:ext cx="1483577" cy="2902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Kubernetes Cluster</a:t>
                </a:r>
                <a:endPara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4DB2FA70-A71F-49B3-A2A9-052E39B0F74C}"/>
                  </a:ext>
                </a:extLst>
              </p:cNvPr>
              <p:cNvCxnSpPr>
                <a:stCxn id="26" idx="3"/>
                <a:endCxn id="27" idx="1"/>
              </p:cNvCxnSpPr>
              <p:nvPr/>
            </p:nvCxnSpPr>
            <p:spPr>
              <a:xfrm>
                <a:off x="7248629" y="4503414"/>
                <a:ext cx="174228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D064EC44-0A00-4AFF-BE16-96F22919BC29}"/>
                  </a:ext>
                </a:extLst>
              </p:cNvPr>
              <p:cNvCxnSpPr>
                <a:stCxn id="23" idx="3"/>
                <a:endCxn id="24" idx="1"/>
              </p:cNvCxnSpPr>
              <p:nvPr/>
            </p:nvCxnSpPr>
            <p:spPr>
              <a:xfrm>
                <a:off x="7248629" y="5879020"/>
                <a:ext cx="174228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4" name="Graphic 33" descr="User">
                <a:extLst>
                  <a:ext uri="{FF2B5EF4-FFF2-40B4-BE49-F238E27FC236}">
                    <a16:creationId xmlns:a16="http://schemas.microsoft.com/office/drawing/2014/main" id="{94A4835E-4CA5-437E-A8B2-2A88169A1B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38949" y="4855113"/>
                <a:ext cx="658575" cy="658575"/>
              </a:xfrm>
              <a:prstGeom prst="rect">
                <a:avLst/>
              </a:prstGeom>
            </p:spPr>
          </p:pic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D548853D-4C54-4E4D-B5A3-4D120F0F2709}"/>
                  </a:ext>
                </a:extLst>
              </p:cNvPr>
              <p:cNvGrpSpPr/>
              <p:nvPr/>
            </p:nvGrpSpPr>
            <p:grpSpPr>
              <a:xfrm>
                <a:off x="9828051" y="4872978"/>
                <a:ext cx="751640" cy="617777"/>
                <a:chOff x="9699926" y="4855114"/>
                <a:chExt cx="537528" cy="441797"/>
              </a:xfrm>
            </p:grpSpPr>
            <p:pic>
              <p:nvPicPr>
                <p:cNvPr id="43" name="Graphic 42" descr="User">
                  <a:extLst>
                    <a:ext uri="{FF2B5EF4-FFF2-40B4-BE49-F238E27FC236}">
                      <a16:creationId xmlns:a16="http://schemas.microsoft.com/office/drawing/2014/main" id="{68A24018-D4D4-4B4B-B0B3-9225125491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699926" y="4855114"/>
                  <a:ext cx="329288" cy="329288"/>
                </a:xfrm>
                <a:prstGeom prst="rect">
                  <a:avLst/>
                </a:prstGeom>
              </p:spPr>
            </p:pic>
            <p:pic>
              <p:nvPicPr>
                <p:cNvPr id="44" name="Graphic 43" descr="User">
                  <a:extLst>
                    <a:ext uri="{FF2B5EF4-FFF2-40B4-BE49-F238E27FC236}">
                      <a16:creationId xmlns:a16="http://schemas.microsoft.com/office/drawing/2014/main" id="{E7F69B6C-FACE-4B82-8329-55EDFB6332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908166" y="4907664"/>
                  <a:ext cx="329288" cy="329288"/>
                </a:xfrm>
                <a:prstGeom prst="rect">
                  <a:avLst/>
                </a:prstGeom>
              </p:spPr>
            </p:pic>
            <p:pic>
              <p:nvPicPr>
                <p:cNvPr id="45" name="Graphic 44" descr="User">
                  <a:extLst>
                    <a:ext uri="{FF2B5EF4-FFF2-40B4-BE49-F238E27FC236}">
                      <a16:creationId xmlns:a16="http://schemas.microsoft.com/office/drawing/2014/main" id="{3705F489-83C2-4F4B-BA9A-1E70B3114A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789356" y="4967623"/>
                  <a:ext cx="329288" cy="329288"/>
                </a:xfrm>
                <a:prstGeom prst="rect">
                  <a:avLst/>
                </a:prstGeom>
              </p:spPr>
            </p:pic>
          </p:grp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F476ADA4-E986-4E1D-A009-19422B1CE125}"/>
                  </a:ext>
                </a:extLst>
              </p:cNvPr>
              <p:cNvSpPr/>
              <p:nvPr/>
            </p:nvSpPr>
            <p:spPr>
              <a:xfrm>
                <a:off x="9828051" y="4816813"/>
                <a:ext cx="873958" cy="71974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7" name="Connector: Elbow 36">
                <a:extLst>
                  <a:ext uri="{FF2B5EF4-FFF2-40B4-BE49-F238E27FC236}">
                    <a16:creationId xmlns:a16="http://schemas.microsoft.com/office/drawing/2014/main" id="{436E9B47-19B0-4F7C-86AF-4B9C50480FB1}"/>
                  </a:ext>
                </a:extLst>
              </p:cNvPr>
              <p:cNvCxnSpPr>
                <a:cxnSpLocks/>
                <a:stCxn id="36" idx="1"/>
                <a:endCxn id="28" idx="3"/>
              </p:cNvCxnSpPr>
              <p:nvPr/>
            </p:nvCxnSpPr>
            <p:spPr>
              <a:xfrm rot="10800000">
                <a:off x="9141863" y="4503414"/>
                <a:ext cx="686188" cy="673272"/>
              </a:xfrm>
              <a:prstGeom prst="bentConnector3">
                <a:avLst>
                  <a:gd name="adj1" fmla="val 41671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or: Elbow 37">
                <a:extLst>
                  <a:ext uri="{FF2B5EF4-FFF2-40B4-BE49-F238E27FC236}">
                    <a16:creationId xmlns:a16="http://schemas.microsoft.com/office/drawing/2014/main" id="{5E78A974-6CCD-49B3-A78F-EBEB9764520B}"/>
                  </a:ext>
                </a:extLst>
              </p:cNvPr>
              <p:cNvCxnSpPr>
                <a:cxnSpLocks/>
                <a:stCxn id="36" idx="1"/>
                <a:endCxn id="25" idx="3"/>
              </p:cNvCxnSpPr>
              <p:nvPr/>
            </p:nvCxnSpPr>
            <p:spPr>
              <a:xfrm rot="10800000" flipV="1">
                <a:off x="9141863" y="5176686"/>
                <a:ext cx="686188" cy="702334"/>
              </a:xfrm>
              <a:prstGeom prst="bentConnector3">
                <a:avLst>
                  <a:gd name="adj1" fmla="val 41671"/>
                </a:avLst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23086670-96D9-481F-988F-65F0D565B882}"/>
                  </a:ext>
                </a:extLst>
              </p:cNvPr>
              <p:cNvCxnSpPr>
                <a:stCxn id="34" idx="3"/>
                <a:endCxn id="20" idx="1"/>
              </p:cNvCxnSpPr>
              <p:nvPr/>
            </p:nvCxnSpPr>
            <p:spPr>
              <a:xfrm>
                <a:off x="2697524" y="5184401"/>
                <a:ext cx="1364296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2B935764-5C52-4E5D-A330-1E7FC9D9E810}"/>
                  </a:ext>
                </a:extLst>
              </p:cNvPr>
              <p:cNvSpPr/>
              <p:nvPr/>
            </p:nvSpPr>
            <p:spPr>
              <a:xfrm>
                <a:off x="5253992" y="4939155"/>
                <a:ext cx="772389" cy="486942"/>
              </a:xfrm>
              <a:prstGeom prst="rect">
                <a:avLst/>
              </a:prstGeom>
              <a:noFill/>
              <a:ln w="19050">
                <a:noFill/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9A157C57-8BFA-4E65-B909-85072905DCAF}"/>
                  </a:ext>
                </a:extLst>
              </p:cNvPr>
              <p:cNvSpPr/>
              <p:nvPr/>
            </p:nvSpPr>
            <p:spPr>
              <a:xfrm>
                <a:off x="4067694" y="4939155"/>
                <a:ext cx="772389" cy="486942"/>
              </a:xfrm>
              <a:prstGeom prst="rect">
                <a:avLst/>
              </a:prstGeom>
              <a:noFill/>
              <a:ln w="19050">
                <a:noFill/>
              </a:ln>
              <a:effectLst>
                <a:outerShdw blurRad="40000" dist="23000" dir="5400000" rotWithShape="0">
                  <a:srgbClr val="000000">
                    <a:alpha val="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7BEAE1FD-20DF-48D1-AD8D-018A27029B9D}"/>
                  </a:ext>
                </a:extLst>
              </p:cNvPr>
              <p:cNvCxnSpPr>
                <a:cxnSpLocks/>
                <a:stCxn id="17" idx="1"/>
                <a:endCxn id="47" idx="3"/>
              </p:cNvCxnSpPr>
              <p:nvPr/>
            </p:nvCxnSpPr>
            <p:spPr>
              <a:xfrm flipH="1" flipV="1">
                <a:off x="3705179" y="4479565"/>
                <a:ext cx="356645" cy="1827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115DF256-3638-41C2-B303-DD0A5AB64449}"/>
                </a:ext>
              </a:extLst>
            </p:cNvPr>
            <p:cNvCxnSpPr>
              <a:cxnSpLocks/>
              <a:stCxn id="20" idx="3"/>
              <a:endCxn id="28" idx="2"/>
            </p:cNvCxnSpPr>
            <p:nvPr/>
          </p:nvCxnSpPr>
          <p:spPr>
            <a:xfrm flipV="1">
              <a:off x="5751901" y="4746885"/>
              <a:ext cx="2729289" cy="437516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ctor: Elbow 7">
              <a:extLst>
                <a:ext uri="{FF2B5EF4-FFF2-40B4-BE49-F238E27FC236}">
                  <a16:creationId xmlns:a16="http://schemas.microsoft.com/office/drawing/2014/main" id="{164603CE-2255-48D5-97CE-24106D0AC255}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5751901" y="5184401"/>
              <a:ext cx="2729289" cy="451148"/>
            </a:xfrm>
            <a:prstGeom prst="bentConnector2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1FB0459-AECA-4406-98F5-7C046751C53D}"/>
                </a:ext>
              </a:extLst>
            </p:cNvPr>
            <p:cNvCxnSpPr>
              <a:cxnSpLocks/>
              <a:stCxn id="41" idx="0"/>
              <a:endCxn id="17" idx="2"/>
            </p:cNvCxnSpPr>
            <p:nvPr/>
          </p:nvCxnSpPr>
          <p:spPr>
            <a:xfrm flipH="1" flipV="1">
              <a:off x="4173540" y="4724862"/>
              <a:ext cx="5870" cy="214293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524E59D-AE73-41ED-A56A-C237F8E24855}"/>
                </a:ext>
              </a:extLst>
            </p:cNvPr>
            <p:cNvCxnSpPr>
              <a:cxnSpLocks/>
              <a:stCxn id="40" idx="0"/>
              <a:endCxn id="16" idx="2"/>
            </p:cNvCxnSpPr>
            <p:nvPr/>
          </p:nvCxnSpPr>
          <p:spPr>
            <a:xfrm flipV="1">
              <a:off x="5365708" y="4724862"/>
              <a:ext cx="0" cy="21429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FA0F789-95F1-48B8-8248-9AF25C06025F}"/>
                </a:ext>
              </a:extLst>
            </p:cNvPr>
            <p:cNvCxnSpPr>
              <a:cxnSpLocks/>
              <a:stCxn id="40" idx="2"/>
              <a:endCxn id="15" idx="0"/>
            </p:cNvCxnSpPr>
            <p:nvPr/>
          </p:nvCxnSpPr>
          <p:spPr>
            <a:xfrm flipH="1">
              <a:off x="5365707" y="5426097"/>
              <a:ext cx="1" cy="21784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717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120DE-5931-446E-9569-5EDCFC538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Kubernetes Components (3/3)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AC8C5-2716-49A2-920F-957450FF6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Replicaset</a:t>
            </a:r>
            <a:endParaRPr lang="en-US" altLang="ko-KR" dirty="0"/>
          </a:p>
          <a:p>
            <a:pPr lvl="1"/>
            <a:r>
              <a:rPr lang="ko-KR" altLang="en-US" dirty="0"/>
              <a:t>동일한 </a:t>
            </a:r>
            <a:r>
              <a:rPr lang="en-US" altLang="ko-KR" dirty="0"/>
              <a:t>Pod </a:t>
            </a:r>
            <a:r>
              <a:rPr lang="ko-KR" altLang="en-US" dirty="0"/>
              <a:t>집합이나 </a:t>
            </a:r>
            <a:r>
              <a:rPr lang="en-US" altLang="ko-KR" dirty="0"/>
              <a:t>Replica</a:t>
            </a:r>
            <a:r>
              <a:rPr lang="ko-KR" altLang="en-US" dirty="0"/>
              <a:t>들을 관리하는 </a:t>
            </a:r>
            <a:r>
              <a:rPr lang="en-US" altLang="ko-KR" dirty="0"/>
              <a:t>Object</a:t>
            </a:r>
          </a:p>
          <a:p>
            <a:pPr lvl="1"/>
            <a:r>
              <a:rPr lang="ko-KR" altLang="en-US" dirty="0"/>
              <a:t>지정한 </a:t>
            </a:r>
            <a:r>
              <a:rPr lang="en-US" altLang="ko-KR" dirty="0"/>
              <a:t>Pod </a:t>
            </a:r>
            <a:r>
              <a:rPr lang="ko-KR" altLang="en-US" dirty="0"/>
              <a:t>개수와 실제</a:t>
            </a:r>
            <a:r>
              <a:rPr lang="en-US" altLang="ko-KR" dirty="0"/>
              <a:t> Pod </a:t>
            </a:r>
            <a:r>
              <a:rPr lang="ko-KR" altLang="en-US" dirty="0"/>
              <a:t>개수가 맞도록 관리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Deployment</a:t>
            </a:r>
          </a:p>
          <a:p>
            <a:pPr lvl="1"/>
            <a:r>
              <a:rPr lang="en-US" altLang="ko-KR" dirty="0"/>
              <a:t>Pod</a:t>
            </a:r>
            <a:r>
              <a:rPr lang="ko-KR" altLang="en-US" dirty="0"/>
              <a:t>를 생성하고 관리하는 리소스</a:t>
            </a:r>
            <a:endParaRPr lang="en-US" altLang="ko-KR" dirty="0"/>
          </a:p>
          <a:p>
            <a:pPr lvl="1"/>
            <a:r>
              <a:rPr lang="en-US" altLang="ko-KR" dirty="0"/>
              <a:t>Pod</a:t>
            </a:r>
            <a:r>
              <a:rPr lang="ko-KR" altLang="en-US" dirty="0"/>
              <a:t>의 생성주기와 관련된 작업을 수행 및 스케줄링</a:t>
            </a:r>
            <a:endParaRPr lang="en-US" altLang="ko-KR" dirty="0"/>
          </a:p>
          <a:p>
            <a:pPr lvl="1"/>
            <a:r>
              <a:rPr lang="en-US" altLang="ko-KR" dirty="0" err="1"/>
              <a:t>Replicaset</a:t>
            </a:r>
            <a:r>
              <a:rPr lang="ko-KR" altLang="en-US" dirty="0"/>
              <a:t>을 조작하여 </a:t>
            </a:r>
            <a:r>
              <a:rPr lang="en-US" altLang="ko-KR" dirty="0"/>
              <a:t>Pod</a:t>
            </a:r>
            <a:r>
              <a:rPr lang="ko-KR" altLang="en-US" dirty="0"/>
              <a:t>의 상태를 변경 및 업데이트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Service</a:t>
            </a:r>
          </a:p>
          <a:p>
            <a:pPr lvl="1"/>
            <a:r>
              <a:rPr lang="ko-KR" altLang="en-US" dirty="0"/>
              <a:t>클러스터 외부로부터 요청을 받도록 </a:t>
            </a:r>
            <a:r>
              <a:rPr lang="en-US" altLang="ko-KR" dirty="0"/>
              <a:t>IP</a:t>
            </a:r>
            <a:r>
              <a:rPr lang="ko-KR" altLang="en-US" dirty="0"/>
              <a:t>를 노출하는 리소스</a:t>
            </a:r>
          </a:p>
          <a:p>
            <a:pPr lvl="1"/>
            <a:r>
              <a:rPr lang="ko-KR" altLang="en-US" dirty="0"/>
              <a:t>요청 받은 트래픽을 </a:t>
            </a:r>
            <a:r>
              <a:rPr lang="en-US" altLang="ko-KR" dirty="0"/>
              <a:t>Load Balancing</a:t>
            </a:r>
            <a:r>
              <a:rPr lang="ko-KR" altLang="en-US" dirty="0"/>
              <a:t>을 통해 분산시키거나 처리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BB71F-05B2-4C46-A5EE-878A1436E4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61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C17F0-702D-4B36-8BF8-9EDDD6511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Kubernetes HA* (1/2)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145A7-DAE6-4CCF-B7D9-ED138ED63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Self-healing</a:t>
            </a:r>
          </a:p>
          <a:p>
            <a:pPr lvl="1"/>
            <a:r>
              <a:rPr lang="ko-KR" altLang="en-US" dirty="0"/>
              <a:t>서버에 장애가 발생한 경우 자동으로 복구</a:t>
            </a:r>
          </a:p>
          <a:p>
            <a:pPr lvl="1"/>
            <a:r>
              <a:rPr lang="ko-KR" altLang="en-US" dirty="0"/>
              <a:t>서비스 중단 시간을 최소화하여 신뢰성을 높이기 위함</a:t>
            </a:r>
          </a:p>
          <a:p>
            <a:pPr lvl="1"/>
            <a:r>
              <a:rPr lang="ko-KR" altLang="en-US" dirty="0"/>
              <a:t>한 컨테이너가 다운되면 다른 컨테이너를 새로 시작하여 서비스 유지</a:t>
            </a:r>
          </a:p>
          <a:p>
            <a:pPr lvl="1"/>
            <a:r>
              <a:rPr lang="ko-KR" altLang="en-US" dirty="0"/>
              <a:t>지속적인 컨테이너 </a:t>
            </a:r>
            <a:r>
              <a:rPr lang="en-US" altLang="ko-KR" dirty="0"/>
              <a:t>Health Check</a:t>
            </a:r>
            <a:r>
              <a:rPr lang="ko-KR" altLang="en-US" dirty="0"/>
              <a:t>를 진행</a:t>
            </a:r>
            <a:r>
              <a:rPr lang="en-US" altLang="ko-KR" dirty="0"/>
              <a:t>, </a:t>
            </a:r>
            <a:r>
              <a:rPr lang="ko-KR" altLang="en-US" dirty="0"/>
              <a:t>문제 발견 시 재 시작</a:t>
            </a:r>
            <a:r>
              <a:rPr lang="en-US" altLang="ko-KR" dirty="0"/>
              <a:t>, </a:t>
            </a:r>
            <a:r>
              <a:rPr lang="ko-KR" altLang="en-US" dirty="0"/>
              <a:t>대체 등의 조치</a:t>
            </a:r>
          </a:p>
          <a:p>
            <a:pPr lvl="1"/>
            <a:r>
              <a:rPr lang="en-US" altLang="ko-KR" dirty="0"/>
              <a:t>Probe</a:t>
            </a:r>
            <a:r>
              <a:rPr lang="ko-KR" altLang="en-US" dirty="0"/>
              <a:t> 리소스를 이용해 개발자 요구에 맞는 </a:t>
            </a:r>
            <a:r>
              <a:rPr lang="en-US" altLang="ko-KR" dirty="0"/>
              <a:t>Health Check </a:t>
            </a:r>
            <a:r>
              <a:rPr lang="ko-KR" altLang="en-US" dirty="0"/>
              <a:t>적용 가능</a:t>
            </a:r>
          </a:p>
          <a:p>
            <a:endParaRPr lang="ko-KR" altLang="en-US" dirty="0"/>
          </a:p>
          <a:p>
            <a:r>
              <a:rPr lang="en-US" altLang="ko-KR" dirty="0"/>
              <a:t>Probe health-check</a:t>
            </a:r>
          </a:p>
          <a:p>
            <a:pPr lvl="1"/>
            <a:r>
              <a:rPr lang="ko-KR" altLang="en-US" dirty="0"/>
              <a:t>컨테이너에서 </a:t>
            </a:r>
            <a:r>
              <a:rPr lang="en-US" altLang="ko-KR" dirty="0" err="1"/>
              <a:t>kubelet</a:t>
            </a:r>
            <a:r>
              <a:rPr lang="ko-KR" altLang="en-US" dirty="0"/>
              <a:t>에 의해 주기적으로 수행되는 진단</a:t>
            </a:r>
            <a:endParaRPr lang="en-US" altLang="ko-KR" dirty="0"/>
          </a:p>
          <a:p>
            <a:pPr lvl="1"/>
            <a:r>
              <a:rPr lang="ko-KR" altLang="en-US" dirty="0"/>
              <a:t>주기적으로 상태를 체크하고</a:t>
            </a:r>
            <a:r>
              <a:rPr lang="en-US" altLang="ko-KR" dirty="0"/>
              <a:t>, </a:t>
            </a:r>
            <a:r>
              <a:rPr lang="ko-KR" altLang="en-US" dirty="0"/>
              <a:t>문제가 있는 컨테이너는 자동으로 재 시작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E1E50-93C1-4F65-B689-74F04A43C1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13B2DE-F6B4-49A8-8EE7-1E29926D7DB4}"/>
              </a:ext>
            </a:extLst>
          </p:cNvPr>
          <p:cNvSpPr txBox="1"/>
          <p:nvPr/>
        </p:nvSpPr>
        <p:spPr>
          <a:xfrm>
            <a:off x="0" y="6244291"/>
            <a:ext cx="12192000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High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Availability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52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C17F0-702D-4B36-8BF8-9EDDD6511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Kubernetes HA (2/2)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145A7-DAE6-4CCF-B7D9-ED138ED63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Autoscaling : </a:t>
            </a:r>
            <a:r>
              <a:rPr lang="ko-KR" altLang="en-US" dirty="0"/>
              <a:t>어플리케이션의 부하에 따라 자동으로 서버의 자원을 조정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수직 스케일링 </a:t>
            </a:r>
            <a:r>
              <a:rPr lang="en-US" altLang="ko-KR" dirty="0"/>
              <a:t>(Resource-control)</a:t>
            </a:r>
          </a:p>
          <a:p>
            <a:pPr lvl="1"/>
            <a:r>
              <a:rPr lang="ko-KR" altLang="en-US" dirty="0"/>
              <a:t>단일 </a:t>
            </a:r>
            <a:r>
              <a:rPr lang="en-US" altLang="ko-KR" dirty="0"/>
              <a:t>Pod</a:t>
            </a:r>
            <a:r>
              <a:rPr lang="ko-KR" altLang="en-US" dirty="0"/>
              <a:t>의 리소스 할당량을 조정해 처리능력 향상</a:t>
            </a:r>
          </a:p>
          <a:p>
            <a:pPr lvl="1"/>
            <a:r>
              <a:rPr lang="ko-KR" altLang="en-US" dirty="0"/>
              <a:t>단일 </a:t>
            </a:r>
            <a:r>
              <a:rPr lang="en-US" altLang="ko-KR" dirty="0"/>
              <a:t>Pod</a:t>
            </a:r>
            <a:r>
              <a:rPr lang="ko-KR" altLang="en-US" dirty="0"/>
              <a:t>에 장애가 발생하면 전체 시스템 저하</a:t>
            </a:r>
          </a:p>
          <a:p>
            <a:pPr lvl="1"/>
            <a:r>
              <a:rPr lang="ko-KR" altLang="en-US" dirty="0"/>
              <a:t>간단한 리소스 구성을 가져야 함</a:t>
            </a:r>
            <a:endParaRPr lang="en-US" altLang="ko-KR" dirty="0"/>
          </a:p>
          <a:p>
            <a:pPr lvl="1"/>
            <a:r>
              <a:rPr lang="en-US" altLang="ko-KR" dirty="0"/>
              <a:t>Stateful* Pod</a:t>
            </a:r>
            <a:r>
              <a:rPr lang="ko-KR" altLang="en-US" dirty="0"/>
              <a:t>에 적합</a:t>
            </a:r>
          </a:p>
          <a:p>
            <a:endParaRPr lang="ko-KR" altLang="en-US" dirty="0"/>
          </a:p>
          <a:p>
            <a:r>
              <a:rPr lang="ko-KR" altLang="en-US" dirty="0"/>
              <a:t>수평 스케일링 </a:t>
            </a:r>
            <a:r>
              <a:rPr lang="en-US" altLang="ko-KR" dirty="0"/>
              <a:t>(Horizontal Pod </a:t>
            </a:r>
            <a:r>
              <a:rPr lang="en-US" altLang="ko-KR" dirty="0" err="1"/>
              <a:t>Autoscaler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애플리케이션의 처리능력 향상을 위해 </a:t>
            </a:r>
            <a:r>
              <a:rPr lang="en-US" altLang="ko-KR" dirty="0"/>
              <a:t>Pod</a:t>
            </a:r>
            <a:r>
              <a:rPr lang="ko-KR" altLang="en-US" dirty="0"/>
              <a:t>의 수를 조정</a:t>
            </a:r>
          </a:p>
          <a:p>
            <a:pPr lvl="1"/>
            <a:r>
              <a:rPr lang="ko-KR" altLang="en-US" dirty="0"/>
              <a:t>유연한 데이터 처리 구조와 데이터 일관성을 유지해야 함</a:t>
            </a:r>
          </a:p>
          <a:p>
            <a:pPr lvl="1"/>
            <a:r>
              <a:rPr lang="en-US" altLang="ko-KR" dirty="0"/>
              <a:t>Stateless** Pod</a:t>
            </a:r>
            <a:r>
              <a:rPr lang="ko-KR" altLang="en-US" dirty="0"/>
              <a:t>에 적합</a:t>
            </a:r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E1E50-93C1-4F65-B689-74F04A43C1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57E073-7F5B-4809-8DC9-9EA6407829C1}"/>
              </a:ext>
            </a:extLst>
          </p:cNvPr>
          <p:cNvSpPr txBox="1"/>
          <p:nvPr/>
        </p:nvSpPr>
        <p:spPr>
          <a:xfrm>
            <a:off x="0" y="6075014"/>
            <a:ext cx="12192000" cy="43088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상태정보가 바뀌며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특정 상태 값을 가지는 경우 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상태정보 없이 단순히 요청에 대한 응답 처리</a:t>
            </a:r>
          </a:p>
        </p:txBody>
      </p:sp>
    </p:spTree>
    <p:extLst>
      <p:ext uri="{BB962C8B-B14F-4D97-AF65-F5344CB8AC3E}">
        <p14:creationId xmlns:p14="http://schemas.microsoft.com/office/powerpoint/2010/main" val="401209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588B-CB24-4258-B611-09C876456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Kubernetes Distributions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B72B0-9A57-4933-B71C-AE982156C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CNCF(Cloud</a:t>
            </a:r>
            <a:r>
              <a:rPr lang="ko-KR" altLang="en-US" dirty="0"/>
              <a:t> </a:t>
            </a:r>
            <a:r>
              <a:rPr lang="en-US" altLang="ko-KR" dirty="0"/>
              <a:t>Native</a:t>
            </a:r>
            <a:r>
              <a:rPr lang="ko-KR" altLang="en-US" dirty="0"/>
              <a:t> </a:t>
            </a:r>
            <a:r>
              <a:rPr lang="en-US" altLang="ko-KR" dirty="0"/>
              <a:t>Computing Foundation)</a:t>
            </a:r>
            <a:r>
              <a:rPr lang="ko-KR" altLang="en-US" dirty="0"/>
              <a:t>에서 인증한 여러 </a:t>
            </a:r>
            <a:r>
              <a:rPr lang="ko-KR" altLang="en-US" dirty="0" err="1"/>
              <a:t>배포판</a:t>
            </a:r>
            <a:r>
              <a:rPr lang="ko-KR" altLang="en-US" dirty="0"/>
              <a:t> 존재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Cloud</a:t>
            </a:r>
            <a:r>
              <a:rPr lang="ko-KR" altLang="en-US" dirty="0"/>
              <a:t> 전용 </a:t>
            </a:r>
            <a:r>
              <a:rPr lang="ko-KR" altLang="en-US" dirty="0" err="1"/>
              <a:t>배포판</a:t>
            </a:r>
            <a:endParaRPr lang="en-US" altLang="ko-KR" dirty="0"/>
          </a:p>
          <a:p>
            <a:pPr lvl="1"/>
            <a:r>
              <a:rPr lang="ko-KR" altLang="en-US" dirty="0"/>
              <a:t>하드웨어 및 전체적인 구조 생성을 </a:t>
            </a:r>
            <a:r>
              <a:rPr lang="en-US" altLang="ko-KR" dirty="0"/>
              <a:t>Cloud </a:t>
            </a:r>
            <a:r>
              <a:rPr lang="ko-KR" altLang="en-US" dirty="0"/>
              <a:t>공급자에게 맡기고 애플리케이션만 관리 가능</a:t>
            </a:r>
            <a:endParaRPr lang="en-US" altLang="ko-KR" dirty="0"/>
          </a:p>
          <a:p>
            <a:pPr lvl="1"/>
            <a:r>
              <a:rPr lang="en-US" altLang="ko-KR" dirty="0"/>
              <a:t>EKS, AKS, GKS, NKS </a:t>
            </a:r>
            <a:r>
              <a:rPr lang="ko-KR" altLang="en-US" dirty="0"/>
              <a:t>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On-Premise </a:t>
            </a:r>
            <a:r>
              <a:rPr lang="ko-KR" altLang="en-US" dirty="0" err="1"/>
              <a:t>배포판</a:t>
            </a:r>
            <a:endParaRPr lang="en-US" altLang="ko-KR" dirty="0"/>
          </a:p>
          <a:p>
            <a:pPr lvl="1"/>
            <a:r>
              <a:rPr lang="ko-KR" altLang="en-US" dirty="0"/>
              <a:t>인프라에 대한 모든 권한을 가지고</a:t>
            </a:r>
            <a:r>
              <a:rPr lang="en-US" altLang="ko-KR" dirty="0"/>
              <a:t>, </a:t>
            </a:r>
            <a:r>
              <a:rPr lang="ko-KR" altLang="en-US" dirty="0"/>
              <a:t>원하는 방식으로 </a:t>
            </a:r>
            <a:r>
              <a:rPr lang="en-US" altLang="ko-KR" dirty="0"/>
              <a:t>Cluster</a:t>
            </a:r>
            <a:r>
              <a:rPr lang="ko-KR" altLang="en-US" dirty="0"/>
              <a:t>를 구현 가능</a:t>
            </a:r>
            <a:endParaRPr lang="en-US" altLang="ko-KR" dirty="0"/>
          </a:p>
          <a:p>
            <a:pPr lvl="1"/>
            <a:r>
              <a:rPr lang="ko-KR" altLang="en-US" dirty="0" err="1"/>
              <a:t>배포판</a:t>
            </a:r>
            <a:r>
              <a:rPr lang="ko-KR" altLang="en-US" dirty="0"/>
              <a:t> 형식이 아닌</a:t>
            </a:r>
            <a:r>
              <a:rPr lang="en-US" altLang="ko-KR" dirty="0"/>
              <a:t> Clustering</a:t>
            </a:r>
            <a:r>
              <a:rPr lang="ko-KR" altLang="en-US" dirty="0"/>
              <a:t> </a:t>
            </a:r>
            <a:r>
              <a:rPr lang="en-US" altLang="ko-KR" dirty="0"/>
              <a:t>Tool</a:t>
            </a:r>
            <a:r>
              <a:rPr lang="ko-KR" altLang="en-US" dirty="0"/>
              <a:t>의 형식으로 제공되는 경우도 존재</a:t>
            </a:r>
            <a:endParaRPr lang="en-US" altLang="ko-KR" dirty="0"/>
          </a:p>
          <a:p>
            <a:pPr lvl="1"/>
            <a:r>
              <a:rPr lang="en-US" altLang="ko-KR" dirty="0" err="1"/>
              <a:t>Kubeadm</a:t>
            </a:r>
            <a:r>
              <a:rPr lang="en-US" altLang="ko-KR" dirty="0"/>
              <a:t>, </a:t>
            </a:r>
            <a:r>
              <a:rPr lang="en-US" altLang="ko-KR" dirty="0" err="1"/>
              <a:t>Minikube</a:t>
            </a:r>
            <a:r>
              <a:rPr lang="en-US" altLang="ko-KR" dirty="0"/>
              <a:t>, Rancher </a:t>
            </a:r>
            <a:r>
              <a:rPr lang="ko-KR" altLang="en-US" dirty="0"/>
              <a:t>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Edge Computing </a:t>
            </a:r>
            <a:r>
              <a:rPr lang="ko-KR" altLang="en-US" dirty="0"/>
              <a:t>목적 </a:t>
            </a:r>
            <a:r>
              <a:rPr lang="ko-KR" altLang="en-US" dirty="0" err="1"/>
              <a:t>배포판</a:t>
            </a:r>
            <a:endParaRPr lang="en-US" altLang="ko-KR" dirty="0"/>
          </a:p>
          <a:p>
            <a:pPr lvl="1"/>
            <a:r>
              <a:rPr lang="ko-KR" altLang="en-US" dirty="0"/>
              <a:t>리소스가 제한된 환경에서 사용할 수 있도록 설계</a:t>
            </a:r>
            <a:endParaRPr lang="en-US" altLang="ko-KR" dirty="0"/>
          </a:p>
          <a:p>
            <a:pPr lvl="1"/>
            <a:r>
              <a:rPr lang="en-US" altLang="ko-KR" dirty="0"/>
              <a:t>K3s, K0s, MicroK8s,</a:t>
            </a:r>
            <a:r>
              <a:rPr lang="ko-KR" altLang="en-US" dirty="0"/>
              <a:t> </a:t>
            </a:r>
            <a:r>
              <a:rPr lang="en-US" altLang="ko-KR" dirty="0" err="1"/>
              <a:t>KubeEdge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DD6B6-8002-4CB1-9914-2888EB497D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44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01433-9DD7-4407-A715-459147371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CNI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118CD-4A52-4F7E-8C81-413D81A98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컨테이너 간의 네트워킹을 제어할 수 있는 플러그인을 만들기 위한 표준</a:t>
            </a:r>
            <a:endParaRPr lang="en-US" altLang="ko-KR" dirty="0"/>
          </a:p>
          <a:p>
            <a:pPr lvl="1"/>
            <a:r>
              <a:rPr lang="ko-KR" altLang="en-US" dirty="0"/>
              <a:t>해당 표준을 기반으로 여러 </a:t>
            </a:r>
            <a:r>
              <a:rPr lang="en-US" altLang="ko-KR" dirty="0"/>
              <a:t>3rd-party</a:t>
            </a:r>
            <a:r>
              <a:rPr lang="ko-KR" altLang="en-US" dirty="0"/>
              <a:t> </a:t>
            </a:r>
            <a:r>
              <a:rPr lang="en-US" altLang="ko-KR" dirty="0"/>
              <a:t>CNI </a:t>
            </a:r>
            <a:r>
              <a:rPr lang="ko-KR" altLang="en-US" dirty="0"/>
              <a:t>플러그인이 개발됨</a:t>
            </a:r>
            <a:endParaRPr lang="en-US" altLang="ko-KR" dirty="0"/>
          </a:p>
          <a:p>
            <a:pPr lvl="1"/>
            <a:r>
              <a:rPr lang="en-US" altLang="ko-KR" dirty="0"/>
              <a:t>e.g. Flannel, Calico, </a:t>
            </a:r>
            <a:r>
              <a:rPr lang="en-US" altLang="ko-KR" dirty="0" err="1"/>
              <a:t>Weavenet</a:t>
            </a:r>
            <a:r>
              <a:rPr lang="en-US" altLang="ko-KR" dirty="0"/>
              <a:t>, etc.</a:t>
            </a:r>
          </a:p>
          <a:p>
            <a:endParaRPr lang="en-US" altLang="ko-KR" dirty="0"/>
          </a:p>
          <a:p>
            <a:r>
              <a:rPr lang="ko-KR" altLang="en-US" dirty="0"/>
              <a:t>여러 컨테이너 위의 가상 오버레이 네트워크를 생성하여 </a:t>
            </a:r>
            <a:r>
              <a:rPr lang="en-US" altLang="ko-KR" dirty="0"/>
              <a:t>Pod </a:t>
            </a:r>
            <a:r>
              <a:rPr lang="ko-KR" altLang="en-US" dirty="0"/>
              <a:t>간의 네트워킹을 구현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플러그인에 따라 구현하는 </a:t>
            </a:r>
            <a:r>
              <a:rPr lang="en-US" altLang="ko-KR" dirty="0"/>
              <a:t>Layer,</a:t>
            </a:r>
            <a:r>
              <a:rPr lang="ko-KR" altLang="en-US" dirty="0"/>
              <a:t> </a:t>
            </a:r>
            <a:r>
              <a:rPr lang="en-US" altLang="ko-KR" dirty="0"/>
              <a:t>Multicasting</a:t>
            </a:r>
            <a:r>
              <a:rPr lang="ko-KR" altLang="en-US" dirty="0"/>
              <a:t> 지원여부 등이 상이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A51F4-43D7-4688-BE1F-9C43F4E04B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39</a:t>
            </a:fld>
            <a:endParaRPr lang="ko-KR" alt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3CD8042-198C-4A4B-9AC9-B7A473A83D43}"/>
              </a:ext>
            </a:extLst>
          </p:cNvPr>
          <p:cNvGraphicFramePr>
            <a:graphicFrameLocks noGrp="1"/>
          </p:cNvGraphicFramePr>
          <p:nvPr/>
        </p:nvGraphicFramePr>
        <p:xfrm>
          <a:off x="1022351" y="4011930"/>
          <a:ext cx="5902323" cy="1832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7441">
                  <a:extLst>
                    <a:ext uri="{9D8B030D-6E8A-4147-A177-3AD203B41FA5}">
                      <a16:colId xmlns:a16="http://schemas.microsoft.com/office/drawing/2014/main" val="1450542720"/>
                    </a:ext>
                  </a:extLst>
                </a:gridCol>
                <a:gridCol w="1967441">
                  <a:extLst>
                    <a:ext uri="{9D8B030D-6E8A-4147-A177-3AD203B41FA5}">
                      <a16:colId xmlns:a16="http://schemas.microsoft.com/office/drawing/2014/main" val="3121715749"/>
                    </a:ext>
                  </a:extLst>
                </a:gridCol>
                <a:gridCol w="1967441">
                  <a:extLst>
                    <a:ext uri="{9D8B030D-6E8A-4147-A177-3AD203B41FA5}">
                      <a16:colId xmlns:a16="http://schemas.microsoft.com/office/drawing/2014/main" val="3839704836"/>
                    </a:ext>
                  </a:extLst>
                </a:gridCol>
              </a:tblGrid>
              <a:tr h="3054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CNI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Layer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Multicasting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extLst>
                  <a:ext uri="{0D108BD9-81ED-4DB2-BD59-A6C34878D82A}">
                    <a16:rowId xmlns:a16="http://schemas.microsoft.com/office/drawing/2014/main" val="734703242"/>
                  </a:ext>
                </a:extLst>
              </a:tr>
              <a:tr h="3054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Flannel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Layer 2 or 3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</a:p>
                  </a:txBody>
                  <a:tcPr marL="66401" marR="66401" marT="33200" marB="33200"/>
                </a:tc>
                <a:extLst>
                  <a:ext uri="{0D108BD9-81ED-4DB2-BD59-A6C34878D82A}">
                    <a16:rowId xmlns:a16="http://schemas.microsoft.com/office/drawing/2014/main" val="3155360777"/>
                  </a:ext>
                </a:extLst>
              </a:tr>
              <a:tr h="3054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Calico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Layer 3/4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extLst>
                  <a:ext uri="{0D108BD9-81ED-4DB2-BD59-A6C34878D82A}">
                    <a16:rowId xmlns:a16="http://schemas.microsoft.com/office/drawing/2014/main" val="1091589991"/>
                  </a:ext>
                </a:extLst>
              </a:tr>
              <a:tr h="3054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Weavenet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Layer 2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</a:p>
                  </a:txBody>
                  <a:tcPr marL="66401" marR="66401" marT="33200" marB="33200"/>
                </a:tc>
                <a:extLst>
                  <a:ext uri="{0D108BD9-81ED-4DB2-BD59-A6C34878D82A}">
                    <a16:rowId xmlns:a16="http://schemas.microsoft.com/office/drawing/2014/main" val="801585902"/>
                  </a:ext>
                </a:extLst>
              </a:tr>
              <a:tr h="3054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Antrea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Layer 3/4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extLst>
                  <a:ext uri="{0D108BD9-81ED-4DB2-BD59-A6C34878D82A}">
                    <a16:rowId xmlns:a16="http://schemas.microsoft.com/office/drawing/2014/main" val="3749230089"/>
                  </a:ext>
                </a:extLst>
              </a:tr>
              <a:tr h="3054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…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…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…</a:t>
                      </a:r>
                      <a:endParaRPr lang="ko-KR" altLang="en-US" sz="1400" dirty="0"/>
                    </a:p>
                  </a:txBody>
                  <a:tcPr marL="66401" marR="66401" marT="33200" marB="33200"/>
                </a:tc>
                <a:extLst>
                  <a:ext uri="{0D108BD9-81ED-4DB2-BD59-A6C34878D82A}">
                    <a16:rowId xmlns:a16="http://schemas.microsoft.com/office/drawing/2014/main" val="2679575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040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7596AE1-6F7D-4190-B19D-95A0DBC53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14C67-7811-4077-B65F-A356DC528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IT </a:t>
            </a:r>
            <a:r>
              <a:rPr lang="ko-KR" altLang="en-US" dirty="0"/>
              <a:t>인프라 서비스 관리의 어려움 및 복잡도의 증가로 인해 가상화 기술의 중요성 증가</a:t>
            </a:r>
            <a:endParaRPr lang="en-US" altLang="ko-KR" dirty="0"/>
          </a:p>
          <a:p>
            <a:pPr lvl="1"/>
            <a:r>
              <a:rPr lang="ko-KR" altLang="en-US" dirty="0"/>
              <a:t>수평적 확장의 용이함</a:t>
            </a:r>
            <a:r>
              <a:rPr lang="en-US" altLang="ko-KR" dirty="0"/>
              <a:t>, </a:t>
            </a:r>
            <a:r>
              <a:rPr lang="ko-KR" altLang="en-US" dirty="0"/>
              <a:t>분산 시스템의 탄력적 실행 가능성 등</a:t>
            </a:r>
            <a:endParaRPr lang="en-US" altLang="ko-KR" dirty="0"/>
          </a:p>
          <a:p>
            <a:pPr lvl="1"/>
            <a:r>
              <a:rPr lang="ko-KR" altLang="en-US" dirty="0"/>
              <a:t>애플리케이션의 배포</a:t>
            </a:r>
            <a:r>
              <a:rPr lang="en-US" altLang="ko-KR" dirty="0"/>
              <a:t>, </a:t>
            </a:r>
            <a:r>
              <a:rPr lang="ko-KR" altLang="en-US" dirty="0"/>
              <a:t>관리</a:t>
            </a:r>
            <a:r>
              <a:rPr lang="en-US" altLang="ko-KR" dirty="0"/>
              <a:t>, </a:t>
            </a:r>
            <a:r>
              <a:rPr lang="ko-KR" altLang="en-US" dirty="0"/>
              <a:t>리소스 관리를 자동적</a:t>
            </a:r>
            <a:r>
              <a:rPr lang="en-US" altLang="ko-KR" dirty="0"/>
              <a:t>, </a:t>
            </a:r>
            <a:r>
              <a:rPr lang="ko-KR" altLang="en-US" dirty="0"/>
              <a:t>효율적으로 관리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SCADA </a:t>
            </a:r>
            <a:r>
              <a:rPr lang="ko-KR" altLang="en-US" dirty="0"/>
              <a:t>시스템에서 데이터 통신에 사용되는 프로토콜이 혼합됨</a:t>
            </a:r>
            <a:endParaRPr lang="en-US" altLang="ko-KR" dirty="0"/>
          </a:p>
          <a:p>
            <a:pPr lvl="1"/>
            <a:r>
              <a:rPr lang="ko-KR" altLang="en-US" dirty="0"/>
              <a:t>서로 다른 장치의 상호운용성 보장을 위해 공통 정보 모델과 미들웨어 필요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IED 61850 </a:t>
            </a:r>
            <a:r>
              <a:rPr lang="ko-KR" altLang="en-US" dirty="0"/>
              <a:t>및 </a:t>
            </a:r>
            <a:r>
              <a:rPr lang="en-US" altLang="ko-KR" dirty="0"/>
              <a:t>DNP3.0 </a:t>
            </a:r>
            <a:r>
              <a:rPr lang="ko-KR" altLang="en-US" dirty="0"/>
              <a:t>정보를 </a:t>
            </a:r>
            <a:r>
              <a:rPr lang="en-US" altLang="ko-KR" dirty="0"/>
              <a:t>CIM </a:t>
            </a:r>
            <a:r>
              <a:rPr lang="ko-KR" altLang="en-US" dirty="0"/>
              <a:t>정보로 변환하는 </a:t>
            </a:r>
            <a:r>
              <a:rPr lang="en-US" altLang="ko-KR" dirty="0"/>
              <a:t>CIM Adaptor</a:t>
            </a:r>
            <a:r>
              <a:rPr lang="ko-KR" altLang="en-US" dirty="0"/>
              <a:t>를 구현</a:t>
            </a:r>
            <a:endParaRPr lang="en-US" altLang="ko-KR" dirty="0"/>
          </a:p>
          <a:p>
            <a:pPr lvl="1"/>
            <a:r>
              <a:rPr lang="ko-KR" altLang="en-US" dirty="0"/>
              <a:t>다른 </a:t>
            </a:r>
            <a:r>
              <a:rPr lang="en-US" altLang="ko-KR" dirty="0"/>
              <a:t>SCADA </a:t>
            </a:r>
            <a:r>
              <a:rPr lang="ko-KR" altLang="en-US" dirty="0"/>
              <a:t>프로토콜과의 상호 운용성을 보장</a:t>
            </a:r>
            <a:endParaRPr lang="en-US" altLang="ko-KR" dirty="0"/>
          </a:p>
          <a:p>
            <a:pPr lvl="1"/>
            <a:r>
              <a:rPr lang="ko-KR" altLang="en-US" dirty="0"/>
              <a:t>변환된 </a:t>
            </a:r>
            <a:r>
              <a:rPr lang="en-US" altLang="ko-KR" dirty="0"/>
              <a:t>CIM </a:t>
            </a:r>
            <a:r>
              <a:rPr lang="ko-KR" altLang="en-US" dirty="0"/>
              <a:t>정보를 </a:t>
            </a:r>
            <a:r>
              <a:rPr lang="en-US" altLang="ko-KR" dirty="0"/>
              <a:t>DDS </a:t>
            </a:r>
            <a:r>
              <a:rPr lang="ko-KR" altLang="en-US" dirty="0"/>
              <a:t>미들웨어를 통해 전송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CIM</a:t>
            </a:r>
            <a:r>
              <a:rPr lang="ko-KR" altLang="en-US" dirty="0"/>
              <a:t>의 크기에 따라 </a:t>
            </a:r>
            <a:r>
              <a:rPr lang="en-US" altLang="ko-KR" dirty="0"/>
              <a:t>DDS</a:t>
            </a:r>
            <a:r>
              <a:rPr lang="ko-KR" altLang="en-US" dirty="0"/>
              <a:t>의 성능이 어떻게 변화하는지를 비교</a:t>
            </a:r>
            <a:endParaRPr lang="en-US" altLang="ko-KR" dirty="0"/>
          </a:p>
          <a:p>
            <a:pPr lvl="1"/>
            <a:r>
              <a:rPr lang="en-US" altLang="ko-KR" dirty="0" err="1"/>
              <a:t>OpenDDS</a:t>
            </a:r>
            <a:r>
              <a:rPr lang="en-US" altLang="ko-KR" dirty="0"/>
              <a:t> vs RTIDDS</a:t>
            </a:r>
          </a:p>
          <a:p>
            <a:pPr lvl="1"/>
            <a:r>
              <a:rPr lang="en-US" altLang="ko-KR" dirty="0"/>
              <a:t>Unicast vs Multicast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20AFB6-A9C4-41D6-BE0F-53985FAF1D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86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42238-0F1F-479B-8AB0-547040FB7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Antrea</a:t>
            </a:r>
            <a:r>
              <a:rPr lang="en-US" altLang="ko-KR" dirty="0"/>
              <a:t> CNI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CAB24-F543-4FCF-B28E-AED1B6297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Open </a:t>
            </a:r>
            <a:r>
              <a:rPr lang="en-US" altLang="ko-KR" dirty="0" err="1"/>
              <a:t>vSwitch</a:t>
            </a:r>
            <a:r>
              <a:rPr lang="en-US" altLang="ko-KR" dirty="0"/>
              <a:t> </a:t>
            </a:r>
            <a:r>
              <a:rPr lang="ko-KR" altLang="en-US" dirty="0"/>
              <a:t>기반 </a:t>
            </a:r>
            <a:r>
              <a:rPr lang="en-US" altLang="ko-KR" dirty="0"/>
              <a:t>CNI </a:t>
            </a:r>
            <a:r>
              <a:rPr lang="ko-KR" altLang="en-US" dirty="0"/>
              <a:t>플러그인</a:t>
            </a:r>
            <a:endParaRPr lang="en-US" altLang="ko-KR" dirty="0"/>
          </a:p>
          <a:p>
            <a:pPr lvl="1"/>
            <a:r>
              <a:rPr lang="en-US" altLang="ko-KR" dirty="0"/>
              <a:t>Open</a:t>
            </a:r>
            <a:r>
              <a:rPr lang="ko-KR" altLang="en-US" dirty="0"/>
              <a:t> </a:t>
            </a:r>
            <a:r>
              <a:rPr lang="en-US" altLang="ko-KR" dirty="0" err="1"/>
              <a:t>vSwitch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Open-source</a:t>
            </a:r>
            <a:r>
              <a:rPr lang="ko-KR" altLang="en-US" dirty="0"/>
              <a:t> </a:t>
            </a:r>
            <a:r>
              <a:rPr lang="en-US" altLang="ko-KR" dirty="0"/>
              <a:t>implementation of a distributed virtual switch</a:t>
            </a:r>
          </a:p>
          <a:p>
            <a:endParaRPr lang="en-US" altLang="ko-KR" dirty="0"/>
          </a:p>
          <a:p>
            <a:r>
              <a:rPr lang="en-US" altLang="ko-KR" dirty="0"/>
              <a:t>Multicasting </a:t>
            </a:r>
            <a:r>
              <a:rPr lang="ko-KR" altLang="en-US" dirty="0"/>
              <a:t>지원</a:t>
            </a:r>
            <a:endParaRPr lang="en-US" altLang="ko-KR" dirty="0"/>
          </a:p>
          <a:p>
            <a:pPr lvl="1"/>
            <a:r>
              <a:rPr lang="en-US" altLang="ko-KR" dirty="0"/>
              <a:t>DDS</a:t>
            </a:r>
            <a:r>
              <a:rPr lang="ko-KR" altLang="en-US" dirty="0"/>
              <a:t> </a:t>
            </a:r>
            <a:r>
              <a:rPr lang="en-US" altLang="ko-KR" dirty="0"/>
              <a:t>Discovery</a:t>
            </a:r>
            <a:r>
              <a:rPr lang="ko-KR" altLang="en-US" dirty="0"/>
              <a:t> 및 </a:t>
            </a:r>
            <a:r>
              <a:rPr lang="en-US" altLang="ko-KR" dirty="0"/>
              <a:t>Transport</a:t>
            </a:r>
            <a:r>
              <a:rPr lang="ko-KR" altLang="en-US" dirty="0"/>
              <a:t> 에서 필요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BB300-7EFF-4417-8B2A-302EB63A0F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40</a:t>
            </a:fld>
            <a:endParaRPr lang="ko-KR" alt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044B4C9-1C8A-480C-86B7-58B0D33A8BCB}"/>
              </a:ext>
            </a:extLst>
          </p:cNvPr>
          <p:cNvGrpSpPr/>
          <p:nvPr/>
        </p:nvGrpSpPr>
        <p:grpSpPr>
          <a:xfrm>
            <a:off x="1045029" y="3854450"/>
            <a:ext cx="4357396" cy="1920893"/>
            <a:chOff x="1017037" y="3536664"/>
            <a:chExt cx="5078964" cy="223898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4C321F-8E3B-4CC4-A6E1-1D72DEB56EAC}"/>
                </a:ext>
              </a:extLst>
            </p:cNvPr>
            <p:cNvSpPr/>
            <p:nvPr/>
          </p:nvSpPr>
          <p:spPr>
            <a:xfrm>
              <a:off x="1342636" y="4297852"/>
              <a:ext cx="533790" cy="16876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vNIC</a:t>
              </a:r>
              <a:endParaRPr lang="ko-KR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009FE0D-7C34-4B58-9E3A-4C0B740F3BFB}"/>
                </a:ext>
              </a:extLst>
            </p:cNvPr>
            <p:cNvSpPr/>
            <p:nvPr/>
          </p:nvSpPr>
          <p:spPr>
            <a:xfrm>
              <a:off x="1017037" y="5422899"/>
              <a:ext cx="2500604" cy="352750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Server</a:t>
              </a:r>
              <a:endParaRPr lang="ko-KR" alt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F4A890C-7F56-4D1F-AE76-42586E7B1C04}"/>
                </a:ext>
              </a:extLst>
            </p:cNvPr>
            <p:cNvSpPr/>
            <p:nvPr/>
          </p:nvSpPr>
          <p:spPr>
            <a:xfrm>
              <a:off x="1017037" y="5002538"/>
              <a:ext cx="2500604" cy="352750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Hypervisor</a:t>
              </a:r>
              <a:endParaRPr lang="ko-KR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A5DCE95-D137-4768-BBA6-5084FB32A396}"/>
                </a:ext>
              </a:extLst>
            </p:cNvPr>
            <p:cNvSpPr/>
            <p:nvPr/>
          </p:nvSpPr>
          <p:spPr>
            <a:xfrm>
              <a:off x="1017037" y="4582177"/>
              <a:ext cx="5078964" cy="35275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Distributed virtual switch (Open </a:t>
              </a:r>
              <a:r>
                <a:rPr lang="en-US" altLang="ko-KR" sz="120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vSwitch</a:t>
              </a:r>
              <a:r>
                <a:rPr lang="en-US" altLang="ko-KR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71087DD-C4B0-461C-8A9B-86022ADDC663}"/>
                </a:ext>
              </a:extLst>
            </p:cNvPr>
            <p:cNvSpPr/>
            <p:nvPr/>
          </p:nvSpPr>
          <p:spPr>
            <a:xfrm>
              <a:off x="3595396" y="5422899"/>
              <a:ext cx="2500604" cy="352750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Server</a:t>
              </a:r>
              <a:endParaRPr lang="ko-KR" alt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47B1FC3D-C7D7-41F8-A7AA-410B41D16892}"/>
                </a:ext>
              </a:extLst>
            </p:cNvPr>
            <p:cNvSpPr/>
            <p:nvPr/>
          </p:nvSpPr>
          <p:spPr>
            <a:xfrm>
              <a:off x="3595396" y="5002538"/>
              <a:ext cx="2500604" cy="352750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Hypervisor</a:t>
              </a:r>
              <a:endParaRPr lang="ko-KR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9565B6E-46E1-46B9-B282-CA579CF7E4B1}"/>
                </a:ext>
              </a:extLst>
            </p:cNvPr>
            <p:cNvSpPr/>
            <p:nvPr/>
          </p:nvSpPr>
          <p:spPr>
            <a:xfrm>
              <a:off x="1017037" y="3536664"/>
              <a:ext cx="1184987" cy="48797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Web Server</a:t>
              </a:r>
              <a:endParaRPr lang="ko-KR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0ED1011-F4BD-4739-8BF1-47A2036ACC80}"/>
                </a:ext>
              </a:extLst>
            </p:cNvPr>
            <p:cNvSpPr/>
            <p:nvPr/>
          </p:nvSpPr>
          <p:spPr>
            <a:xfrm>
              <a:off x="1017037" y="4024636"/>
              <a:ext cx="1184987" cy="27321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Linux</a:t>
              </a:r>
              <a:endParaRPr lang="ko-KR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2FE41BB-3476-41CA-922D-CE9BBFC2DB12}"/>
                </a:ext>
              </a:extLst>
            </p:cNvPr>
            <p:cNvSpPr/>
            <p:nvPr/>
          </p:nvSpPr>
          <p:spPr>
            <a:xfrm>
              <a:off x="2658253" y="4297852"/>
              <a:ext cx="533790" cy="16876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vNIC</a:t>
              </a:r>
              <a:endParaRPr lang="ko-KR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1748B1-E35C-4543-9C47-24F9EB7D6F6A}"/>
                </a:ext>
              </a:extLst>
            </p:cNvPr>
            <p:cNvSpPr/>
            <p:nvPr/>
          </p:nvSpPr>
          <p:spPr>
            <a:xfrm>
              <a:off x="2332654" y="3536664"/>
              <a:ext cx="1184987" cy="48797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Web Server</a:t>
              </a:r>
              <a:endParaRPr lang="ko-KR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14A2CC7-637F-4F52-BD88-47272501FB0F}"/>
                </a:ext>
              </a:extLst>
            </p:cNvPr>
            <p:cNvSpPr/>
            <p:nvPr/>
          </p:nvSpPr>
          <p:spPr>
            <a:xfrm>
              <a:off x="2332654" y="4024636"/>
              <a:ext cx="1184987" cy="27321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Linux</a:t>
              </a:r>
              <a:endParaRPr lang="ko-KR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8A6FC25-FF13-4A67-B9CF-9D8D558EAADE}"/>
                </a:ext>
              </a:extLst>
            </p:cNvPr>
            <p:cNvSpPr/>
            <p:nvPr/>
          </p:nvSpPr>
          <p:spPr>
            <a:xfrm>
              <a:off x="3920995" y="4297852"/>
              <a:ext cx="533790" cy="16876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vNIC</a:t>
              </a:r>
              <a:endParaRPr lang="ko-KR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DFF70A9-50DA-41D5-8436-5F259B1558F7}"/>
                </a:ext>
              </a:extLst>
            </p:cNvPr>
            <p:cNvSpPr/>
            <p:nvPr/>
          </p:nvSpPr>
          <p:spPr>
            <a:xfrm>
              <a:off x="3595396" y="3536664"/>
              <a:ext cx="1184987" cy="48797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Application Server</a:t>
              </a:r>
              <a:endParaRPr lang="ko-KR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D2633C1-5AE2-40D6-99C9-C13E05B1458C}"/>
                </a:ext>
              </a:extLst>
            </p:cNvPr>
            <p:cNvSpPr/>
            <p:nvPr/>
          </p:nvSpPr>
          <p:spPr>
            <a:xfrm>
              <a:off x="3595396" y="4024636"/>
              <a:ext cx="1184987" cy="27321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Linux</a:t>
              </a:r>
              <a:endParaRPr lang="ko-KR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4013AA4-3FBA-4F69-8E19-931625654F74}"/>
                </a:ext>
              </a:extLst>
            </p:cNvPr>
            <p:cNvSpPr/>
            <p:nvPr/>
          </p:nvSpPr>
          <p:spPr>
            <a:xfrm>
              <a:off x="5212701" y="4297852"/>
              <a:ext cx="533790" cy="16876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vNIC</a:t>
              </a:r>
              <a:endParaRPr lang="ko-KR" alt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FD8C46-2E4D-495C-8655-221D1C0D7229}"/>
                </a:ext>
              </a:extLst>
            </p:cNvPr>
            <p:cNvSpPr/>
            <p:nvPr/>
          </p:nvSpPr>
          <p:spPr>
            <a:xfrm>
              <a:off x="4887102" y="3536664"/>
              <a:ext cx="1184987" cy="48797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Database Server</a:t>
              </a:r>
              <a:endParaRPr lang="ko-KR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DC08F0D-10E7-4506-80B7-00471D13CC57}"/>
                </a:ext>
              </a:extLst>
            </p:cNvPr>
            <p:cNvSpPr/>
            <p:nvPr/>
          </p:nvSpPr>
          <p:spPr>
            <a:xfrm>
              <a:off x="4887102" y="4024636"/>
              <a:ext cx="1184987" cy="27321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Linux</a:t>
              </a:r>
              <a:endParaRPr lang="ko-KR" alt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23295BF-BB62-4C8B-8FC8-79E1DC326897}"/>
              </a:ext>
            </a:extLst>
          </p:cNvPr>
          <p:cNvSpPr txBox="1"/>
          <p:nvPr/>
        </p:nvSpPr>
        <p:spPr>
          <a:xfrm>
            <a:off x="2052701" y="5775343"/>
            <a:ext cx="2342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&lt;Open 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vSwitch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Architecture&gt;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C2343BF-CAC5-4AB9-8D35-09E7A55180CD}"/>
              </a:ext>
            </a:extLst>
          </p:cNvPr>
          <p:cNvGrpSpPr/>
          <p:nvPr/>
        </p:nvGrpSpPr>
        <p:grpSpPr>
          <a:xfrm>
            <a:off x="6706455" y="3081101"/>
            <a:ext cx="3830741" cy="2618390"/>
            <a:chOff x="6418163" y="3343275"/>
            <a:chExt cx="3830741" cy="2618390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F9E395BE-FD1F-4D27-BC23-3D2A64A7882E}"/>
                </a:ext>
              </a:extLst>
            </p:cNvPr>
            <p:cNvSpPr/>
            <p:nvPr/>
          </p:nvSpPr>
          <p:spPr>
            <a:xfrm>
              <a:off x="7447007" y="3343275"/>
              <a:ext cx="1773054" cy="1226454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K8s Control Plane</a:t>
              </a:r>
              <a:endParaRPr lang="ko-KR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B2A67D96-B6BF-4D44-82FE-8F503DCF1239}"/>
                </a:ext>
              </a:extLst>
            </p:cNvPr>
            <p:cNvSpPr/>
            <p:nvPr/>
          </p:nvSpPr>
          <p:spPr>
            <a:xfrm>
              <a:off x="6418163" y="4735211"/>
              <a:ext cx="1773054" cy="1226454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K8s Node</a:t>
              </a:r>
              <a:endParaRPr lang="ko-KR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05B16466-21F9-4563-B3A9-4278A87E092D}"/>
                </a:ext>
              </a:extLst>
            </p:cNvPr>
            <p:cNvSpPr/>
            <p:nvPr/>
          </p:nvSpPr>
          <p:spPr>
            <a:xfrm>
              <a:off x="8475850" y="4735211"/>
              <a:ext cx="1773054" cy="1226454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K8s Node    </a:t>
              </a:r>
              <a:r>
                <a:rPr lang="en-US" altLang="ko-KR" sz="1400" dirty="0">
                  <a:solidFill>
                    <a:srgbClr val="D7DDEB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.</a:t>
              </a:r>
              <a:endParaRPr lang="ko-KR" altLang="en-US" sz="1400" dirty="0">
                <a:solidFill>
                  <a:srgbClr val="D7DDEB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E77DF44-3489-4CE7-BFF5-5F38261903A9}"/>
                </a:ext>
              </a:extLst>
            </p:cNvPr>
            <p:cNvGrpSpPr/>
            <p:nvPr/>
          </p:nvGrpSpPr>
          <p:grpSpPr>
            <a:xfrm>
              <a:off x="8118569" y="4129881"/>
              <a:ext cx="429926" cy="398563"/>
              <a:chOff x="6155611" y="3242797"/>
              <a:chExt cx="885577" cy="820974"/>
            </a:xfrm>
          </p:grpSpPr>
          <p:sp>
            <p:nvSpPr>
              <p:cNvPr id="28" name="Heptagon 27">
                <a:extLst>
                  <a:ext uri="{FF2B5EF4-FFF2-40B4-BE49-F238E27FC236}">
                    <a16:creationId xmlns:a16="http://schemas.microsoft.com/office/drawing/2014/main" id="{F8F66B90-6F20-4402-BDF7-B536CC8444F1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188AE72-26F9-45AE-A8B0-05B0B96FBEC2}"/>
                  </a:ext>
                </a:extLst>
              </p:cNvPr>
              <p:cNvSpPr txBox="1"/>
              <p:nvPr/>
            </p:nvSpPr>
            <p:spPr>
              <a:xfrm>
                <a:off x="6155611" y="3429000"/>
                <a:ext cx="885577" cy="6339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Antrea</a:t>
                </a:r>
                <a:b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Ctrl</a:t>
                </a:r>
                <a:endParaRPr lang="ko-KR" altLang="en-US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C8ACFB4-36F2-4108-9817-9702031A004E}"/>
                </a:ext>
              </a:extLst>
            </p:cNvPr>
            <p:cNvGrpSpPr/>
            <p:nvPr/>
          </p:nvGrpSpPr>
          <p:grpSpPr>
            <a:xfrm>
              <a:off x="7566382" y="3910456"/>
              <a:ext cx="405880" cy="398563"/>
              <a:chOff x="6180374" y="3242797"/>
              <a:chExt cx="836048" cy="820974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35" name="Heptagon 34">
                <a:extLst>
                  <a:ext uri="{FF2B5EF4-FFF2-40B4-BE49-F238E27FC236}">
                    <a16:creationId xmlns:a16="http://schemas.microsoft.com/office/drawing/2014/main" id="{9A8A8245-DA7B-4641-B478-A9DD535A55F5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7A2ACB1-A124-495C-BF81-0BEBADEBDB0E}"/>
                  </a:ext>
                </a:extLst>
              </p:cNvPr>
              <p:cNvSpPr txBox="1"/>
              <p:nvPr/>
            </p:nvSpPr>
            <p:spPr>
              <a:xfrm>
                <a:off x="6180374" y="3391989"/>
                <a:ext cx="836048" cy="6339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API</a:t>
                </a:r>
                <a:b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server</a:t>
                </a:r>
                <a:endParaRPr lang="ko-KR" altLang="en-US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D709BD1-CB27-4BF5-B59A-B266B94B6760}"/>
                </a:ext>
              </a:extLst>
            </p:cNvPr>
            <p:cNvGrpSpPr/>
            <p:nvPr/>
          </p:nvGrpSpPr>
          <p:grpSpPr>
            <a:xfrm>
              <a:off x="8084108" y="3690033"/>
              <a:ext cx="498856" cy="398563"/>
              <a:chOff x="6084621" y="3242797"/>
              <a:chExt cx="1027561" cy="820974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38" name="Heptagon 37">
                <a:extLst>
                  <a:ext uri="{FF2B5EF4-FFF2-40B4-BE49-F238E27FC236}">
                    <a16:creationId xmlns:a16="http://schemas.microsoft.com/office/drawing/2014/main" id="{7324D966-9341-45B6-89EA-ABD3727F3922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FC735F27-4688-47F6-A45E-9EFA9CF44432}"/>
                  </a:ext>
                </a:extLst>
              </p:cNvPr>
              <p:cNvSpPr txBox="1"/>
              <p:nvPr/>
            </p:nvSpPr>
            <p:spPr>
              <a:xfrm>
                <a:off x="6084621" y="3422767"/>
                <a:ext cx="1027561" cy="570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Controller</a:t>
                </a:r>
                <a:br>
                  <a:rPr lang="en-US" altLang="ko-KR" sz="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ko-KR" sz="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manager</a:t>
                </a:r>
                <a:endParaRPr lang="ko-KR" altLang="en-US" sz="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ABA9044-975E-49EA-AF29-A613827F37DB}"/>
                </a:ext>
              </a:extLst>
            </p:cNvPr>
            <p:cNvGrpSpPr/>
            <p:nvPr/>
          </p:nvGrpSpPr>
          <p:grpSpPr>
            <a:xfrm>
              <a:off x="8615873" y="3906034"/>
              <a:ext cx="490841" cy="398563"/>
              <a:chOff x="6092877" y="3242797"/>
              <a:chExt cx="1011052" cy="820974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41" name="Heptagon 40">
                <a:extLst>
                  <a:ext uri="{FF2B5EF4-FFF2-40B4-BE49-F238E27FC236}">
                    <a16:creationId xmlns:a16="http://schemas.microsoft.com/office/drawing/2014/main" id="{F270161B-4CCB-4C57-9FF0-79CFCD23D94B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0D4BEDD5-B8AE-4C06-B30D-943119E058E2}"/>
                  </a:ext>
                </a:extLst>
              </p:cNvPr>
              <p:cNvSpPr txBox="1"/>
              <p:nvPr/>
            </p:nvSpPr>
            <p:spPr>
              <a:xfrm>
                <a:off x="6092877" y="3498385"/>
                <a:ext cx="1011052" cy="3803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Scheduler</a:t>
                </a:r>
                <a:endParaRPr lang="ko-KR" altLang="en-US" sz="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7B45DCEB-537C-41CC-904B-F9DD093E3213}"/>
                </a:ext>
              </a:extLst>
            </p:cNvPr>
            <p:cNvGrpSpPr/>
            <p:nvPr/>
          </p:nvGrpSpPr>
          <p:grpSpPr>
            <a:xfrm>
              <a:off x="9689365" y="4899293"/>
              <a:ext cx="450764" cy="398563"/>
              <a:chOff x="6134154" y="3242797"/>
              <a:chExt cx="928499" cy="820974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44" name="Heptagon 43">
                <a:extLst>
                  <a:ext uri="{FF2B5EF4-FFF2-40B4-BE49-F238E27FC236}">
                    <a16:creationId xmlns:a16="http://schemas.microsoft.com/office/drawing/2014/main" id="{A73602DF-8724-4FBD-826E-203CBC7A58C7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40E526F-ECB4-4245-BA68-AF4F70237181}"/>
                  </a:ext>
                </a:extLst>
              </p:cNvPr>
              <p:cNvSpPr txBox="1"/>
              <p:nvPr/>
            </p:nvSpPr>
            <p:spPr>
              <a:xfrm>
                <a:off x="6134154" y="3499395"/>
                <a:ext cx="928499" cy="4120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kubelet</a:t>
                </a:r>
                <a:endParaRPr lang="ko-KR" altLang="en-US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1C59800F-B62F-47EA-8B4E-1CD0A68203D2}"/>
                </a:ext>
              </a:extLst>
            </p:cNvPr>
            <p:cNvGrpSpPr/>
            <p:nvPr/>
          </p:nvGrpSpPr>
          <p:grpSpPr>
            <a:xfrm>
              <a:off x="9715464" y="5355404"/>
              <a:ext cx="398563" cy="398563"/>
              <a:chOff x="6187917" y="3242797"/>
              <a:chExt cx="820974" cy="820974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47" name="Heptagon 46">
                <a:extLst>
                  <a:ext uri="{FF2B5EF4-FFF2-40B4-BE49-F238E27FC236}">
                    <a16:creationId xmlns:a16="http://schemas.microsoft.com/office/drawing/2014/main" id="{9179CCC9-236C-497A-AEC7-12AD4F728509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44B42A1-F8A7-4411-87DC-EDC0723AF58F}"/>
                  </a:ext>
                </a:extLst>
              </p:cNvPr>
              <p:cNvSpPr txBox="1"/>
              <p:nvPr/>
            </p:nvSpPr>
            <p:spPr>
              <a:xfrm>
                <a:off x="6191938" y="3408025"/>
                <a:ext cx="812934" cy="6339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kube</a:t>
                </a:r>
                <a:endParaRPr lang="en-US" altLang="ko-KR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proxy</a:t>
                </a:r>
                <a:endParaRPr lang="ko-KR" altLang="en-US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832AEFD9-B97D-41ED-A4B7-9E062411F872}"/>
                </a:ext>
              </a:extLst>
            </p:cNvPr>
            <p:cNvGrpSpPr/>
            <p:nvPr/>
          </p:nvGrpSpPr>
          <p:grpSpPr>
            <a:xfrm>
              <a:off x="9275581" y="5066258"/>
              <a:ext cx="429926" cy="398563"/>
              <a:chOff x="6155611" y="3242797"/>
              <a:chExt cx="885577" cy="820974"/>
            </a:xfrm>
          </p:grpSpPr>
          <p:sp>
            <p:nvSpPr>
              <p:cNvPr id="50" name="Heptagon 49">
                <a:extLst>
                  <a:ext uri="{FF2B5EF4-FFF2-40B4-BE49-F238E27FC236}">
                    <a16:creationId xmlns:a16="http://schemas.microsoft.com/office/drawing/2014/main" id="{1A1B5E7D-6CAA-4E56-B016-0F676A35087B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FCC898B-C2B0-4421-A3D4-9201DA3AC190}"/>
                  </a:ext>
                </a:extLst>
              </p:cNvPr>
              <p:cNvSpPr txBox="1"/>
              <p:nvPr/>
            </p:nvSpPr>
            <p:spPr>
              <a:xfrm>
                <a:off x="6155611" y="3379652"/>
                <a:ext cx="885577" cy="6339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Antrea</a:t>
                </a:r>
                <a:b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Agent</a:t>
                </a:r>
                <a:endParaRPr lang="ko-KR" altLang="en-US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CE3D947-9B66-43B7-B2A4-6C939408F4A2}"/>
                </a:ext>
              </a:extLst>
            </p:cNvPr>
            <p:cNvGrpSpPr/>
            <p:nvPr/>
          </p:nvGrpSpPr>
          <p:grpSpPr>
            <a:xfrm>
              <a:off x="8583172" y="5083365"/>
              <a:ext cx="558048" cy="398563"/>
              <a:chOff x="9272904" y="4660860"/>
              <a:chExt cx="709978" cy="507072"/>
            </a:xfrm>
          </p:grpSpPr>
          <p:pic>
            <p:nvPicPr>
              <p:cNvPr id="2052" name="Picture 4" descr="Open vSwitch">
                <a:extLst>
                  <a:ext uri="{FF2B5EF4-FFF2-40B4-BE49-F238E27FC236}">
                    <a16:creationId xmlns:a16="http://schemas.microsoft.com/office/drawing/2014/main" id="{176ECA90-DE76-4755-8715-A8EA144E2CB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18331" y="4713382"/>
                <a:ext cx="619125" cy="40202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106DCDAC-A7D4-4789-A04C-F048B37D2FE8}"/>
                  </a:ext>
                </a:extLst>
              </p:cNvPr>
              <p:cNvSpPr/>
              <p:nvPr/>
            </p:nvSpPr>
            <p:spPr>
              <a:xfrm>
                <a:off x="9272904" y="4660860"/>
                <a:ext cx="709978" cy="507072"/>
              </a:xfrm>
              <a:prstGeom prst="roundRect">
                <a:avLst/>
              </a:prstGeom>
              <a:noFill/>
              <a:ln w="2857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50F2E1A3-FE5A-43F9-98BD-D3B3583CC705}"/>
                </a:ext>
              </a:extLst>
            </p:cNvPr>
            <p:cNvGrpSpPr/>
            <p:nvPr/>
          </p:nvGrpSpPr>
          <p:grpSpPr>
            <a:xfrm>
              <a:off x="7520476" y="5083365"/>
              <a:ext cx="558048" cy="398563"/>
              <a:chOff x="9272904" y="4660860"/>
              <a:chExt cx="709978" cy="507072"/>
            </a:xfrm>
          </p:grpSpPr>
          <p:pic>
            <p:nvPicPr>
              <p:cNvPr id="56" name="Picture 4" descr="Open vSwitch">
                <a:extLst>
                  <a:ext uri="{FF2B5EF4-FFF2-40B4-BE49-F238E27FC236}">
                    <a16:creationId xmlns:a16="http://schemas.microsoft.com/office/drawing/2014/main" id="{4F4BC1D5-C5DE-44C0-BFA0-CD2B8540305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18331" y="4713382"/>
                <a:ext cx="619125" cy="40202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8CE0DFB3-D207-4CE7-BB68-2B5E51837F64}"/>
                  </a:ext>
                </a:extLst>
              </p:cNvPr>
              <p:cNvSpPr/>
              <p:nvPr/>
            </p:nvSpPr>
            <p:spPr>
              <a:xfrm>
                <a:off x="9272904" y="4660860"/>
                <a:ext cx="709978" cy="507072"/>
              </a:xfrm>
              <a:prstGeom prst="roundRect">
                <a:avLst/>
              </a:prstGeom>
              <a:noFill/>
              <a:ln w="2857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B492B8C9-AAF2-45E4-8ADD-897C20506F4B}"/>
                </a:ext>
              </a:extLst>
            </p:cNvPr>
            <p:cNvGrpSpPr/>
            <p:nvPr/>
          </p:nvGrpSpPr>
          <p:grpSpPr>
            <a:xfrm>
              <a:off x="6496275" y="4899293"/>
              <a:ext cx="450764" cy="398563"/>
              <a:chOff x="6134154" y="3242797"/>
              <a:chExt cx="928499" cy="820974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59" name="Heptagon 58">
                <a:extLst>
                  <a:ext uri="{FF2B5EF4-FFF2-40B4-BE49-F238E27FC236}">
                    <a16:creationId xmlns:a16="http://schemas.microsoft.com/office/drawing/2014/main" id="{BEC8596B-0E6A-4E8C-B584-B8626B5BE6DB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923BC3B-84BC-4D82-91ED-F4C8AA53D8B8}"/>
                  </a:ext>
                </a:extLst>
              </p:cNvPr>
              <p:cNvSpPr txBox="1"/>
              <p:nvPr/>
            </p:nvSpPr>
            <p:spPr>
              <a:xfrm>
                <a:off x="6134154" y="3499395"/>
                <a:ext cx="928499" cy="4120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kubelet</a:t>
                </a:r>
                <a:endParaRPr lang="ko-KR" altLang="en-US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5C343395-6B7D-4023-814E-4F7163228FAD}"/>
                </a:ext>
              </a:extLst>
            </p:cNvPr>
            <p:cNvGrpSpPr/>
            <p:nvPr/>
          </p:nvGrpSpPr>
          <p:grpSpPr>
            <a:xfrm>
              <a:off x="6522374" y="5355404"/>
              <a:ext cx="398563" cy="398563"/>
              <a:chOff x="6187917" y="3242797"/>
              <a:chExt cx="820974" cy="820974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62" name="Heptagon 61">
                <a:extLst>
                  <a:ext uri="{FF2B5EF4-FFF2-40B4-BE49-F238E27FC236}">
                    <a16:creationId xmlns:a16="http://schemas.microsoft.com/office/drawing/2014/main" id="{FEBBCA8C-373C-4E47-9BD0-B66AB1911AEF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D0435DDF-D5D3-4E5F-B346-75EE6859027C}"/>
                  </a:ext>
                </a:extLst>
              </p:cNvPr>
              <p:cNvSpPr txBox="1"/>
              <p:nvPr/>
            </p:nvSpPr>
            <p:spPr>
              <a:xfrm>
                <a:off x="6191938" y="3408025"/>
                <a:ext cx="812934" cy="6339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kube</a:t>
                </a:r>
                <a:endParaRPr lang="en-US" altLang="ko-KR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proxy</a:t>
                </a:r>
                <a:endParaRPr lang="ko-KR" altLang="en-US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D40681BD-CFBB-4B4F-B918-826319007100}"/>
                </a:ext>
              </a:extLst>
            </p:cNvPr>
            <p:cNvGrpSpPr/>
            <p:nvPr/>
          </p:nvGrpSpPr>
          <p:grpSpPr>
            <a:xfrm>
              <a:off x="6962609" y="5066258"/>
              <a:ext cx="429926" cy="398563"/>
              <a:chOff x="6155611" y="3242797"/>
              <a:chExt cx="885577" cy="820974"/>
            </a:xfrm>
          </p:grpSpPr>
          <p:sp>
            <p:nvSpPr>
              <p:cNvPr id="65" name="Heptagon 64">
                <a:extLst>
                  <a:ext uri="{FF2B5EF4-FFF2-40B4-BE49-F238E27FC236}">
                    <a16:creationId xmlns:a16="http://schemas.microsoft.com/office/drawing/2014/main" id="{193C551A-C597-44AD-8B32-8108FCF6C00C}"/>
                  </a:ext>
                </a:extLst>
              </p:cNvPr>
              <p:cNvSpPr/>
              <p:nvPr/>
            </p:nvSpPr>
            <p:spPr>
              <a:xfrm>
                <a:off x="6187917" y="3242797"/>
                <a:ext cx="820974" cy="820974"/>
              </a:xfrm>
              <a:prstGeom prst="heptag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EA25861A-8AF1-452D-A329-771ABBE54186}"/>
                  </a:ext>
                </a:extLst>
              </p:cNvPr>
              <p:cNvSpPr txBox="1"/>
              <p:nvPr/>
            </p:nvSpPr>
            <p:spPr>
              <a:xfrm>
                <a:off x="6155611" y="3379652"/>
                <a:ext cx="885577" cy="6339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Antrea</a:t>
                </a:r>
                <a:b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altLang="ko-KR" sz="7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Agent</a:t>
                </a:r>
                <a:endParaRPr lang="ko-KR" altLang="en-US" sz="7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EB8B249C-1EE4-49F7-B14C-D87B319DA5E2}"/>
                </a:ext>
              </a:extLst>
            </p:cNvPr>
            <p:cNvCxnSpPr>
              <a:cxnSpLocks/>
              <a:stCxn id="31" idx="1"/>
              <a:endCxn id="65" idx="6"/>
            </p:cNvCxnSpPr>
            <p:nvPr/>
          </p:nvCxnSpPr>
          <p:spPr>
            <a:xfrm flipH="1">
              <a:off x="7177575" y="4374167"/>
              <a:ext cx="940994" cy="692091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795DA42C-21D2-4566-B915-4576A6BAB04C}"/>
                </a:ext>
              </a:extLst>
            </p:cNvPr>
            <p:cNvCxnSpPr>
              <a:cxnSpLocks/>
              <a:stCxn id="31" idx="3"/>
              <a:endCxn id="50" idx="6"/>
            </p:cNvCxnSpPr>
            <p:nvPr/>
          </p:nvCxnSpPr>
          <p:spPr>
            <a:xfrm>
              <a:off x="8548495" y="4374167"/>
              <a:ext cx="942052" cy="692091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486FC42A-DFBE-4CD4-B6CE-0E7052675BEE}"/>
                </a:ext>
              </a:extLst>
            </p:cNvPr>
            <p:cNvCxnSpPr>
              <a:cxnSpLocks/>
              <a:stCxn id="66" idx="3"/>
              <a:endCxn id="57" idx="1"/>
            </p:cNvCxnSpPr>
            <p:nvPr/>
          </p:nvCxnSpPr>
          <p:spPr>
            <a:xfrm flipV="1">
              <a:off x="7392535" y="5282647"/>
              <a:ext cx="127941" cy="3940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AD921A58-8614-4B7C-ADB5-505B1FA73837}"/>
                </a:ext>
              </a:extLst>
            </p:cNvPr>
            <p:cNvCxnSpPr>
              <a:stCxn id="51" idx="1"/>
              <a:endCxn id="33" idx="3"/>
            </p:cNvCxnSpPr>
            <p:nvPr/>
          </p:nvCxnSpPr>
          <p:spPr>
            <a:xfrm flipH="1" flipV="1">
              <a:off x="9141220" y="5282647"/>
              <a:ext cx="134361" cy="3940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A383F4D-AF4D-4980-8480-F4AF3E4ECBB8}"/>
                </a:ext>
              </a:extLst>
            </p:cNvPr>
            <p:cNvSpPr/>
            <p:nvPr/>
          </p:nvSpPr>
          <p:spPr>
            <a:xfrm>
              <a:off x="8079863" y="5238090"/>
              <a:ext cx="501969" cy="8351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Tunnel</a:t>
              </a:r>
              <a:endParaRPr lang="ko-KR" altLang="en-US" sz="7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C57ABA78-D3E3-4855-AF6E-FA539A3EC3EB}"/>
              </a:ext>
            </a:extLst>
          </p:cNvPr>
          <p:cNvSpPr txBox="1"/>
          <p:nvPr/>
        </p:nvSpPr>
        <p:spPr>
          <a:xfrm>
            <a:off x="7537883" y="5775343"/>
            <a:ext cx="21625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Antrea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CNI Architecture&gt;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04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49B64-E08F-46CC-A132-E058FCDA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CI/CD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785D3-3200-4240-9609-9DDE0B223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Continuous Integration Continuous Delivery/Deployment</a:t>
            </a:r>
          </a:p>
          <a:p>
            <a:pPr lvl="1"/>
            <a:r>
              <a:rPr lang="en-US" altLang="ko-KR" dirty="0"/>
              <a:t>CI : </a:t>
            </a:r>
            <a:r>
              <a:rPr lang="ko-KR" altLang="en-US" dirty="0"/>
              <a:t>코드 공유 및 통합 프로세스로 빌드</a:t>
            </a:r>
            <a:r>
              <a:rPr lang="en-US" altLang="ko-KR" dirty="0"/>
              <a:t>, </a:t>
            </a:r>
            <a:r>
              <a:rPr lang="ko-KR" altLang="en-US" dirty="0"/>
              <a:t>테스트 자동화를 포함</a:t>
            </a:r>
            <a:endParaRPr lang="en-US" altLang="ko-KR" dirty="0"/>
          </a:p>
          <a:p>
            <a:pPr lvl="1"/>
            <a:r>
              <a:rPr lang="en-US" altLang="ko-KR" dirty="0"/>
              <a:t>CD : </a:t>
            </a:r>
            <a:r>
              <a:rPr lang="ko-KR" altLang="en-US" dirty="0"/>
              <a:t>코드 변경사항을 자동으로 프로덕션 환경으로 전달 혹은 배포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지속적인 통합</a:t>
            </a:r>
            <a:r>
              <a:rPr lang="en-US" altLang="ko-KR" dirty="0"/>
              <a:t>, </a:t>
            </a:r>
            <a:r>
              <a:rPr lang="ko-KR" altLang="en-US" dirty="0"/>
              <a:t>지속적인 서비스 제공</a:t>
            </a:r>
            <a:r>
              <a:rPr lang="en-US" altLang="ko-KR" dirty="0"/>
              <a:t>, </a:t>
            </a:r>
            <a:r>
              <a:rPr lang="ko-KR" altLang="en-US" dirty="0"/>
              <a:t>지속적인 배포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소스코드에 대한 수정이 있을 때</a:t>
            </a:r>
            <a:r>
              <a:rPr lang="en-US" altLang="ko-KR" dirty="0"/>
              <a:t>, </a:t>
            </a:r>
            <a:r>
              <a:rPr lang="ko-KR" altLang="en-US" dirty="0"/>
              <a:t>자동으로 빌드하고 배포하는 과정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Agile </a:t>
            </a:r>
            <a:r>
              <a:rPr lang="ko-KR" altLang="en-US" dirty="0"/>
              <a:t>방법론이 적용되는 </a:t>
            </a:r>
            <a:r>
              <a:rPr lang="en-US" altLang="ko-KR" dirty="0"/>
              <a:t>MSA </a:t>
            </a:r>
            <a:r>
              <a:rPr lang="ko-KR" altLang="en-US" dirty="0"/>
              <a:t>환경 등에서 주로 사용</a:t>
            </a:r>
            <a:endParaRPr lang="en-US" altLang="ko-KR" dirty="0"/>
          </a:p>
          <a:p>
            <a:pPr lvl="1"/>
            <a:r>
              <a:rPr lang="ko-KR" altLang="en-US" dirty="0"/>
              <a:t>소규모 기능 단위로 빠르게 개발 </a:t>
            </a:r>
            <a:r>
              <a:rPr lang="en-US" altLang="ko-KR" dirty="0"/>
              <a:t>&amp; </a:t>
            </a:r>
            <a:r>
              <a:rPr lang="ko-KR" altLang="en-US" dirty="0"/>
              <a:t>적용을 반복하는 개발방법론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GitLab CI, Jenkins, Argo CD, etc.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0CC54-7889-4DCC-88F7-FC7C9E2F01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41</a:t>
            </a:fld>
            <a:endParaRPr lang="ko-KR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5BC40FD-7E9F-49BC-8EBD-21F270F3F367}"/>
              </a:ext>
            </a:extLst>
          </p:cNvPr>
          <p:cNvGrpSpPr/>
          <p:nvPr/>
        </p:nvGrpSpPr>
        <p:grpSpPr>
          <a:xfrm>
            <a:off x="8553450" y="4218004"/>
            <a:ext cx="3174681" cy="2053891"/>
            <a:chOff x="7905750" y="4066676"/>
            <a:chExt cx="3228975" cy="208901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57744F6-4D03-4B28-8365-15AADD553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05750" y="4066676"/>
              <a:ext cx="3228975" cy="179596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351ED47-5918-4006-8343-A9DECC796CD1}"/>
                </a:ext>
              </a:extLst>
            </p:cNvPr>
            <p:cNvSpPr txBox="1"/>
            <p:nvPr/>
          </p:nvSpPr>
          <p:spPr>
            <a:xfrm>
              <a:off x="8750635" y="5847916"/>
              <a:ext cx="15392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&lt;CI/CD Diagram&gt;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56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0C319-FFD1-4481-81F1-D71E163B6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GitLab CI</a:t>
            </a:r>
            <a:endParaRPr lang="ko-KR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6342BD-32D2-4180-9FE5-BD4698CE4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GitLab</a:t>
            </a:r>
            <a:r>
              <a:rPr lang="ko-KR" altLang="en-US" dirty="0"/>
              <a:t>에서 제공하는 </a:t>
            </a:r>
            <a:r>
              <a:rPr lang="en-US" altLang="ko-KR" dirty="0"/>
              <a:t>CI/CD </a:t>
            </a:r>
            <a:r>
              <a:rPr lang="ko-KR" altLang="en-US" dirty="0"/>
              <a:t>툴</a:t>
            </a:r>
            <a:endParaRPr lang="en-US" altLang="ko-KR" dirty="0"/>
          </a:p>
          <a:p>
            <a:pPr lvl="1"/>
            <a:r>
              <a:rPr lang="en-US" altLang="ko-KR" dirty="0"/>
              <a:t>GitLab</a:t>
            </a:r>
            <a:r>
              <a:rPr lang="ko-KR" altLang="en-US" dirty="0"/>
              <a:t> </a:t>
            </a:r>
            <a:r>
              <a:rPr lang="en-US" altLang="ko-KR" dirty="0" err="1"/>
              <a:t>repogitory</a:t>
            </a:r>
            <a:r>
              <a:rPr lang="en-US" altLang="ko-KR" dirty="0"/>
              <a:t> </a:t>
            </a:r>
            <a:r>
              <a:rPr lang="ko-KR" altLang="en-US" dirty="0"/>
              <a:t>안에 있는 </a:t>
            </a:r>
            <a:r>
              <a:rPr lang="en-US" altLang="ko-KR" dirty="0"/>
              <a:t>.</a:t>
            </a:r>
            <a:r>
              <a:rPr lang="en-US" altLang="ko-KR" dirty="0" err="1"/>
              <a:t>gitlab-ci.yml</a:t>
            </a:r>
            <a:r>
              <a:rPr lang="en-US" altLang="ko-KR" dirty="0"/>
              <a:t> </a:t>
            </a:r>
            <a:r>
              <a:rPr lang="ko-KR" altLang="en-US" dirty="0"/>
              <a:t>파일을 통해 </a:t>
            </a:r>
            <a:r>
              <a:rPr lang="en-US" altLang="ko-KR" dirty="0"/>
              <a:t>Stage, Job </a:t>
            </a:r>
            <a:r>
              <a:rPr lang="ko-KR" altLang="en-US" dirty="0"/>
              <a:t>명시</a:t>
            </a:r>
            <a:endParaRPr lang="en-US" altLang="ko-KR" dirty="0"/>
          </a:p>
          <a:p>
            <a:pPr lvl="1"/>
            <a:r>
              <a:rPr lang="en-US" altLang="ko-KR" dirty="0"/>
              <a:t>GitLab Web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r>
              <a:rPr lang="ko-KR" altLang="en-US" dirty="0"/>
              <a:t>를 사용하거나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Self Managed GitLab </a:t>
            </a:r>
            <a:r>
              <a:rPr lang="ko-KR" altLang="en-US" dirty="0"/>
              <a:t>사용시에는 기본으로 설치됨</a:t>
            </a:r>
            <a:endParaRPr lang="en-US" altLang="ko-KR" dirty="0"/>
          </a:p>
          <a:p>
            <a:pPr lvl="1"/>
            <a:r>
              <a:rPr lang="en-US" altLang="ko-KR" dirty="0"/>
              <a:t>Runner</a:t>
            </a:r>
            <a:r>
              <a:rPr lang="ko-KR" altLang="en-US" dirty="0"/>
              <a:t>라고 하는 물리적 노드를 연동하여 빌드</a:t>
            </a:r>
            <a:r>
              <a:rPr lang="en-US" altLang="ko-KR" dirty="0"/>
              <a:t>, </a:t>
            </a:r>
            <a:r>
              <a:rPr lang="ko-KR" altLang="en-US" dirty="0"/>
              <a:t>테스트</a:t>
            </a:r>
            <a:r>
              <a:rPr lang="en-US" altLang="ko-KR" dirty="0"/>
              <a:t>, </a:t>
            </a:r>
            <a:r>
              <a:rPr lang="ko-KR" altLang="en-US" dirty="0"/>
              <a:t>통합 등의 일 처리</a:t>
            </a:r>
            <a:endParaRPr lang="en-US" altLang="ko-KR" dirty="0"/>
          </a:p>
          <a:p>
            <a:pPr lvl="1"/>
            <a:r>
              <a:rPr lang="en-US" altLang="ko-KR" dirty="0"/>
              <a:t>Machine, Shell, Docker, </a:t>
            </a:r>
            <a:r>
              <a:rPr lang="ko-KR" altLang="en-US" dirty="0"/>
              <a:t>등의 모드로 </a:t>
            </a:r>
            <a:r>
              <a:rPr lang="en-US" altLang="ko-KR" dirty="0"/>
              <a:t>Runner </a:t>
            </a:r>
            <a:r>
              <a:rPr lang="ko-KR" altLang="en-US" dirty="0"/>
              <a:t>실행 가능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7526FF-4B07-4AFD-BE27-814293A8F4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42</a:t>
            </a:fld>
            <a:endParaRPr lang="ko-KR" altLang="en-US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32E3B4D-8101-4C68-A728-C20823705976}"/>
              </a:ext>
            </a:extLst>
          </p:cNvPr>
          <p:cNvGrpSpPr/>
          <p:nvPr/>
        </p:nvGrpSpPr>
        <p:grpSpPr>
          <a:xfrm>
            <a:off x="1422796" y="3658524"/>
            <a:ext cx="9346407" cy="2640120"/>
            <a:chOff x="1422796" y="3219985"/>
            <a:chExt cx="9346407" cy="2640120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DB29A4BD-B76B-45C4-A14B-7EC30B1A0C98}"/>
                </a:ext>
              </a:extLst>
            </p:cNvPr>
            <p:cNvGrpSpPr/>
            <p:nvPr/>
          </p:nvGrpSpPr>
          <p:grpSpPr>
            <a:xfrm>
              <a:off x="1422796" y="3219985"/>
              <a:ext cx="9346407" cy="2277974"/>
              <a:chOff x="226513" y="3033373"/>
              <a:chExt cx="9346407" cy="2277974"/>
            </a:xfrm>
          </p:grpSpPr>
          <p:pic>
            <p:nvPicPr>
              <p:cNvPr id="7" name="Graphic 6" descr="User">
                <a:extLst>
                  <a:ext uri="{FF2B5EF4-FFF2-40B4-BE49-F238E27FC236}">
                    <a16:creationId xmlns:a16="http://schemas.microsoft.com/office/drawing/2014/main" id="{7346DCC9-8662-4F9E-955F-10EFA0ED12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l="12227" t="12227" r="12227" b="12227"/>
              <a:stretch/>
            </p:blipFill>
            <p:spPr>
              <a:xfrm>
                <a:off x="226513" y="4074701"/>
                <a:ext cx="549274" cy="549274"/>
              </a:xfrm>
              <a:prstGeom prst="rect">
                <a:avLst/>
              </a:prstGeom>
            </p:spPr>
          </p:pic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B2F28C2D-18C7-4710-A650-91EA86503F72}"/>
                  </a:ext>
                </a:extLst>
              </p:cNvPr>
              <p:cNvGrpSpPr/>
              <p:nvPr/>
            </p:nvGrpSpPr>
            <p:grpSpPr>
              <a:xfrm>
                <a:off x="905896" y="3429000"/>
                <a:ext cx="1366079" cy="1666080"/>
                <a:chOff x="908620" y="3059668"/>
                <a:chExt cx="1668908" cy="2035412"/>
              </a:xfrm>
            </p:grpSpPr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EA29CDE0-A98A-48A5-BA76-C654EF3BD63D}"/>
                    </a:ext>
                  </a:extLst>
                </p:cNvPr>
                <p:cNvSpPr/>
                <p:nvPr/>
              </p:nvSpPr>
              <p:spPr>
                <a:xfrm>
                  <a:off x="1019174" y="3429000"/>
                  <a:ext cx="1447800" cy="3778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Git push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1D1A9CB0-5025-4835-902E-092FAA234AA2}"/>
                    </a:ext>
                  </a:extLst>
                </p:cNvPr>
                <p:cNvSpPr/>
                <p:nvPr/>
              </p:nvSpPr>
              <p:spPr>
                <a:xfrm>
                  <a:off x="1019174" y="3900487"/>
                  <a:ext cx="1447800" cy="3778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Web UI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F0D77E79-CAF7-434D-867F-A7B6714554B6}"/>
                    </a:ext>
                  </a:extLst>
                </p:cNvPr>
                <p:cNvSpPr/>
                <p:nvPr/>
              </p:nvSpPr>
              <p:spPr>
                <a:xfrm>
                  <a:off x="1019174" y="4717256"/>
                  <a:ext cx="1447800" cy="3778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Merge Request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032944FF-A59D-4600-87C6-B16D11B07465}"/>
                    </a:ext>
                  </a:extLst>
                </p:cNvPr>
                <p:cNvSpPr txBox="1"/>
                <p:nvPr/>
              </p:nvSpPr>
              <p:spPr>
                <a:xfrm>
                  <a:off x="1544141" y="4198144"/>
                  <a:ext cx="538938" cy="48880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…</a:t>
                  </a:r>
                  <a:endParaRPr lang="ko-KR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6A81E0D-9A74-47C0-A561-BA6E64EDD155}"/>
                    </a:ext>
                  </a:extLst>
                </p:cNvPr>
                <p:cNvSpPr txBox="1"/>
                <p:nvPr/>
              </p:nvSpPr>
              <p:spPr>
                <a:xfrm>
                  <a:off x="908620" y="3059668"/>
                  <a:ext cx="1668908" cy="3760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1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Pipeline triggers</a:t>
                  </a:r>
                  <a:endParaRPr lang="ko-KR" alt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E73FFB2D-5847-424D-8309-917DB5C548F1}"/>
                  </a:ext>
                </a:extLst>
              </p:cNvPr>
              <p:cNvGrpSpPr/>
              <p:nvPr/>
            </p:nvGrpSpPr>
            <p:grpSpPr>
              <a:xfrm>
                <a:off x="2510630" y="3745060"/>
                <a:ext cx="1637299" cy="972195"/>
                <a:chOff x="2712243" y="3529548"/>
                <a:chExt cx="2000250" cy="1187708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31F385B5-E4BB-42A7-AB24-AF34965E6EE0}"/>
                    </a:ext>
                  </a:extLst>
                </p:cNvPr>
                <p:cNvSpPr/>
                <p:nvPr/>
              </p:nvSpPr>
              <p:spPr>
                <a:xfrm>
                  <a:off x="2712243" y="4339432"/>
                  <a:ext cx="2000250" cy="377824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CreatePipelineService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6" name="Flowchart: Predefined Process 15">
                  <a:extLst>
                    <a:ext uri="{FF2B5EF4-FFF2-40B4-BE49-F238E27FC236}">
                      <a16:creationId xmlns:a16="http://schemas.microsoft.com/office/drawing/2014/main" id="{DE17C8C5-71DF-48D0-B9F7-951825A77E90}"/>
                    </a:ext>
                  </a:extLst>
                </p:cNvPr>
                <p:cNvSpPr/>
                <p:nvPr/>
              </p:nvSpPr>
              <p:spPr>
                <a:xfrm>
                  <a:off x="2845946" y="3529548"/>
                  <a:ext cx="1732843" cy="554551"/>
                </a:xfrm>
                <a:prstGeom prst="flowChartPredefined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.</a:t>
                  </a:r>
                  <a:r>
                    <a:rPr lang="en-US" altLang="ko-KR" sz="1200" dirty="0" err="1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gitlab-ci.yml</a:t>
                  </a:r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Processor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581F7E71-2557-495C-9D80-E9C69F685438}"/>
                  </a:ext>
                </a:extLst>
              </p:cNvPr>
              <p:cNvSpPr/>
              <p:nvPr/>
            </p:nvSpPr>
            <p:spPr>
              <a:xfrm>
                <a:off x="4547807" y="4404593"/>
                <a:ext cx="1712382" cy="309267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ProcessPipelineService</a:t>
                </a:r>
                <a:endParaRPr lang="ko-KR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B5002A83-F74C-4630-941F-CB279A149F69}"/>
                  </a:ext>
                </a:extLst>
              </p:cNvPr>
              <p:cNvSpPr/>
              <p:nvPr/>
            </p:nvSpPr>
            <p:spPr>
              <a:xfrm>
                <a:off x="4547807" y="5002080"/>
                <a:ext cx="1712382" cy="309267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RegisterJobService</a:t>
                </a:r>
                <a:endParaRPr lang="ko-KR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0F7B2D1B-0BD9-4AF4-8F84-7E32CB0BD8D9}"/>
                  </a:ext>
                </a:extLst>
              </p:cNvPr>
              <p:cNvGrpSpPr/>
              <p:nvPr/>
            </p:nvGrpSpPr>
            <p:grpSpPr>
              <a:xfrm>
                <a:off x="6306133" y="3429000"/>
                <a:ext cx="1721689" cy="1666080"/>
                <a:chOff x="691407" y="3059668"/>
                <a:chExt cx="2103349" cy="2035412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5579CE23-1CD0-4A99-A1A6-91DEBCC1B734}"/>
                    </a:ext>
                  </a:extLst>
                </p:cNvPr>
                <p:cNvSpPr/>
                <p:nvPr/>
              </p:nvSpPr>
              <p:spPr>
                <a:xfrm>
                  <a:off x="1019174" y="3429000"/>
                  <a:ext cx="1447800" cy="3778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Register runner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2637F52F-BF57-47FD-99C7-157B481DF0AA}"/>
                    </a:ext>
                  </a:extLst>
                </p:cNvPr>
                <p:cNvSpPr/>
                <p:nvPr/>
              </p:nvSpPr>
              <p:spPr>
                <a:xfrm>
                  <a:off x="1019174" y="3900487"/>
                  <a:ext cx="1447800" cy="3778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Request a job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FF183471-6075-4AB0-AC90-8EA2AB187D70}"/>
                    </a:ext>
                  </a:extLst>
                </p:cNvPr>
                <p:cNvSpPr/>
                <p:nvPr/>
              </p:nvSpPr>
              <p:spPr>
                <a:xfrm>
                  <a:off x="1019174" y="4717256"/>
                  <a:ext cx="1447800" cy="37782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Upload artifact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2A7175DD-9CBE-4335-AD06-8BCAF030D267}"/>
                    </a:ext>
                  </a:extLst>
                </p:cNvPr>
                <p:cNvSpPr txBox="1"/>
                <p:nvPr/>
              </p:nvSpPr>
              <p:spPr>
                <a:xfrm>
                  <a:off x="1544141" y="4198144"/>
                  <a:ext cx="538938" cy="48880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…</a:t>
                  </a:r>
                  <a:endParaRPr lang="ko-KR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18471F1-76A0-4305-8F44-605D4CECF3B9}"/>
                    </a:ext>
                  </a:extLst>
                </p:cNvPr>
                <p:cNvSpPr txBox="1"/>
                <p:nvPr/>
              </p:nvSpPr>
              <p:spPr>
                <a:xfrm>
                  <a:off x="691407" y="3059668"/>
                  <a:ext cx="2103349" cy="37600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14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Runner API Gateway</a:t>
                  </a:r>
                  <a:endParaRPr lang="ko-KR" alt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76CC1C8F-840A-4993-A31B-BBDCC39196BE}"/>
                  </a:ext>
                </a:extLst>
              </p:cNvPr>
              <p:cNvGrpSpPr/>
              <p:nvPr/>
            </p:nvGrpSpPr>
            <p:grpSpPr>
              <a:xfrm>
                <a:off x="8286471" y="3727072"/>
                <a:ext cx="1286449" cy="1373285"/>
                <a:chOff x="10285803" y="3422646"/>
                <a:chExt cx="1571625" cy="1677711"/>
              </a:xfrm>
            </p:grpSpPr>
            <p:sp>
              <p:nvSpPr>
                <p:cNvPr id="29" name="Flowchart: Predefined Process 28">
                  <a:extLst>
                    <a:ext uri="{FF2B5EF4-FFF2-40B4-BE49-F238E27FC236}">
                      <a16:creationId xmlns:a16="http://schemas.microsoft.com/office/drawing/2014/main" id="{D7887019-A774-40D2-AD68-8501B4400DB4}"/>
                    </a:ext>
                  </a:extLst>
                </p:cNvPr>
                <p:cNvSpPr/>
                <p:nvPr/>
              </p:nvSpPr>
              <p:spPr>
                <a:xfrm>
                  <a:off x="10285803" y="3422646"/>
                  <a:ext cx="1571625" cy="554551"/>
                </a:xfrm>
                <a:prstGeom prst="flowChartPredefined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Runner 1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Flowchart: Predefined Process 30">
                  <a:extLst>
                    <a:ext uri="{FF2B5EF4-FFF2-40B4-BE49-F238E27FC236}">
                      <a16:creationId xmlns:a16="http://schemas.microsoft.com/office/drawing/2014/main" id="{74CD3103-A395-4D0E-B63D-4F4CB53DEAB2}"/>
                    </a:ext>
                  </a:extLst>
                </p:cNvPr>
                <p:cNvSpPr/>
                <p:nvPr/>
              </p:nvSpPr>
              <p:spPr>
                <a:xfrm>
                  <a:off x="10285803" y="4545806"/>
                  <a:ext cx="1571625" cy="554551"/>
                </a:xfrm>
                <a:prstGeom prst="flowChartPredefinedProcess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Runner N</a:t>
                  </a:r>
                  <a:endParaRPr lang="ko-KR" altLang="en-US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DADCF5C-513B-46E3-9D95-E74830254ACF}"/>
                    </a:ext>
                  </a:extLst>
                </p:cNvPr>
                <p:cNvSpPr txBox="1"/>
                <p:nvPr/>
              </p:nvSpPr>
              <p:spPr>
                <a:xfrm>
                  <a:off x="10872682" y="3950466"/>
                  <a:ext cx="538938" cy="48880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…</a:t>
                  </a:r>
                  <a:endParaRPr lang="ko-KR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61BFE922-1821-478E-9CCE-F418D578BC12}"/>
                  </a:ext>
                </a:extLst>
              </p:cNvPr>
              <p:cNvGrpSpPr/>
              <p:nvPr/>
            </p:nvGrpSpPr>
            <p:grpSpPr>
              <a:xfrm>
                <a:off x="2181482" y="3582647"/>
                <a:ext cx="6104989" cy="1574067"/>
                <a:chOff x="2181482" y="3582647"/>
                <a:chExt cx="6104989" cy="1574067"/>
              </a:xfrm>
            </p:grpSpPr>
            <p:cxnSp>
              <p:nvCxnSpPr>
                <p:cNvPr id="33" name="Connector: Elbow 32">
                  <a:extLst>
                    <a:ext uri="{FF2B5EF4-FFF2-40B4-BE49-F238E27FC236}">
                      <a16:creationId xmlns:a16="http://schemas.microsoft.com/office/drawing/2014/main" id="{197F7F88-F197-46FD-9B9C-6F7F9F3807E9}"/>
                    </a:ext>
                  </a:extLst>
                </p:cNvPr>
                <p:cNvCxnSpPr>
                  <a:stCxn id="8" idx="3"/>
                  <a:endCxn id="15" idx="1"/>
                </p:cNvCxnSpPr>
                <p:nvPr/>
              </p:nvCxnSpPr>
              <p:spPr>
                <a:xfrm>
                  <a:off x="2181482" y="3885950"/>
                  <a:ext cx="329148" cy="676672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Connector: Elbow 34">
                  <a:extLst>
                    <a:ext uri="{FF2B5EF4-FFF2-40B4-BE49-F238E27FC236}">
                      <a16:creationId xmlns:a16="http://schemas.microsoft.com/office/drawing/2014/main" id="{882F926B-8AE1-4D84-9E43-E7F83B66BFF6}"/>
                    </a:ext>
                  </a:extLst>
                </p:cNvPr>
                <p:cNvCxnSpPr>
                  <a:stCxn id="11" idx="3"/>
                  <a:endCxn id="15" idx="1"/>
                </p:cNvCxnSpPr>
                <p:nvPr/>
              </p:nvCxnSpPr>
              <p:spPr>
                <a:xfrm>
                  <a:off x="2181482" y="4271884"/>
                  <a:ext cx="329148" cy="290738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nector: Elbow 36">
                  <a:extLst>
                    <a:ext uri="{FF2B5EF4-FFF2-40B4-BE49-F238E27FC236}">
                      <a16:creationId xmlns:a16="http://schemas.microsoft.com/office/drawing/2014/main" id="{D5E2EFA4-99FA-4559-8136-75C8D8C79A9B}"/>
                    </a:ext>
                  </a:extLst>
                </p:cNvPr>
                <p:cNvCxnSpPr>
                  <a:stCxn id="14" idx="3"/>
                  <a:endCxn id="15" idx="1"/>
                </p:cNvCxnSpPr>
                <p:nvPr/>
              </p:nvCxnSpPr>
              <p:spPr>
                <a:xfrm flipV="1">
                  <a:off x="2181482" y="4562622"/>
                  <a:ext cx="329148" cy="377825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Arrow Connector 38">
                  <a:extLst>
                    <a:ext uri="{FF2B5EF4-FFF2-40B4-BE49-F238E27FC236}">
                      <a16:creationId xmlns:a16="http://schemas.microsoft.com/office/drawing/2014/main" id="{A9AE4C4B-FE27-4571-B42D-815CA5B2D1FA}"/>
                    </a:ext>
                  </a:extLst>
                </p:cNvPr>
                <p:cNvCxnSpPr>
                  <a:cxnSpLocks/>
                  <a:stCxn id="15" idx="0"/>
                  <a:endCxn id="16" idx="2"/>
                </p:cNvCxnSpPr>
                <p:nvPr/>
              </p:nvCxnSpPr>
              <p:spPr>
                <a:xfrm flipH="1" flipV="1">
                  <a:off x="3329279" y="4198986"/>
                  <a:ext cx="1" cy="209002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>
                  <a:extLst>
                    <a:ext uri="{FF2B5EF4-FFF2-40B4-BE49-F238E27FC236}">
                      <a16:creationId xmlns:a16="http://schemas.microsoft.com/office/drawing/2014/main" id="{AC7F0FA1-4950-47DE-A768-FA2CFE46B282}"/>
                    </a:ext>
                  </a:extLst>
                </p:cNvPr>
                <p:cNvCxnSpPr>
                  <a:cxnSpLocks/>
                  <a:stCxn id="15" idx="3"/>
                  <a:endCxn id="19" idx="1"/>
                </p:cNvCxnSpPr>
                <p:nvPr/>
              </p:nvCxnSpPr>
              <p:spPr>
                <a:xfrm flipV="1">
                  <a:off x="4147929" y="4559227"/>
                  <a:ext cx="399878" cy="3395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Connector: Elbow 44">
                  <a:extLst>
                    <a:ext uri="{FF2B5EF4-FFF2-40B4-BE49-F238E27FC236}">
                      <a16:creationId xmlns:a16="http://schemas.microsoft.com/office/drawing/2014/main" id="{97E2C7F3-B20D-4E30-B5C1-80899237E7F4}"/>
                    </a:ext>
                  </a:extLst>
                </p:cNvPr>
                <p:cNvCxnSpPr>
                  <a:cxnSpLocks/>
                  <a:stCxn id="20" idx="3"/>
                  <a:endCxn id="25" idx="1"/>
                </p:cNvCxnSpPr>
                <p:nvPr/>
              </p:nvCxnSpPr>
              <p:spPr>
                <a:xfrm flipV="1">
                  <a:off x="6260189" y="4271884"/>
                  <a:ext cx="314237" cy="88483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Arrow Connector 48">
                  <a:extLst>
                    <a:ext uri="{FF2B5EF4-FFF2-40B4-BE49-F238E27FC236}">
                      <a16:creationId xmlns:a16="http://schemas.microsoft.com/office/drawing/2014/main" id="{E04E4EBC-66F0-47D1-84F9-97BE0A239D6A}"/>
                    </a:ext>
                  </a:extLst>
                </p:cNvPr>
                <p:cNvCxnSpPr>
                  <a:cxnSpLocks/>
                  <a:stCxn id="19" idx="2"/>
                  <a:endCxn id="20" idx="0"/>
                </p:cNvCxnSpPr>
                <p:nvPr/>
              </p:nvCxnSpPr>
              <p:spPr>
                <a:xfrm>
                  <a:off x="5403998" y="4713860"/>
                  <a:ext cx="0" cy="288220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Connector: Elbow 50">
                  <a:extLst>
                    <a:ext uri="{FF2B5EF4-FFF2-40B4-BE49-F238E27FC236}">
                      <a16:creationId xmlns:a16="http://schemas.microsoft.com/office/drawing/2014/main" id="{794A1BCC-3BC1-40FE-AAA5-36103DA394B7}"/>
                    </a:ext>
                  </a:extLst>
                </p:cNvPr>
                <p:cNvCxnSpPr>
                  <a:stCxn id="25" idx="3"/>
                  <a:endCxn id="29" idx="1"/>
                </p:cNvCxnSpPr>
                <p:nvPr/>
              </p:nvCxnSpPr>
              <p:spPr>
                <a:xfrm flipV="1">
                  <a:off x="7759518" y="3954035"/>
                  <a:ext cx="526953" cy="317849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Connector: Elbow 52">
                  <a:extLst>
                    <a:ext uri="{FF2B5EF4-FFF2-40B4-BE49-F238E27FC236}">
                      <a16:creationId xmlns:a16="http://schemas.microsoft.com/office/drawing/2014/main" id="{0EBD8418-17C1-4243-BCE5-4484231A5A58}"/>
                    </a:ext>
                  </a:extLst>
                </p:cNvPr>
                <p:cNvCxnSpPr>
                  <a:stCxn id="25" idx="3"/>
                  <a:endCxn id="31" idx="1"/>
                </p:cNvCxnSpPr>
                <p:nvPr/>
              </p:nvCxnSpPr>
              <p:spPr>
                <a:xfrm>
                  <a:off x="7759518" y="4271884"/>
                  <a:ext cx="526953" cy="60151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Arrow Connector 65">
                  <a:extLst>
                    <a:ext uri="{FF2B5EF4-FFF2-40B4-BE49-F238E27FC236}">
                      <a16:creationId xmlns:a16="http://schemas.microsoft.com/office/drawing/2014/main" id="{5BC23472-C713-4C15-8EC3-AAAC6D433FDD}"/>
                    </a:ext>
                  </a:extLst>
                </p:cNvPr>
                <p:cNvCxnSpPr>
                  <a:cxnSpLocks/>
                  <a:stCxn id="65" idx="2"/>
                  <a:endCxn id="19" idx="0"/>
                </p:cNvCxnSpPr>
                <p:nvPr/>
              </p:nvCxnSpPr>
              <p:spPr>
                <a:xfrm>
                  <a:off x="5398211" y="3582647"/>
                  <a:ext cx="5787" cy="82194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65" name="Graphic 64" descr="User">
                <a:extLst>
                  <a:ext uri="{FF2B5EF4-FFF2-40B4-BE49-F238E27FC236}">
                    <a16:creationId xmlns:a16="http://schemas.microsoft.com/office/drawing/2014/main" id="{3A089950-7603-4AA5-9E5C-405FA0E3373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l="12227" t="12227" r="12227" b="12227"/>
              <a:stretch/>
            </p:blipFill>
            <p:spPr>
              <a:xfrm>
                <a:off x="5123574" y="3033373"/>
                <a:ext cx="549274" cy="549274"/>
              </a:xfrm>
              <a:prstGeom prst="rect">
                <a:avLst/>
              </a:prstGeom>
            </p:spPr>
          </p:pic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7DC1C43E-34DF-4F96-945F-05CCB367CA5F}"/>
                  </a:ext>
                </a:extLst>
              </p:cNvPr>
              <p:cNvSpPr txBox="1"/>
              <p:nvPr/>
            </p:nvSpPr>
            <p:spPr>
              <a:xfrm>
                <a:off x="4893906" y="3665774"/>
                <a:ext cx="1008609" cy="55399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Retry pipeline</a:t>
                </a:r>
              </a:p>
              <a:p>
                <a:pPr algn="ctr"/>
                <a:r>
                  <a:rPr lang="en-US" altLang="ko-KR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Retry job</a:t>
                </a:r>
              </a:p>
              <a:p>
                <a:pPr algn="ctr"/>
                <a:r>
                  <a:rPr lang="en-US" altLang="ko-KR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Play manual job</a:t>
                </a:r>
                <a:endParaRPr lang="ko-KR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C47E041-B616-46E4-860A-BF02D38CB7D2}"/>
                </a:ext>
              </a:extLst>
            </p:cNvPr>
            <p:cNvSpPr txBox="1"/>
            <p:nvPr/>
          </p:nvSpPr>
          <p:spPr>
            <a:xfrm>
              <a:off x="4697096" y="5552328"/>
              <a:ext cx="280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&lt;GitLab CI Architecture Overview&gt;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027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9D2F9-CFD8-4A81-A082-A06CCEC8C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DDS (1/2)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366C9-1E2A-4A56-A39C-22F33C28C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Data</a:t>
            </a:r>
            <a:r>
              <a:rPr lang="ko-KR" altLang="en-US" dirty="0"/>
              <a:t> </a:t>
            </a:r>
            <a:r>
              <a:rPr lang="en-US" altLang="ko-KR" dirty="0"/>
              <a:t>Distribution</a:t>
            </a:r>
            <a:r>
              <a:rPr lang="ko-KR" altLang="en-US" dirty="0"/>
              <a:t> </a:t>
            </a:r>
            <a:r>
              <a:rPr lang="en-US" altLang="ko-KR" dirty="0"/>
              <a:t>Service</a:t>
            </a:r>
          </a:p>
          <a:p>
            <a:endParaRPr lang="en-US" altLang="ko-KR" dirty="0"/>
          </a:p>
          <a:p>
            <a:r>
              <a:rPr lang="en-US" altLang="ko-KR" dirty="0"/>
              <a:t>OMG(Object</a:t>
            </a:r>
            <a:r>
              <a:rPr lang="ko-KR" altLang="en-US" dirty="0"/>
              <a:t> </a:t>
            </a:r>
            <a:r>
              <a:rPr lang="en-US" altLang="ko-KR" dirty="0"/>
              <a:t>Management</a:t>
            </a:r>
            <a:r>
              <a:rPr lang="ko-KR" altLang="en-US" dirty="0"/>
              <a:t> </a:t>
            </a:r>
            <a:r>
              <a:rPr lang="en-US" altLang="ko-KR" dirty="0"/>
              <a:t>Group)</a:t>
            </a:r>
            <a:r>
              <a:rPr lang="ko-KR" altLang="en-US" dirty="0"/>
              <a:t>에서 정의</a:t>
            </a:r>
            <a:r>
              <a:rPr lang="en-US" altLang="ko-KR" dirty="0"/>
              <a:t>*</a:t>
            </a:r>
            <a:r>
              <a:rPr lang="ko-KR" altLang="en-US" dirty="0"/>
              <a:t>한 실시간 분산 데이터 통신 미들웨어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복잡한 시스템이나 데이터 교환이 필요한 분야에 사용</a:t>
            </a:r>
            <a:endParaRPr lang="en-US" altLang="ko-KR" dirty="0"/>
          </a:p>
          <a:p>
            <a:pPr lvl="1"/>
            <a:r>
              <a:rPr lang="ko-KR" altLang="en-US" dirty="0"/>
              <a:t>국방</a:t>
            </a:r>
            <a:r>
              <a:rPr lang="en-US" altLang="ko-KR" dirty="0"/>
              <a:t>, </a:t>
            </a:r>
            <a:r>
              <a:rPr lang="ko-KR" altLang="en-US" dirty="0"/>
              <a:t>교통</a:t>
            </a:r>
            <a:r>
              <a:rPr lang="en-US" altLang="ko-KR" dirty="0"/>
              <a:t>, </a:t>
            </a:r>
            <a:r>
              <a:rPr lang="ko-KR" altLang="en-US" dirty="0"/>
              <a:t>항공</a:t>
            </a:r>
            <a:r>
              <a:rPr lang="en-US" altLang="ko-KR" dirty="0"/>
              <a:t>, </a:t>
            </a:r>
            <a:r>
              <a:rPr lang="ko-KR" altLang="en-US" dirty="0"/>
              <a:t>의료 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Publisher/Subscriber </a:t>
            </a:r>
            <a:r>
              <a:rPr lang="ko-KR" altLang="en-US" dirty="0"/>
              <a:t>모델 기반의 데이터 중심 통신방식</a:t>
            </a:r>
            <a:endParaRPr lang="en-US" altLang="ko-KR" dirty="0"/>
          </a:p>
          <a:p>
            <a:pPr lvl="1"/>
            <a:r>
              <a:rPr lang="en-US" altLang="ko-KR" dirty="0"/>
              <a:t>Topic</a:t>
            </a:r>
            <a:r>
              <a:rPr lang="ko-KR" altLang="en-US" dirty="0"/>
              <a:t>을 기본 단위로 정보 식별 및 통신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각 회사 및 조직들이 </a:t>
            </a:r>
            <a:r>
              <a:rPr lang="en-US" altLang="ko-KR" dirty="0"/>
              <a:t>OMG</a:t>
            </a:r>
            <a:r>
              <a:rPr lang="ko-KR" altLang="en-US" dirty="0"/>
              <a:t> 표준을 기반으로 하여 자신만의 배포판을 배포</a:t>
            </a:r>
            <a:endParaRPr lang="en-US" altLang="ko-KR" dirty="0"/>
          </a:p>
          <a:p>
            <a:pPr lvl="1"/>
            <a:r>
              <a:rPr lang="en-US" altLang="ko-KR" dirty="0"/>
              <a:t>RTI </a:t>
            </a:r>
            <a:r>
              <a:rPr lang="en-US" altLang="ko-KR" dirty="0" err="1"/>
              <a:t>Connext</a:t>
            </a:r>
            <a:r>
              <a:rPr lang="en-US" altLang="ko-KR" dirty="0"/>
              <a:t> DDS</a:t>
            </a:r>
          </a:p>
          <a:p>
            <a:pPr lvl="1"/>
            <a:r>
              <a:rPr lang="en-US" altLang="ko-KR" dirty="0" err="1"/>
              <a:t>OpenDDS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B1952-6232-4B8E-9A0F-0B1E279A48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43</a:t>
            </a:fld>
            <a:endParaRPr lang="ko-KR" alt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2F52692-6806-497F-96EE-FC23B950B9BF}"/>
              </a:ext>
            </a:extLst>
          </p:cNvPr>
          <p:cNvSpPr txBox="1"/>
          <p:nvPr/>
        </p:nvSpPr>
        <p:spPr>
          <a:xfrm>
            <a:off x="0" y="6244291"/>
            <a:ext cx="12192000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DDS v1.4, DDSI-RTPS v2.5, DDS-Security v1.1, IDL4 v4.2</a:t>
            </a:r>
          </a:p>
        </p:txBody>
      </p:sp>
    </p:spTree>
    <p:extLst>
      <p:ext uri="{BB962C8B-B14F-4D97-AF65-F5344CB8AC3E}">
        <p14:creationId xmlns:p14="http://schemas.microsoft.com/office/powerpoint/2010/main" val="23754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64422-2633-4945-B92E-9D50F7E54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DDS (2/2)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47C55-FD0C-4CC9-A9A8-8965CD307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DCPS</a:t>
            </a:r>
          </a:p>
          <a:p>
            <a:pPr lvl="1"/>
            <a:r>
              <a:rPr lang="en-US" altLang="ko-KR" dirty="0"/>
              <a:t>Data-Centric Publish-Subscribe communication</a:t>
            </a:r>
          </a:p>
          <a:p>
            <a:pPr lvl="1"/>
            <a:r>
              <a:rPr lang="en-US" altLang="ko-KR" dirty="0"/>
              <a:t>RTPS Layer</a:t>
            </a:r>
            <a:r>
              <a:rPr lang="ko-KR" altLang="en-US" dirty="0"/>
              <a:t>와 애플리케이션 사이의 인터페이스 역할</a:t>
            </a:r>
            <a:endParaRPr lang="en-US" altLang="ko-KR" dirty="0"/>
          </a:p>
          <a:p>
            <a:pPr lvl="1"/>
            <a:r>
              <a:rPr lang="ko-KR" altLang="en-US" dirty="0"/>
              <a:t>응용프로그램을 위한 표준 인터페이스 제공</a:t>
            </a:r>
            <a:endParaRPr lang="en-US" altLang="ko-KR" dirty="0"/>
          </a:p>
          <a:p>
            <a:pPr lvl="1"/>
            <a:r>
              <a:rPr lang="en-US" altLang="ko-KR" dirty="0"/>
              <a:t>QoS(Quality of Service)</a:t>
            </a:r>
            <a:r>
              <a:rPr lang="ko-KR" altLang="en-US" dirty="0"/>
              <a:t>를 설정하고</a:t>
            </a:r>
            <a:r>
              <a:rPr lang="en-US" altLang="ko-KR" dirty="0"/>
              <a:t>, Publish-Subscribe</a:t>
            </a:r>
            <a:r>
              <a:rPr lang="ko-KR" altLang="en-US" dirty="0"/>
              <a:t>를 수행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RTPS</a:t>
            </a:r>
          </a:p>
          <a:p>
            <a:pPr lvl="1"/>
            <a:r>
              <a:rPr lang="en-US" altLang="ko-KR" dirty="0"/>
              <a:t>Real-Time Publish Subscribe</a:t>
            </a:r>
            <a:r>
              <a:rPr lang="ko-KR" altLang="en-US" dirty="0"/>
              <a:t> </a:t>
            </a:r>
            <a:r>
              <a:rPr lang="en-US" altLang="ko-KR" dirty="0"/>
              <a:t>protocol</a:t>
            </a:r>
          </a:p>
          <a:p>
            <a:pPr lvl="1"/>
            <a:r>
              <a:rPr lang="en-US" altLang="ko-KR" dirty="0"/>
              <a:t>Best-effort transport </a:t>
            </a:r>
            <a:r>
              <a:rPr lang="ko-KR" altLang="en-US" dirty="0"/>
              <a:t>위에서 </a:t>
            </a:r>
            <a:r>
              <a:rPr lang="en-US" altLang="ko-KR" dirty="0"/>
              <a:t>pub-sub </a:t>
            </a:r>
            <a:r>
              <a:rPr lang="ko-KR" altLang="en-US" dirty="0"/>
              <a:t>통신을 지원하기 위한 레이어</a:t>
            </a:r>
            <a:endParaRPr lang="en-US" altLang="ko-KR" dirty="0"/>
          </a:p>
          <a:p>
            <a:pPr lvl="1"/>
            <a:r>
              <a:rPr lang="ko-KR" altLang="en-US" dirty="0"/>
              <a:t>네트워크 내</a:t>
            </a:r>
            <a:r>
              <a:rPr lang="en-US" altLang="ko-KR" dirty="0"/>
              <a:t>, </a:t>
            </a:r>
            <a:r>
              <a:rPr lang="ko-KR" altLang="en-US" dirty="0"/>
              <a:t>참여자 정보를 유지하는 역할로 동적 추가와 이탈에 대응</a:t>
            </a:r>
            <a:endParaRPr lang="en-US" altLang="ko-KR" dirty="0"/>
          </a:p>
          <a:p>
            <a:pPr lvl="1"/>
            <a:r>
              <a:rPr lang="en-US" altLang="ko-KR" dirty="0" err="1"/>
              <a:t>RTPSWriter</a:t>
            </a:r>
            <a:r>
              <a:rPr lang="en-US" altLang="ko-KR" dirty="0"/>
              <a:t>, </a:t>
            </a:r>
            <a:r>
              <a:rPr lang="en-US" altLang="ko-KR" dirty="0" err="1"/>
              <a:t>RTPSReader</a:t>
            </a:r>
            <a:r>
              <a:rPr lang="ko-KR" altLang="en-US" dirty="0"/>
              <a:t>를 </a:t>
            </a:r>
            <a:r>
              <a:rPr lang="ko-KR" altLang="en-US" dirty="0" err="1"/>
              <a:t>엔드포인트로</a:t>
            </a:r>
            <a:r>
              <a:rPr lang="ko-KR" altLang="en-US" dirty="0"/>
              <a:t> 데이터를 송수신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464F67-0B65-4FFB-9575-733BBC7E3A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44</a:t>
            </a:fld>
            <a:endParaRPr lang="ko-KR" alt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0AA11F4-3020-44E6-9F5A-4F5785635D47}"/>
              </a:ext>
            </a:extLst>
          </p:cNvPr>
          <p:cNvGrpSpPr/>
          <p:nvPr/>
        </p:nvGrpSpPr>
        <p:grpSpPr>
          <a:xfrm>
            <a:off x="9265483" y="3057276"/>
            <a:ext cx="2316917" cy="2747138"/>
            <a:chOff x="8991600" y="3019360"/>
            <a:chExt cx="2590800" cy="307187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6E7072D-7543-40AE-8E81-660A62A0A347}"/>
                </a:ext>
              </a:extLst>
            </p:cNvPr>
            <p:cNvSpPr/>
            <p:nvPr/>
          </p:nvSpPr>
          <p:spPr>
            <a:xfrm>
              <a:off x="8991600" y="4600576"/>
              <a:ext cx="2590800" cy="59055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RTPS</a:t>
              </a:r>
              <a:endParaRPr lang="ko-KR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A08CCDD-85CB-448F-AE2C-C664523F6834}"/>
                </a:ext>
              </a:extLst>
            </p:cNvPr>
            <p:cNvSpPr/>
            <p:nvPr/>
          </p:nvSpPr>
          <p:spPr>
            <a:xfrm>
              <a:off x="8991600" y="3919473"/>
              <a:ext cx="2590800" cy="59055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DCPS</a:t>
              </a:r>
              <a:endParaRPr lang="ko-KR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9C4A5-8495-4D8C-900E-253DF6360520}"/>
                </a:ext>
              </a:extLst>
            </p:cNvPr>
            <p:cNvSpPr/>
            <p:nvPr/>
          </p:nvSpPr>
          <p:spPr>
            <a:xfrm>
              <a:off x="8991600" y="3019360"/>
              <a:ext cx="2590800" cy="59055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Application</a:t>
              </a:r>
              <a:endParaRPr lang="ko-KR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48EFB40-13CE-42BD-BE9A-D17547BBCC4B}"/>
                </a:ext>
              </a:extLst>
            </p:cNvPr>
            <p:cNvSpPr/>
            <p:nvPr/>
          </p:nvSpPr>
          <p:spPr>
            <a:xfrm>
              <a:off x="8991600" y="5500688"/>
              <a:ext cx="2590800" cy="5905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UDP/IP</a:t>
              </a:r>
              <a:endParaRPr lang="ko-KR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DE378C3-53A2-4488-B7B4-71C424C50BF0}"/>
                </a:ext>
              </a:extLst>
            </p:cNvPr>
            <p:cNvSpPr txBox="1"/>
            <p:nvPr/>
          </p:nvSpPr>
          <p:spPr>
            <a:xfrm>
              <a:off x="9685689" y="3591998"/>
              <a:ext cx="1202620" cy="309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↑ </a:t>
              </a:r>
              <a:r>
                <a:rPr lang="en-US" altLang="ko-KR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DCPS API </a:t>
              </a:r>
              <a:r>
                <a: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↓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C5DC627-1B59-418F-8D9F-11E4A2AF1F99}"/>
                </a:ext>
              </a:extLst>
            </p:cNvPr>
            <p:cNvSpPr txBox="1"/>
            <p:nvPr/>
          </p:nvSpPr>
          <p:spPr>
            <a:xfrm>
              <a:off x="9698885" y="5191126"/>
              <a:ext cx="1176235" cy="309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↑  </a:t>
              </a:r>
              <a:r>
                <a:rPr lang="en-US" altLang="ko-KR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Messages </a:t>
              </a:r>
              <a:r>
                <a:rPr lang="ko-KR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↓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3F6F420-C842-411C-A47C-BD3836E3DE4F}"/>
              </a:ext>
            </a:extLst>
          </p:cNvPr>
          <p:cNvSpPr txBox="1"/>
          <p:nvPr/>
        </p:nvSpPr>
        <p:spPr>
          <a:xfrm>
            <a:off x="9502854" y="5832930"/>
            <a:ext cx="18421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&lt;DDS Protocol Stack&gt;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597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440E0-577B-4793-89B9-1DB7AA4C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DDS Discovery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78266-7D0C-4895-A803-C61DFE623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Publisher</a:t>
            </a:r>
            <a:r>
              <a:rPr lang="ko-KR" altLang="en-US" dirty="0"/>
              <a:t>와 </a:t>
            </a:r>
            <a:r>
              <a:rPr lang="en-US" altLang="ko-KR" dirty="0"/>
              <a:t>Subscriber</a:t>
            </a:r>
            <a:r>
              <a:rPr lang="ko-KR" altLang="en-US" dirty="0"/>
              <a:t>가 실시간으로 서로의 존재를 발견하는 과정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RTPS</a:t>
            </a:r>
            <a:r>
              <a:rPr lang="ko-KR" altLang="en-US" dirty="0"/>
              <a:t> </a:t>
            </a:r>
            <a:r>
              <a:rPr lang="en-US" altLang="ko-KR" dirty="0"/>
              <a:t>Discovery</a:t>
            </a:r>
            <a:r>
              <a:rPr lang="ko-KR" altLang="en-US" dirty="0"/>
              <a:t>의 경우 </a:t>
            </a:r>
            <a:r>
              <a:rPr lang="en-US" altLang="ko-KR" dirty="0"/>
              <a:t>SPDP</a:t>
            </a:r>
            <a:r>
              <a:rPr lang="ko-KR" altLang="en-US" dirty="0"/>
              <a:t>와 </a:t>
            </a:r>
            <a:r>
              <a:rPr lang="en-US" altLang="ko-KR" dirty="0"/>
              <a:t>SEDP</a:t>
            </a:r>
            <a:r>
              <a:rPr lang="ko-KR" altLang="en-US" dirty="0"/>
              <a:t>로 나뉨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SPDP</a:t>
            </a:r>
          </a:p>
          <a:p>
            <a:pPr lvl="1"/>
            <a:r>
              <a:rPr lang="en-US" altLang="ko-KR" dirty="0"/>
              <a:t>Simple Participant Discovery Protocol</a:t>
            </a:r>
          </a:p>
          <a:p>
            <a:pPr lvl="1"/>
            <a:r>
              <a:rPr lang="ko-KR" altLang="en-US" dirty="0"/>
              <a:t>네트워크 상에서 </a:t>
            </a:r>
            <a:r>
              <a:rPr lang="en-US" altLang="ko-KR" dirty="0"/>
              <a:t>participant</a:t>
            </a:r>
            <a:r>
              <a:rPr lang="ko-KR" altLang="en-US" dirty="0"/>
              <a:t>를 찾기 위해 이용하는 프로토콜</a:t>
            </a:r>
            <a:endParaRPr lang="en-US" altLang="ko-KR" dirty="0"/>
          </a:p>
          <a:p>
            <a:pPr lvl="1"/>
            <a:r>
              <a:rPr lang="ko-KR" altLang="en-US" dirty="0"/>
              <a:t>멀티캐스트를 이용하여 자신의 존재를 알리고</a:t>
            </a:r>
            <a:r>
              <a:rPr lang="en-US" altLang="ko-KR" dirty="0"/>
              <a:t> </a:t>
            </a:r>
            <a:r>
              <a:rPr lang="ko-KR" altLang="en-US" dirty="0"/>
              <a:t>서로를 찾음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SEDP</a:t>
            </a:r>
          </a:p>
          <a:p>
            <a:pPr lvl="1"/>
            <a:r>
              <a:rPr lang="en-US" altLang="ko-KR" dirty="0"/>
              <a:t>Simple Endpoint Discovery Protocol</a:t>
            </a:r>
          </a:p>
          <a:p>
            <a:pPr lvl="1"/>
            <a:r>
              <a:rPr lang="en-US" altLang="ko-KR" dirty="0"/>
              <a:t>Participant</a:t>
            </a:r>
            <a:r>
              <a:rPr lang="ko-KR" altLang="en-US" dirty="0"/>
              <a:t>의 </a:t>
            </a:r>
            <a:r>
              <a:rPr lang="en-US" altLang="ko-KR" dirty="0"/>
              <a:t>endpoint </a:t>
            </a:r>
            <a:r>
              <a:rPr lang="ko-KR" altLang="en-US" dirty="0"/>
              <a:t>정보를 주고 받기 위해 이용하는 프로토콜</a:t>
            </a:r>
            <a:endParaRPr lang="en-US" altLang="ko-KR" dirty="0"/>
          </a:p>
          <a:p>
            <a:pPr lvl="1"/>
            <a:r>
              <a:rPr lang="en-US" altLang="ko-KR" dirty="0"/>
              <a:t>SPDP</a:t>
            </a:r>
            <a:r>
              <a:rPr lang="ko-KR" altLang="en-US" dirty="0"/>
              <a:t>를 통해 얻은 </a:t>
            </a:r>
            <a:r>
              <a:rPr lang="en-US" altLang="ko-KR" dirty="0"/>
              <a:t>participant</a:t>
            </a:r>
            <a:r>
              <a:rPr lang="ko-KR" altLang="en-US" dirty="0"/>
              <a:t>의 </a:t>
            </a:r>
            <a:r>
              <a:rPr lang="en-US" altLang="ko-KR" dirty="0"/>
              <a:t>address/port </a:t>
            </a:r>
            <a:r>
              <a:rPr lang="ko-KR" altLang="en-US" dirty="0"/>
              <a:t>정보를 이용하여 서로 매칭되는 </a:t>
            </a:r>
            <a:r>
              <a:rPr lang="en-US" altLang="ko-KR" dirty="0"/>
              <a:t>endpoint</a:t>
            </a:r>
            <a:r>
              <a:rPr lang="ko-KR" altLang="en-US" dirty="0"/>
              <a:t>를 찾음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AC9B2-D7FD-47ED-8E29-B7BB7550A7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00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471B7-223B-48D3-8BB4-45CD0404B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DDS Entity (1/2)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B0D99-801A-441D-AF5F-A09A8A062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Domain</a:t>
            </a:r>
          </a:p>
          <a:p>
            <a:pPr lvl="1"/>
            <a:r>
              <a:rPr lang="ko-KR" altLang="en-US" dirty="0"/>
              <a:t>가상의 데이터 공간을 구분하는 논리적 네트워크 공간으로 </a:t>
            </a:r>
            <a:r>
              <a:rPr lang="en-US" altLang="ko-KR" dirty="0"/>
              <a:t>GDS(Global Data Space)</a:t>
            </a:r>
            <a:r>
              <a:rPr lang="ko-KR" altLang="en-US" dirty="0"/>
              <a:t>라고 명명</a:t>
            </a:r>
            <a:endParaRPr lang="en-US" altLang="ko-KR" dirty="0"/>
          </a:p>
          <a:p>
            <a:pPr lvl="1"/>
            <a:r>
              <a:rPr lang="ko-KR" altLang="en-US" dirty="0"/>
              <a:t>아래 객체들은 하나의 동일한 도메인 내에서만 서로 통신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Domain Participant Factory</a:t>
            </a:r>
          </a:p>
          <a:p>
            <a:pPr lvl="1"/>
            <a:r>
              <a:rPr lang="en-US" altLang="ko-KR" dirty="0"/>
              <a:t>Domain Participant</a:t>
            </a:r>
            <a:r>
              <a:rPr lang="ko-KR" altLang="en-US" dirty="0"/>
              <a:t>를 생성하고 소멸하는 객체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Domain</a:t>
            </a:r>
            <a:r>
              <a:rPr lang="ko-KR" altLang="en-US" dirty="0"/>
              <a:t> </a:t>
            </a:r>
            <a:r>
              <a:rPr lang="en-US" altLang="ko-KR" dirty="0"/>
              <a:t>Participant</a:t>
            </a:r>
          </a:p>
          <a:p>
            <a:pPr lvl="1"/>
            <a:r>
              <a:rPr lang="ko-KR" altLang="en-US" dirty="0"/>
              <a:t>한 도메인에 해당하는 엔티티들의 컨테이너 역할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891A3C-B45B-4B6D-83AC-06368026AB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5205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A0D11-F8B4-4EF7-9B81-7B7B6CE58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DDS Entity (2/2)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D51E0-6D87-4773-B164-06160E7A4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Publisher / Subscriber</a:t>
            </a:r>
            <a:endParaRPr lang="ko-KR" altLang="en-US" dirty="0"/>
          </a:p>
          <a:p>
            <a:pPr lvl="1"/>
            <a:r>
              <a:rPr lang="ko-KR" altLang="en-US" dirty="0"/>
              <a:t>각각 데이터 생성 및 송신</a:t>
            </a:r>
            <a:r>
              <a:rPr lang="en-US" altLang="ko-KR" dirty="0"/>
              <a:t>, </a:t>
            </a:r>
            <a:r>
              <a:rPr lang="ko-KR" altLang="en-US" dirty="0"/>
              <a:t>수신 및 처리의 역할을 가지는 객체</a:t>
            </a:r>
            <a:endParaRPr lang="en-US" altLang="ko-KR" dirty="0"/>
          </a:p>
          <a:p>
            <a:pPr lvl="1"/>
            <a:r>
              <a:rPr lang="ko-KR" altLang="en-US" dirty="0"/>
              <a:t>각각 한 개 이상의 </a:t>
            </a:r>
            <a:r>
              <a:rPr lang="en-US" altLang="ko-KR" dirty="0" err="1"/>
              <a:t>DataWriter</a:t>
            </a:r>
            <a:r>
              <a:rPr lang="ko-KR" altLang="en-US" dirty="0"/>
              <a:t>와 </a:t>
            </a:r>
            <a:r>
              <a:rPr lang="en-US" altLang="ko-KR" dirty="0" err="1"/>
              <a:t>DataReader</a:t>
            </a:r>
            <a:r>
              <a:rPr lang="ko-KR" altLang="en-US" dirty="0"/>
              <a:t>를 가짐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DataWriter</a:t>
            </a:r>
            <a:r>
              <a:rPr lang="en-US" altLang="ko-KR" dirty="0"/>
              <a:t> / </a:t>
            </a:r>
            <a:r>
              <a:rPr lang="en-US" altLang="ko-KR" dirty="0" err="1"/>
              <a:t>DataReader</a:t>
            </a:r>
            <a:endParaRPr lang="en-US" altLang="ko-KR" dirty="0"/>
          </a:p>
          <a:p>
            <a:pPr lvl="1"/>
            <a:r>
              <a:rPr lang="en-US" altLang="ko-KR" dirty="0" err="1"/>
              <a:t>DataWriter</a:t>
            </a:r>
            <a:r>
              <a:rPr lang="en-US" altLang="ko-KR" dirty="0"/>
              <a:t> : </a:t>
            </a:r>
            <a:r>
              <a:rPr lang="ko-KR" altLang="en-US" dirty="0"/>
              <a:t>샘플을 생성하고 전송하는 역할</a:t>
            </a:r>
            <a:endParaRPr lang="en-US" altLang="ko-KR" dirty="0"/>
          </a:p>
          <a:p>
            <a:pPr lvl="1"/>
            <a:r>
              <a:rPr lang="en-US" altLang="ko-KR" dirty="0" err="1"/>
              <a:t>DataReader</a:t>
            </a:r>
            <a:r>
              <a:rPr lang="en-US" altLang="ko-KR" dirty="0"/>
              <a:t> : </a:t>
            </a:r>
            <a:r>
              <a:rPr lang="ko-KR" altLang="en-US" dirty="0"/>
              <a:t>샘플을 수신하여 처리하는 역할</a:t>
            </a:r>
            <a:endParaRPr lang="en-US" altLang="ko-KR" dirty="0"/>
          </a:p>
          <a:p>
            <a:pPr lvl="1"/>
            <a:r>
              <a:rPr lang="ko-KR" altLang="en-US" dirty="0"/>
              <a:t>두 객체 모두 한 개의 </a:t>
            </a:r>
            <a:r>
              <a:rPr lang="en-US" altLang="ko-KR" dirty="0"/>
              <a:t>Topic</a:t>
            </a:r>
            <a:r>
              <a:rPr lang="ko-KR" altLang="en-US" dirty="0"/>
              <a:t>만을 보유할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Topic</a:t>
            </a:r>
          </a:p>
          <a:p>
            <a:pPr lvl="1"/>
            <a:r>
              <a:rPr lang="ko-KR" altLang="en-US" dirty="0"/>
              <a:t>송수신되는 데이터의 타입으로 </a:t>
            </a:r>
            <a:r>
              <a:rPr lang="en-US" altLang="ko-KR" dirty="0"/>
              <a:t>IDL(Interface Definition Language)</a:t>
            </a:r>
            <a:r>
              <a:rPr lang="ko-KR" altLang="en-US" dirty="0"/>
              <a:t>로 기술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376236-F227-43E7-BCE4-9D1B70DE88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93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CF47C-14E9-4ADC-9088-C89240F3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DDS QoS (1/2)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32E61-702C-42FC-8C94-3ED54FBE2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Quality of Service</a:t>
            </a:r>
          </a:p>
          <a:p>
            <a:endParaRPr lang="en-US" altLang="ko-KR" dirty="0"/>
          </a:p>
          <a:p>
            <a:r>
              <a:rPr lang="en-US" altLang="ko-KR" dirty="0"/>
              <a:t>Provides a variety of configuration options to change how your data is delivered</a:t>
            </a:r>
          </a:p>
          <a:p>
            <a:pPr lvl="1"/>
            <a:r>
              <a:rPr lang="ko-KR" altLang="en-US" dirty="0"/>
              <a:t>서비스 동작을 지정하여 높은 시스템 유연성 제공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 내에서 </a:t>
            </a:r>
            <a:r>
              <a:rPr lang="en-US" altLang="ko-KR" dirty="0"/>
              <a:t>QoS</a:t>
            </a:r>
            <a:r>
              <a:rPr lang="ko-KR" altLang="en-US" dirty="0"/>
              <a:t>를 적용하거나</a:t>
            </a:r>
            <a:r>
              <a:rPr lang="en-US" altLang="ko-KR" dirty="0"/>
              <a:t>, XML</a:t>
            </a:r>
            <a:r>
              <a:rPr lang="ko-KR" altLang="en-US" dirty="0"/>
              <a:t>파일로 명시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DDS </a:t>
            </a:r>
            <a:r>
              <a:rPr lang="ko-KR" altLang="en-US" dirty="0"/>
              <a:t>배포판이 스스로 정의한 </a:t>
            </a:r>
            <a:r>
              <a:rPr lang="en-US" altLang="ko-KR" dirty="0"/>
              <a:t>QoS</a:t>
            </a:r>
            <a:r>
              <a:rPr lang="ko-KR" altLang="en-US" dirty="0"/>
              <a:t>가 존재하기도 함</a:t>
            </a: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B6F28C-AA5E-406E-8D20-2F78B44488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48</a:t>
            </a:fld>
            <a:endParaRPr lang="ko-KR" alt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533D6B6-DDAB-48DC-BC25-9A1DA33B125C}"/>
              </a:ext>
            </a:extLst>
          </p:cNvPr>
          <p:cNvGrpSpPr/>
          <p:nvPr/>
        </p:nvGrpSpPr>
        <p:grpSpPr>
          <a:xfrm>
            <a:off x="7342782" y="3725348"/>
            <a:ext cx="4686824" cy="2667062"/>
            <a:chOff x="7292878" y="3687688"/>
            <a:chExt cx="4686824" cy="266706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4340E4E-9A96-4D02-A70A-07340CADED42}"/>
                </a:ext>
              </a:extLst>
            </p:cNvPr>
            <p:cNvGrpSpPr/>
            <p:nvPr/>
          </p:nvGrpSpPr>
          <p:grpSpPr>
            <a:xfrm>
              <a:off x="7292878" y="3687688"/>
              <a:ext cx="4686824" cy="2330173"/>
              <a:chOff x="2941371" y="3123863"/>
              <a:chExt cx="6223206" cy="3094024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E99088B4-1CD7-4698-B269-6BC2CEF29A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913" t="10453" r="5760" b="4582"/>
              <a:stretch/>
            </p:blipFill>
            <p:spPr>
              <a:xfrm>
                <a:off x="4467225" y="3704835"/>
                <a:ext cx="3257550" cy="2404384"/>
              </a:xfrm>
              <a:prstGeom prst="rect">
                <a:avLst/>
              </a:prstGeom>
              <a:ln w="12700">
                <a:noFill/>
              </a:ln>
            </p:spPr>
          </p:pic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543383D3-8FA1-4159-A9AE-9AA907260F22}"/>
                  </a:ext>
                </a:extLst>
              </p:cNvPr>
              <p:cNvGrpSpPr/>
              <p:nvPr/>
            </p:nvGrpSpPr>
            <p:grpSpPr>
              <a:xfrm>
                <a:off x="3451571" y="3348900"/>
                <a:ext cx="926222" cy="610273"/>
                <a:chOff x="2815124" y="3609618"/>
                <a:chExt cx="926222" cy="610273"/>
              </a:xfrm>
            </p:grpSpPr>
            <p:sp>
              <p:nvSpPr>
                <p:cNvPr id="66" name="Arrow: Pentagon 65">
                  <a:extLst>
                    <a:ext uri="{FF2B5EF4-FFF2-40B4-BE49-F238E27FC236}">
                      <a16:creationId xmlns:a16="http://schemas.microsoft.com/office/drawing/2014/main" id="{8F67CF7F-91D1-4044-BF3A-AAE0028A9EE7}"/>
                    </a:ext>
                  </a:extLst>
                </p:cNvPr>
                <p:cNvSpPr/>
                <p:nvPr/>
              </p:nvSpPr>
              <p:spPr>
                <a:xfrm>
                  <a:off x="2815124" y="3779481"/>
                  <a:ext cx="889130" cy="440410"/>
                </a:xfrm>
                <a:prstGeom prst="homePlat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</a:t>
                  </a:r>
                </a:p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Writer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79729E89-A9DC-4491-934E-C3876625EA47}"/>
                    </a:ext>
                  </a:extLst>
                </p:cNvPr>
                <p:cNvGrpSpPr/>
                <p:nvPr/>
              </p:nvGrpSpPr>
              <p:grpSpPr>
                <a:xfrm>
                  <a:off x="3263108" y="3609618"/>
                  <a:ext cx="478238" cy="339725"/>
                  <a:chOff x="3565795" y="3304139"/>
                  <a:chExt cx="478238" cy="339725"/>
                </a:xfrm>
              </p:grpSpPr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71BF191A-023A-4BD1-974D-32D69F0A9D00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69" name="TextBox 68">
                    <a:extLst>
                      <a:ext uri="{FF2B5EF4-FFF2-40B4-BE49-F238E27FC236}">
                        <a16:creationId xmlns:a16="http://schemas.microsoft.com/office/drawing/2014/main" id="{48890E85-21BB-467A-8627-797288955902}"/>
                      </a:ext>
                    </a:extLst>
                  </p:cNvPr>
                  <p:cNvSpPr txBox="1"/>
                  <p:nvPr/>
                </p:nvSpPr>
                <p:spPr>
                  <a:xfrm>
                    <a:off x="3565795" y="3335503"/>
                    <a:ext cx="478238" cy="2831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QoS</a:t>
                    </a:r>
                    <a:endParaRPr lang="ko-KR" alt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81B85B1A-8ACC-4509-830D-B5A9DF73462F}"/>
                  </a:ext>
                </a:extLst>
              </p:cNvPr>
              <p:cNvGrpSpPr/>
              <p:nvPr/>
            </p:nvGrpSpPr>
            <p:grpSpPr>
              <a:xfrm>
                <a:off x="3078984" y="4168781"/>
                <a:ext cx="926222" cy="610273"/>
                <a:chOff x="2815124" y="3609618"/>
                <a:chExt cx="926222" cy="610273"/>
              </a:xfrm>
            </p:grpSpPr>
            <p:sp>
              <p:nvSpPr>
                <p:cNvPr id="62" name="Arrow: Pentagon 61">
                  <a:extLst>
                    <a:ext uri="{FF2B5EF4-FFF2-40B4-BE49-F238E27FC236}">
                      <a16:creationId xmlns:a16="http://schemas.microsoft.com/office/drawing/2014/main" id="{8BA13B93-EB6C-4F70-AF22-86DDF7FA21FF}"/>
                    </a:ext>
                  </a:extLst>
                </p:cNvPr>
                <p:cNvSpPr/>
                <p:nvPr/>
              </p:nvSpPr>
              <p:spPr>
                <a:xfrm>
                  <a:off x="2815124" y="3779481"/>
                  <a:ext cx="889130" cy="440410"/>
                </a:xfrm>
                <a:prstGeom prst="homePlat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</a:t>
                  </a:r>
                </a:p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Writer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5862BE3E-F0A8-402F-B4B3-46D0A9BC1570}"/>
                    </a:ext>
                  </a:extLst>
                </p:cNvPr>
                <p:cNvGrpSpPr/>
                <p:nvPr/>
              </p:nvGrpSpPr>
              <p:grpSpPr>
                <a:xfrm>
                  <a:off x="3263108" y="3609618"/>
                  <a:ext cx="478238" cy="339725"/>
                  <a:chOff x="3565795" y="3304139"/>
                  <a:chExt cx="478238" cy="339725"/>
                </a:xfrm>
              </p:grpSpPr>
              <p:sp>
                <p:nvSpPr>
                  <p:cNvPr id="64" name="Oval 63">
                    <a:extLst>
                      <a:ext uri="{FF2B5EF4-FFF2-40B4-BE49-F238E27FC236}">
                        <a16:creationId xmlns:a16="http://schemas.microsoft.com/office/drawing/2014/main" id="{DC08AA9C-A36B-4EEA-99DD-1B3D6D922294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D2D7C1AE-F06C-4AB2-839B-3E9DABA8265E}"/>
                      </a:ext>
                    </a:extLst>
                  </p:cNvPr>
                  <p:cNvSpPr txBox="1"/>
                  <p:nvPr/>
                </p:nvSpPr>
                <p:spPr>
                  <a:xfrm>
                    <a:off x="3565795" y="3335503"/>
                    <a:ext cx="478238" cy="2831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QoS</a:t>
                    </a:r>
                    <a:endParaRPr lang="ko-KR" alt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F5F725F-99F5-49D9-8596-61751D9C845F}"/>
                  </a:ext>
                </a:extLst>
              </p:cNvPr>
              <p:cNvGrpSpPr/>
              <p:nvPr/>
            </p:nvGrpSpPr>
            <p:grpSpPr>
              <a:xfrm>
                <a:off x="3338065" y="5607614"/>
                <a:ext cx="926222" cy="610273"/>
                <a:chOff x="2815124" y="3609618"/>
                <a:chExt cx="926222" cy="610273"/>
              </a:xfrm>
            </p:grpSpPr>
            <p:sp>
              <p:nvSpPr>
                <p:cNvPr id="58" name="Arrow: Pentagon 57">
                  <a:extLst>
                    <a:ext uri="{FF2B5EF4-FFF2-40B4-BE49-F238E27FC236}">
                      <a16:creationId xmlns:a16="http://schemas.microsoft.com/office/drawing/2014/main" id="{7F75F500-7E45-4F9B-AD31-D7E6C8CAE020}"/>
                    </a:ext>
                  </a:extLst>
                </p:cNvPr>
                <p:cNvSpPr/>
                <p:nvPr/>
              </p:nvSpPr>
              <p:spPr>
                <a:xfrm>
                  <a:off x="2815124" y="3779481"/>
                  <a:ext cx="889130" cy="440410"/>
                </a:xfrm>
                <a:prstGeom prst="homePlat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</a:t>
                  </a:r>
                </a:p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Writer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FB942862-F4EC-49E2-891F-D70E7F86B281}"/>
                    </a:ext>
                  </a:extLst>
                </p:cNvPr>
                <p:cNvGrpSpPr/>
                <p:nvPr/>
              </p:nvGrpSpPr>
              <p:grpSpPr>
                <a:xfrm>
                  <a:off x="3263108" y="3609618"/>
                  <a:ext cx="478238" cy="339725"/>
                  <a:chOff x="3565795" y="3304139"/>
                  <a:chExt cx="478238" cy="339725"/>
                </a:xfrm>
              </p:grpSpPr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50D1AF86-3F46-4D2A-949E-22D3B1068684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E5E98092-6B78-431E-8073-F362AAFAA31A}"/>
                      </a:ext>
                    </a:extLst>
                  </p:cNvPr>
                  <p:cNvSpPr txBox="1"/>
                  <p:nvPr/>
                </p:nvSpPr>
                <p:spPr>
                  <a:xfrm>
                    <a:off x="3565795" y="3335503"/>
                    <a:ext cx="478238" cy="2831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QoS</a:t>
                    </a:r>
                    <a:endParaRPr lang="ko-KR" alt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F4A2976-B54C-4158-948C-E3632EFB6B19}"/>
                  </a:ext>
                </a:extLst>
              </p:cNvPr>
              <p:cNvGrpSpPr/>
              <p:nvPr/>
            </p:nvGrpSpPr>
            <p:grpSpPr>
              <a:xfrm>
                <a:off x="7399936" y="3123863"/>
                <a:ext cx="926222" cy="610273"/>
                <a:chOff x="2815124" y="3609618"/>
                <a:chExt cx="926222" cy="610273"/>
              </a:xfrm>
            </p:grpSpPr>
            <p:sp>
              <p:nvSpPr>
                <p:cNvPr id="54" name="Rectangle: Rounded Corners 53">
                  <a:extLst>
                    <a:ext uri="{FF2B5EF4-FFF2-40B4-BE49-F238E27FC236}">
                      <a16:creationId xmlns:a16="http://schemas.microsoft.com/office/drawing/2014/main" id="{83B5BC66-2DE0-4935-80CE-BA158BC2DF87}"/>
                    </a:ext>
                  </a:extLst>
                </p:cNvPr>
                <p:cNvSpPr/>
                <p:nvPr/>
              </p:nvSpPr>
              <p:spPr>
                <a:xfrm>
                  <a:off x="2815124" y="3779481"/>
                  <a:ext cx="711895" cy="44041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</a:t>
                  </a:r>
                </a:p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Reader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EB1E18B1-4753-457B-B8E9-20481ADA8FC0}"/>
                    </a:ext>
                  </a:extLst>
                </p:cNvPr>
                <p:cNvGrpSpPr/>
                <p:nvPr/>
              </p:nvGrpSpPr>
              <p:grpSpPr>
                <a:xfrm>
                  <a:off x="3263108" y="3609618"/>
                  <a:ext cx="478238" cy="339725"/>
                  <a:chOff x="3565795" y="3304139"/>
                  <a:chExt cx="478238" cy="339725"/>
                </a:xfrm>
              </p:grpSpPr>
              <p:sp>
                <p:nvSpPr>
                  <p:cNvPr id="56" name="Oval 55">
                    <a:extLst>
                      <a:ext uri="{FF2B5EF4-FFF2-40B4-BE49-F238E27FC236}">
                        <a16:creationId xmlns:a16="http://schemas.microsoft.com/office/drawing/2014/main" id="{F021927C-4BEC-4586-A03E-80D945C56EFE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7" name="TextBox 56">
                    <a:extLst>
                      <a:ext uri="{FF2B5EF4-FFF2-40B4-BE49-F238E27FC236}">
                        <a16:creationId xmlns:a16="http://schemas.microsoft.com/office/drawing/2014/main" id="{80A8B5FE-3A6B-4CD1-9A6A-7E891BB41461}"/>
                      </a:ext>
                    </a:extLst>
                  </p:cNvPr>
                  <p:cNvSpPr txBox="1"/>
                  <p:nvPr/>
                </p:nvSpPr>
                <p:spPr>
                  <a:xfrm>
                    <a:off x="3565795" y="3335503"/>
                    <a:ext cx="478238" cy="2831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QoS</a:t>
                    </a:r>
                    <a:endParaRPr lang="ko-KR" alt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086EAC1D-A161-4AB2-B19B-183DD0BE1E6C}"/>
                  </a:ext>
                </a:extLst>
              </p:cNvPr>
              <p:cNvGrpSpPr/>
              <p:nvPr/>
            </p:nvGrpSpPr>
            <p:grpSpPr>
              <a:xfrm>
                <a:off x="7964805" y="3832490"/>
                <a:ext cx="926222" cy="610273"/>
                <a:chOff x="2815124" y="3609618"/>
                <a:chExt cx="926222" cy="610273"/>
              </a:xfrm>
            </p:grpSpPr>
            <p:sp>
              <p:nvSpPr>
                <p:cNvPr id="50" name="Rectangle: Rounded Corners 49">
                  <a:extLst>
                    <a:ext uri="{FF2B5EF4-FFF2-40B4-BE49-F238E27FC236}">
                      <a16:creationId xmlns:a16="http://schemas.microsoft.com/office/drawing/2014/main" id="{719D9B56-64A1-4E0F-B584-C07CD67988D0}"/>
                    </a:ext>
                  </a:extLst>
                </p:cNvPr>
                <p:cNvSpPr/>
                <p:nvPr/>
              </p:nvSpPr>
              <p:spPr>
                <a:xfrm>
                  <a:off x="2815124" y="3779481"/>
                  <a:ext cx="711895" cy="44041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</a:t>
                  </a:r>
                </a:p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Reader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AA23DCFA-C4F9-4581-8EA4-27448C231C19}"/>
                    </a:ext>
                  </a:extLst>
                </p:cNvPr>
                <p:cNvGrpSpPr/>
                <p:nvPr/>
              </p:nvGrpSpPr>
              <p:grpSpPr>
                <a:xfrm>
                  <a:off x="3263108" y="3609618"/>
                  <a:ext cx="478238" cy="339725"/>
                  <a:chOff x="3565795" y="3304139"/>
                  <a:chExt cx="478238" cy="339725"/>
                </a:xfrm>
              </p:grpSpPr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2169CDE7-19FB-417E-9AF6-44048FB15882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039FEB0C-0636-40FB-BAD4-4E6A4D1D2C7B}"/>
                      </a:ext>
                    </a:extLst>
                  </p:cNvPr>
                  <p:cNvSpPr txBox="1"/>
                  <p:nvPr/>
                </p:nvSpPr>
                <p:spPr>
                  <a:xfrm>
                    <a:off x="3565795" y="3335503"/>
                    <a:ext cx="478238" cy="2831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QoS</a:t>
                    </a:r>
                    <a:endParaRPr lang="ko-KR" alt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F373511-23EB-4C00-806A-679C42010095}"/>
                  </a:ext>
                </a:extLst>
              </p:cNvPr>
              <p:cNvGrpSpPr/>
              <p:nvPr/>
            </p:nvGrpSpPr>
            <p:grpSpPr>
              <a:xfrm>
                <a:off x="8238355" y="4704282"/>
                <a:ext cx="926222" cy="610273"/>
                <a:chOff x="2815124" y="3609618"/>
                <a:chExt cx="926222" cy="610273"/>
              </a:xfrm>
            </p:grpSpPr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68AAD5E1-71B1-4E59-91EF-D79FED6C99F6}"/>
                    </a:ext>
                  </a:extLst>
                </p:cNvPr>
                <p:cNvSpPr/>
                <p:nvPr/>
              </p:nvSpPr>
              <p:spPr>
                <a:xfrm>
                  <a:off x="2815124" y="3779481"/>
                  <a:ext cx="711895" cy="44041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</a:t>
                  </a:r>
                </a:p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Reader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0D1BA145-74D1-4EE6-B32E-A384E06FAC9F}"/>
                    </a:ext>
                  </a:extLst>
                </p:cNvPr>
                <p:cNvGrpSpPr/>
                <p:nvPr/>
              </p:nvGrpSpPr>
              <p:grpSpPr>
                <a:xfrm>
                  <a:off x="3263108" y="3609618"/>
                  <a:ext cx="478238" cy="339725"/>
                  <a:chOff x="3565795" y="3304139"/>
                  <a:chExt cx="478238" cy="339725"/>
                </a:xfrm>
              </p:grpSpPr>
              <p:sp>
                <p:nvSpPr>
                  <p:cNvPr id="48" name="Oval 47">
                    <a:extLst>
                      <a:ext uri="{FF2B5EF4-FFF2-40B4-BE49-F238E27FC236}">
                        <a16:creationId xmlns:a16="http://schemas.microsoft.com/office/drawing/2014/main" id="{434D1541-1DEC-449C-98C7-E09096CC5950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5BB0D161-445A-4E44-A74B-ADA348F434CF}"/>
                      </a:ext>
                    </a:extLst>
                  </p:cNvPr>
                  <p:cNvSpPr txBox="1"/>
                  <p:nvPr/>
                </p:nvSpPr>
                <p:spPr>
                  <a:xfrm>
                    <a:off x="3565795" y="3335503"/>
                    <a:ext cx="478238" cy="2831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QoS</a:t>
                    </a:r>
                    <a:endParaRPr lang="ko-KR" alt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DC1C124C-E39E-4221-B85C-C314FD921D6A}"/>
                  </a:ext>
                </a:extLst>
              </p:cNvPr>
              <p:cNvGrpSpPr/>
              <p:nvPr/>
            </p:nvGrpSpPr>
            <p:grpSpPr>
              <a:xfrm>
                <a:off x="7844501" y="5512099"/>
                <a:ext cx="926222" cy="610273"/>
                <a:chOff x="2815124" y="3609618"/>
                <a:chExt cx="926222" cy="610273"/>
              </a:xfrm>
            </p:grpSpPr>
            <p:sp>
              <p:nvSpPr>
                <p:cNvPr id="42" name="Rectangle: Rounded Corners 41">
                  <a:extLst>
                    <a:ext uri="{FF2B5EF4-FFF2-40B4-BE49-F238E27FC236}">
                      <a16:creationId xmlns:a16="http://schemas.microsoft.com/office/drawing/2014/main" id="{3220B7BA-2D4C-4AEE-8850-DAA1FAAE21EA}"/>
                    </a:ext>
                  </a:extLst>
                </p:cNvPr>
                <p:cNvSpPr/>
                <p:nvPr/>
              </p:nvSpPr>
              <p:spPr>
                <a:xfrm>
                  <a:off x="2815124" y="3779481"/>
                  <a:ext cx="711895" cy="44041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</a:t>
                  </a:r>
                </a:p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Reader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05B63D39-4650-4BD3-BFF9-8FDCB470121E}"/>
                    </a:ext>
                  </a:extLst>
                </p:cNvPr>
                <p:cNvGrpSpPr/>
                <p:nvPr/>
              </p:nvGrpSpPr>
              <p:grpSpPr>
                <a:xfrm>
                  <a:off x="3263108" y="3609618"/>
                  <a:ext cx="478238" cy="339725"/>
                  <a:chOff x="3565795" y="3304139"/>
                  <a:chExt cx="478238" cy="339725"/>
                </a:xfrm>
              </p:grpSpPr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65FEFEB7-79E3-48A6-A143-5B90DF0D1713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8AF7F597-3D25-4776-9188-38AF8890E839}"/>
                      </a:ext>
                    </a:extLst>
                  </p:cNvPr>
                  <p:cNvSpPr txBox="1"/>
                  <p:nvPr/>
                </p:nvSpPr>
                <p:spPr>
                  <a:xfrm>
                    <a:off x="3565795" y="3335503"/>
                    <a:ext cx="478238" cy="2831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QoS</a:t>
                    </a:r>
                    <a:endParaRPr lang="ko-KR" alt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2C9437BF-330D-4E07-ACFF-57CFE77E0E58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4340701" y="3738968"/>
                <a:ext cx="806398" cy="703795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7A50F641-677C-4BDC-9ED2-8DD174321D6C}"/>
                  </a:ext>
                </a:extLst>
              </p:cNvPr>
              <p:cNvCxnSpPr>
                <a:cxnSpLocks/>
                <a:stCxn id="62" idx="3"/>
              </p:cNvCxnSpPr>
              <p:nvPr/>
            </p:nvCxnSpPr>
            <p:spPr>
              <a:xfrm>
                <a:off x="3968114" y="4558849"/>
                <a:ext cx="2058837" cy="23033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C4EEAB08-14E3-4FFD-9470-596F6E7EC75A}"/>
                  </a:ext>
                </a:extLst>
              </p:cNvPr>
              <p:cNvCxnSpPr>
                <a:cxnSpLocks/>
                <a:stCxn id="58" idx="3"/>
              </p:cNvCxnSpPr>
              <p:nvPr/>
            </p:nvCxnSpPr>
            <p:spPr>
              <a:xfrm flipV="1">
                <a:off x="4227195" y="5500724"/>
                <a:ext cx="1152356" cy="49695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AA8D30BE-C0EE-4CA9-A2D6-DECE80DCAAE8}"/>
                  </a:ext>
                </a:extLst>
              </p:cNvPr>
              <p:cNvCxnSpPr>
                <a:cxnSpLocks/>
                <a:stCxn id="37" idx="3"/>
                <a:endCxn id="50" idx="1"/>
              </p:cNvCxnSpPr>
              <p:nvPr/>
            </p:nvCxnSpPr>
            <p:spPr>
              <a:xfrm flipV="1">
                <a:off x="7012418" y="4222558"/>
                <a:ext cx="952387" cy="428323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364EDCAA-EFA7-4EE4-BC77-1B797464F68C}"/>
                  </a:ext>
                </a:extLst>
              </p:cNvPr>
              <p:cNvCxnSpPr>
                <a:cxnSpLocks/>
                <a:endCxn id="54" idx="1"/>
              </p:cNvCxnSpPr>
              <p:nvPr/>
            </p:nvCxnSpPr>
            <p:spPr>
              <a:xfrm flipV="1">
                <a:off x="6108663" y="3513931"/>
                <a:ext cx="1291273" cy="73188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ECE54C42-E88D-4A25-9E78-618E5BE6A933}"/>
                  </a:ext>
                </a:extLst>
              </p:cNvPr>
              <p:cNvCxnSpPr>
                <a:cxnSpLocks/>
                <a:endCxn id="42" idx="1"/>
              </p:cNvCxnSpPr>
              <p:nvPr/>
            </p:nvCxnSpPr>
            <p:spPr>
              <a:xfrm>
                <a:off x="6200775" y="5531049"/>
                <a:ext cx="1643726" cy="37111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31154824-0DE2-458C-868B-EA94FF74B469}"/>
                  </a:ext>
                </a:extLst>
              </p:cNvPr>
              <p:cNvCxnSpPr>
                <a:cxnSpLocks/>
                <a:endCxn id="46" idx="1"/>
              </p:cNvCxnSpPr>
              <p:nvPr/>
            </p:nvCxnSpPr>
            <p:spPr>
              <a:xfrm>
                <a:off x="6848872" y="4853872"/>
                <a:ext cx="1389483" cy="2404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46D48BD0-0C9E-4F06-A4F4-5A75CD959206}"/>
                  </a:ext>
                </a:extLst>
              </p:cNvPr>
              <p:cNvGrpSpPr/>
              <p:nvPr/>
            </p:nvGrpSpPr>
            <p:grpSpPr>
              <a:xfrm>
                <a:off x="5407066" y="5176356"/>
                <a:ext cx="941878" cy="432391"/>
                <a:chOff x="5570557" y="4777784"/>
                <a:chExt cx="941878" cy="432391"/>
              </a:xfrm>
            </p:grpSpPr>
            <p:sp>
              <p:nvSpPr>
                <p:cNvPr id="38" name="Rectangle: Rounded Corners 37">
                  <a:extLst>
                    <a:ext uri="{FF2B5EF4-FFF2-40B4-BE49-F238E27FC236}">
                      <a16:creationId xmlns:a16="http://schemas.microsoft.com/office/drawing/2014/main" id="{EC32DC55-E885-44FE-B635-1066F9BBBD4A}"/>
                    </a:ext>
                  </a:extLst>
                </p:cNvPr>
                <p:cNvSpPr/>
                <p:nvPr/>
              </p:nvSpPr>
              <p:spPr>
                <a:xfrm>
                  <a:off x="5570557" y="4940311"/>
                  <a:ext cx="720706" cy="269864"/>
                </a:xfrm>
                <a:prstGeom prst="roundRect">
                  <a:avLst>
                    <a:gd name="adj" fmla="val 43123"/>
                  </a:avLst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Topic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9E98A295-C197-46AC-BCC2-5C49A815CA33}"/>
                    </a:ext>
                  </a:extLst>
                </p:cNvPr>
                <p:cNvGrpSpPr/>
                <p:nvPr/>
              </p:nvGrpSpPr>
              <p:grpSpPr>
                <a:xfrm>
                  <a:off x="6058641" y="4777784"/>
                  <a:ext cx="453794" cy="325055"/>
                  <a:chOff x="3536566" y="3304139"/>
                  <a:chExt cx="474275" cy="339725"/>
                </a:xfrm>
              </p:grpSpPr>
              <p:sp>
                <p:nvSpPr>
                  <p:cNvPr id="40" name="Oval 39">
                    <a:extLst>
                      <a:ext uri="{FF2B5EF4-FFF2-40B4-BE49-F238E27FC236}">
                        <a16:creationId xmlns:a16="http://schemas.microsoft.com/office/drawing/2014/main" id="{718B6E6A-4EFC-4077-9287-0E844CF8C7F6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5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D58434C6-B3CC-4F7C-8532-7B63ACC4635B}"/>
                      </a:ext>
                    </a:extLst>
                  </p:cNvPr>
                  <p:cNvSpPr txBox="1"/>
                  <p:nvPr/>
                </p:nvSpPr>
                <p:spPr>
                  <a:xfrm>
                    <a:off x="3536566" y="3348718"/>
                    <a:ext cx="474275" cy="2562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ko-KR" sz="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QoS</a:t>
                    </a:r>
                    <a:endParaRPr lang="ko-KR" altLang="en-US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9D2D4E4-6F1B-443D-B59F-4E45DC30BC91}"/>
                  </a:ext>
                </a:extLst>
              </p:cNvPr>
              <p:cNvGrpSpPr/>
              <p:nvPr/>
            </p:nvGrpSpPr>
            <p:grpSpPr>
              <a:xfrm>
                <a:off x="6070540" y="4485626"/>
                <a:ext cx="941878" cy="432391"/>
                <a:chOff x="5570557" y="4777784"/>
                <a:chExt cx="941878" cy="432391"/>
              </a:xfrm>
            </p:grpSpPr>
            <p:sp>
              <p:nvSpPr>
                <p:cNvPr id="34" name="Rectangle: Rounded Corners 33">
                  <a:extLst>
                    <a:ext uri="{FF2B5EF4-FFF2-40B4-BE49-F238E27FC236}">
                      <a16:creationId xmlns:a16="http://schemas.microsoft.com/office/drawing/2014/main" id="{CCBB5D49-DDFB-4A99-A50F-B987DA6690E5}"/>
                    </a:ext>
                  </a:extLst>
                </p:cNvPr>
                <p:cNvSpPr/>
                <p:nvPr/>
              </p:nvSpPr>
              <p:spPr>
                <a:xfrm>
                  <a:off x="5570557" y="4940311"/>
                  <a:ext cx="720706" cy="269864"/>
                </a:xfrm>
                <a:prstGeom prst="roundRect">
                  <a:avLst>
                    <a:gd name="adj" fmla="val 43123"/>
                  </a:avLst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Topic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264040AB-314F-4231-A846-EAC2C430553E}"/>
                    </a:ext>
                  </a:extLst>
                </p:cNvPr>
                <p:cNvGrpSpPr/>
                <p:nvPr/>
              </p:nvGrpSpPr>
              <p:grpSpPr>
                <a:xfrm>
                  <a:off x="6058641" y="4777784"/>
                  <a:ext cx="453794" cy="325055"/>
                  <a:chOff x="3536566" y="3304139"/>
                  <a:chExt cx="474275" cy="339725"/>
                </a:xfrm>
              </p:grpSpPr>
              <p:sp>
                <p:nvSpPr>
                  <p:cNvPr id="36" name="Oval 35">
                    <a:extLst>
                      <a:ext uri="{FF2B5EF4-FFF2-40B4-BE49-F238E27FC236}">
                        <a16:creationId xmlns:a16="http://schemas.microsoft.com/office/drawing/2014/main" id="{B1D30798-2ACB-40BD-8CCD-7C282A33517D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5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88398E3A-4B70-4E5D-93D8-A668659BF8C6}"/>
                      </a:ext>
                    </a:extLst>
                  </p:cNvPr>
                  <p:cNvSpPr txBox="1"/>
                  <p:nvPr/>
                </p:nvSpPr>
                <p:spPr>
                  <a:xfrm>
                    <a:off x="3536566" y="3348718"/>
                    <a:ext cx="474275" cy="2562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ko-KR" sz="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QoS</a:t>
                    </a:r>
                    <a:endParaRPr lang="ko-KR" altLang="en-US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58DB654-2855-467C-9A06-66D69981F46E}"/>
                  </a:ext>
                </a:extLst>
              </p:cNvPr>
              <p:cNvGrpSpPr/>
              <p:nvPr/>
            </p:nvGrpSpPr>
            <p:grpSpPr>
              <a:xfrm>
                <a:off x="5193706" y="4209395"/>
                <a:ext cx="941878" cy="432391"/>
                <a:chOff x="5570557" y="4777784"/>
                <a:chExt cx="941878" cy="432391"/>
              </a:xfrm>
            </p:grpSpPr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92258130-5F4E-4618-844C-6BAE0CE4615E}"/>
                    </a:ext>
                  </a:extLst>
                </p:cNvPr>
                <p:cNvSpPr/>
                <p:nvPr/>
              </p:nvSpPr>
              <p:spPr>
                <a:xfrm>
                  <a:off x="5570557" y="4940311"/>
                  <a:ext cx="720706" cy="269864"/>
                </a:xfrm>
                <a:prstGeom prst="roundRect">
                  <a:avLst>
                    <a:gd name="adj" fmla="val 43123"/>
                  </a:avLst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Topic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8504D9C3-9603-449B-ADAC-85B104B032F5}"/>
                    </a:ext>
                  </a:extLst>
                </p:cNvPr>
                <p:cNvGrpSpPr/>
                <p:nvPr/>
              </p:nvGrpSpPr>
              <p:grpSpPr>
                <a:xfrm>
                  <a:off x="6058641" y="4777784"/>
                  <a:ext cx="453794" cy="325055"/>
                  <a:chOff x="3536566" y="3304139"/>
                  <a:chExt cx="474275" cy="339725"/>
                </a:xfrm>
              </p:grpSpPr>
              <p:sp>
                <p:nvSpPr>
                  <p:cNvPr id="32" name="Oval 31">
                    <a:extLst>
                      <a:ext uri="{FF2B5EF4-FFF2-40B4-BE49-F238E27FC236}">
                        <a16:creationId xmlns:a16="http://schemas.microsoft.com/office/drawing/2014/main" id="{B7F8A06A-9FEF-4C84-B5B1-7BE5B148587E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5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66D71FB2-FF43-4150-BC0F-4237EDEB5712}"/>
                      </a:ext>
                    </a:extLst>
                  </p:cNvPr>
                  <p:cNvSpPr txBox="1"/>
                  <p:nvPr/>
                </p:nvSpPr>
                <p:spPr>
                  <a:xfrm>
                    <a:off x="3536566" y="3348718"/>
                    <a:ext cx="474275" cy="2562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ko-KR" sz="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QoS</a:t>
                    </a:r>
                    <a:endParaRPr lang="ko-KR" altLang="en-US" sz="6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73FEB2D-F42C-4438-B445-DFB41DB07BEF}"/>
                  </a:ext>
                </a:extLst>
              </p:cNvPr>
              <p:cNvGrpSpPr/>
              <p:nvPr/>
            </p:nvGrpSpPr>
            <p:grpSpPr>
              <a:xfrm>
                <a:off x="2941371" y="4891137"/>
                <a:ext cx="926222" cy="610273"/>
                <a:chOff x="2815124" y="3609618"/>
                <a:chExt cx="926222" cy="610273"/>
              </a:xfrm>
            </p:grpSpPr>
            <p:sp>
              <p:nvSpPr>
                <p:cNvPr id="26" name="Arrow: Pentagon 25">
                  <a:extLst>
                    <a:ext uri="{FF2B5EF4-FFF2-40B4-BE49-F238E27FC236}">
                      <a16:creationId xmlns:a16="http://schemas.microsoft.com/office/drawing/2014/main" id="{8FDB917A-9532-41E3-A4F5-6CF20E11CE57}"/>
                    </a:ext>
                  </a:extLst>
                </p:cNvPr>
                <p:cNvSpPr/>
                <p:nvPr/>
              </p:nvSpPr>
              <p:spPr>
                <a:xfrm>
                  <a:off x="2815124" y="3779481"/>
                  <a:ext cx="889130" cy="440410"/>
                </a:xfrm>
                <a:prstGeom prst="homePlat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</a:t>
                  </a:r>
                </a:p>
                <a:p>
                  <a:r>
                    <a:rPr lang="en-US" altLang="ko-KR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Writer</a:t>
                  </a:r>
                  <a:endParaRPr lang="ko-KR" altLang="en-US" sz="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FC5A7B4A-103A-4936-9FFB-2A78F4C3ACCD}"/>
                    </a:ext>
                  </a:extLst>
                </p:cNvPr>
                <p:cNvGrpSpPr/>
                <p:nvPr/>
              </p:nvGrpSpPr>
              <p:grpSpPr>
                <a:xfrm>
                  <a:off x="3263108" y="3609618"/>
                  <a:ext cx="478238" cy="339725"/>
                  <a:chOff x="3565795" y="3304139"/>
                  <a:chExt cx="478238" cy="339725"/>
                </a:xfrm>
              </p:grpSpPr>
              <p:sp>
                <p:nvSpPr>
                  <p:cNvPr id="28" name="Oval 27">
                    <a:extLst>
                      <a:ext uri="{FF2B5EF4-FFF2-40B4-BE49-F238E27FC236}">
                        <a16:creationId xmlns:a16="http://schemas.microsoft.com/office/drawing/2014/main" id="{14E1B2A9-093C-4770-A80C-0931C6E5DF5E}"/>
                      </a:ext>
                    </a:extLst>
                  </p:cNvPr>
                  <p:cNvSpPr/>
                  <p:nvPr/>
                </p:nvSpPr>
                <p:spPr>
                  <a:xfrm>
                    <a:off x="3616505" y="3304139"/>
                    <a:ext cx="339725" cy="339725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66969707-D0DD-4266-856B-A1F2B2A8323B}"/>
                      </a:ext>
                    </a:extLst>
                  </p:cNvPr>
                  <p:cNvSpPr txBox="1"/>
                  <p:nvPr/>
                </p:nvSpPr>
                <p:spPr>
                  <a:xfrm>
                    <a:off x="3565795" y="3335503"/>
                    <a:ext cx="478238" cy="28316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QoS</a:t>
                    </a:r>
                    <a:endParaRPr lang="ko-KR" alt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CBF85275-9DDA-42A2-841B-12F030890B72}"/>
                  </a:ext>
                </a:extLst>
              </p:cNvPr>
              <p:cNvCxnSpPr>
                <a:cxnSpLocks/>
                <a:stCxn id="26" idx="3"/>
              </p:cNvCxnSpPr>
              <p:nvPr/>
            </p:nvCxnSpPr>
            <p:spPr>
              <a:xfrm>
                <a:off x="3830501" y="5281205"/>
                <a:ext cx="1535889" cy="164936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6591A3D-344F-4B72-B7E8-6C912BCFF702}"/>
                </a:ext>
              </a:extLst>
            </p:cNvPr>
            <p:cNvSpPr txBox="1"/>
            <p:nvPr/>
          </p:nvSpPr>
          <p:spPr>
            <a:xfrm>
              <a:off x="8764898" y="6046973"/>
              <a:ext cx="17427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&lt;QoS Enabled DDS&gt;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196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80CE6-C498-44A5-AAC8-3F62ABE98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DDS QoS (2/2)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6E2E4-B4B6-45E0-B9A1-6B82AF945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22</a:t>
            </a:r>
            <a:r>
              <a:rPr lang="ko-KR" altLang="en-US" dirty="0"/>
              <a:t>가지의 </a:t>
            </a:r>
            <a:r>
              <a:rPr lang="en-US" altLang="ko-KR" dirty="0"/>
              <a:t>QoS</a:t>
            </a:r>
            <a:r>
              <a:rPr lang="ko-KR" altLang="en-US" dirty="0"/>
              <a:t>정책을 지원하며</a:t>
            </a:r>
            <a:r>
              <a:rPr lang="en-US" altLang="ko-KR" dirty="0"/>
              <a:t>, </a:t>
            </a:r>
            <a:r>
              <a:rPr lang="ko-KR" altLang="en-US" dirty="0"/>
              <a:t>특성에 따라 </a:t>
            </a:r>
            <a:r>
              <a:rPr lang="en-US" altLang="ko-KR" dirty="0"/>
              <a:t>6</a:t>
            </a:r>
            <a:r>
              <a:rPr lang="ko-KR" altLang="en-US" dirty="0"/>
              <a:t>개로 분류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B8F86-1012-45C6-90C3-336DCC4ACA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49</a:t>
            </a:fld>
            <a:endParaRPr lang="ko-KR" altLang="en-US"/>
          </a:p>
        </p:txBody>
      </p:sp>
      <p:graphicFrame>
        <p:nvGraphicFramePr>
          <p:cNvPr id="5" name="표 1">
            <a:extLst>
              <a:ext uri="{FF2B5EF4-FFF2-40B4-BE49-F238E27FC236}">
                <a16:creationId xmlns:a16="http://schemas.microsoft.com/office/drawing/2014/main" id="{F0BD2D11-6C1D-4EF0-B424-F5DB9B2289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473350"/>
              </p:ext>
            </p:extLst>
          </p:nvPr>
        </p:nvGraphicFramePr>
        <p:xfrm>
          <a:off x="962584" y="1902459"/>
          <a:ext cx="9144001" cy="3520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0932">
                  <a:extLst>
                    <a:ext uri="{9D8B030D-6E8A-4147-A177-3AD203B41FA5}">
                      <a16:colId xmlns:a16="http://schemas.microsoft.com/office/drawing/2014/main" val="728486753"/>
                    </a:ext>
                  </a:extLst>
                </a:gridCol>
                <a:gridCol w="4156595">
                  <a:extLst>
                    <a:ext uri="{9D8B030D-6E8A-4147-A177-3AD203B41FA5}">
                      <a16:colId xmlns:a16="http://schemas.microsoft.com/office/drawing/2014/main" val="1179614318"/>
                    </a:ext>
                  </a:extLst>
                </a:gridCol>
                <a:gridCol w="2906474">
                  <a:extLst>
                    <a:ext uri="{9D8B030D-6E8A-4147-A177-3AD203B41FA5}">
                      <a16:colId xmlns:a16="http://schemas.microsoft.com/office/drawing/2014/main" val="3531019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Group</a:t>
                      </a:r>
                      <a:endParaRPr lang="ko-KR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QoS Policies</a:t>
                      </a:r>
                      <a:endParaRPr lang="ko-KR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ko-KR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963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r>
                        <a:rPr lang="en-US" altLang="ko-KR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Availability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Durability, Durability Service, Lifespan, History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데이터 지속성 관리</a:t>
                      </a:r>
                      <a:endParaRPr lang="en-US" altLang="ko-KR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유효기간이 경과된 데이터</a:t>
                      </a:r>
                      <a:r>
                        <a:rPr lang="ko-KR" altLang="en-US" sz="10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폐기</a:t>
                      </a:r>
                      <a:endParaRPr lang="en-US" altLang="ko-KR" sz="1050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전송 데이터 보관 관리 </a:t>
                      </a:r>
                      <a:endParaRPr lang="ko-KR" altLang="en-US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671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Delivery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Reliability, Partition, Destination Order,</a:t>
                      </a:r>
                      <a:b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Presentation,</a:t>
                      </a:r>
                      <a:r>
                        <a:rPr lang="en-US" altLang="ko-KR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Ownership, Ownership, Strength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데이터 전송 신뢰성 제어</a:t>
                      </a:r>
                      <a:endParaRPr lang="en-US" altLang="ko-KR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논리적인 데이터 구성 관리</a:t>
                      </a:r>
                      <a:endParaRPr lang="en-US" altLang="ko-KR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데이터 소유 권한 관리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896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Timeliness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Deadline, Latency Budget, Transport Priority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데이터 전송 시 최대 도착 간격 지정</a:t>
                      </a:r>
                      <a:endParaRPr lang="en-US" altLang="ko-KR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데이터 전송 최대 허용 가능 지원</a:t>
                      </a:r>
                      <a:endParaRPr lang="en-US" altLang="ko-KR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데이터 전송 우선 순위 제어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1563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Resource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 Based Filter, Resource Limits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특정 시간 간격으로 데이터 구독</a:t>
                      </a:r>
                      <a:endParaRPr lang="en-US" altLang="ko-KR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QoS</a:t>
                      </a:r>
                      <a:r>
                        <a:rPr lang="en-US" altLang="ko-KR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지원을 위한 서비스 자원 관리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5830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Configuration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Entity factory, User Data,</a:t>
                      </a:r>
                      <a:r>
                        <a:rPr lang="en-US" altLang="ko-KR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Topic Data</a:t>
                      </a:r>
                      <a:br>
                        <a:rPr lang="en-US" altLang="ko-KR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altLang="ko-KR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Group Data, Liveliness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altLang="ko-KR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토픽</a:t>
                      </a:r>
                      <a:r>
                        <a:rPr lang="en-US" altLang="ko-KR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그룹을 위한 메타데이터</a:t>
                      </a:r>
                      <a:endParaRPr lang="en-US" altLang="ko-KR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데이터가 활성화 되도록 관리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4954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Lifecycle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Writer</a:t>
                      </a:r>
                      <a:r>
                        <a:rPr lang="en-US" altLang="ko-KR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 Lifecycle, Reader Data Lifecycle</a:t>
                      </a:r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DataWriter</a:t>
                      </a:r>
                      <a:r>
                        <a:rPr lang="en-US" altLang="ko-KR" sz="10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ko-KR" altLang="en-US" sz="10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및 </a:t>
                      </a:r>
                      <a:r>
                        <a:rPr lang="en-US" altLang="ko-KR" sz="105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DataReader</a:t>
                      </a:r>
                      <a:r>
                        <a:rPr lang="en-US" altLang="ko-KR" sz="10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ko-KR" altLang="en-US" sz="10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내 데이터 </a:t>
                      </a:r>
                      <a:br>
                        <a:rPr lang="en-US" altLang="ko-KR" sz="10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ko-KR" altLang="en-US" sz="10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인스턴스의 생명주기 관리</a:t>
                      </a:r>
                      <a:endParaRPr lang="ko-KR" altLang="en-US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8482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6343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B7D9885-4039-47E6-B4E8-9DBC2F907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Related Work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22A562-34F6-4047-9572-ED5A78ACA4B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05575"/>
            <a:ext cx="2743200" cy="365125"/>
          </a:xfrm>
        </p:spPr>
        <p:txBody>
          <a:bodyPr/>
          <a:lstStyle/>
          <a:p>
            <a:fld id="{D9077D98-EF84-479F-B0A6-B3152D61A2E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562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002F6-EE2B-4419-9773-C4931C44E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CIM (1/4)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490AF-43EB-48EE-BB77-D382504B4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435101"/>
            <a:ext cx="11174963" cy="4965700"/>
          </a:xfrm>
        </p:spPr>
        <p:txBody>
          <a:bodyPr>
            <a:normAutofit/>
          </a:bodyPr>
          <a:lstStyle/>
          <a:p>
            <a:r>
              <a:rPr lang="en-US" altLang="ko-KR" dirty="0"/>
              <a:t>Common Information Model</a:t>
            </a:r>
          </a:p>
          <a:p>
            <a:endParaRPr lang="en-US" altLang="ko-KR" dirty="0"/>
          </a:p>
          <a:p>
            <a:r>
              <a:rPr lang="en-US" altLang="ko-KR" dirty="0"/>
              <a:t>1990</a:t>
            </a:r>
            <a:r>
              <a:rPr lang="ko-KR" altLang="en-US" dirty="0"/>
              <a:t>년대 후반 </a:t>
            </a:r>
            <a:r>
              <a:rPr lang="en-US" altLang="ko-KR" dirty="0"/>
              <a:t>EPRI*</a:t>
            </a:r>
            <a:r>
              <a:rPr lang="ko-KR" altLang="en-US" dirty="0"/>
              <a:t>의 </a:t>
            </a:r>
            <a:r>
              <a:rPr lang="en-US" altLang="ko-KR" dirty="0"/>
              <a:t>CCAPI** </a:t>
            </a:r>
            <a:r>
              <a:rPr lang="ko-KR" altLang="en-US" dirty="0"/>
              <a:t>연구 프로젝트에서 시작되어 </a:t>
            </a:r>
            <a:r>
              <a:rPr lang="en-US" altLang="ko-KR" dirty="0"/>
              <a:t>IEC 61970 </a:t>
            </a:r>
            <a:r>
              <a:rPr lang="ko-KR" altLang="en-US" dirty="0"/>
              <a:t>시리즈로 등록</a:t>
            </a:r>
            <a:r>
              <a:rPr lang="en-US" altLang="ko-KR" baseline="30000" dirty="0"/>
              <a:t>[7]</a:t>
            </a:r>
          </a:p>
          <a:p>
            <a:pPr lvl="1"/>
            <a:r>
              <a:rPr lang="en-US" altLang="ko-KR" dirty="0"/>
              <a:t>CIM</a:t>
            </a:r>
            <a:r>
              <a:rPr lang="ko-KR" altLang="en-US" dirty="0"/>
              <a:t>은 </a:t>
            </a:r>
            <a:r>
              <a:rPr lang="en-US" altLang="ko-KR" dirty="0"/>
              <a:t>IEC 61970 Part 301, 302</a:t>
            </a:r>
            <a:r>
              <a:rPr lang="ko-KR" altLang="en-US" dirty="0"/>
              <a:t>에 정의되어 있는 모델을 지칭</a:t>
            </a:r>
            <a:endParaRPr lang="en-US" altLang="ko-KR" dirty="0"/>
          </a:p>
          <a:p>
            <a:pPr lvl="1"/>
            <a:r>
              <a:rPr lang="en-US" altLang="ko-KR" dirty="0"/>
              <a:t>IEC 61970 Part 401-407</a:t>
            </a:r>
            <a:r>
              <a:rPr lang="ko-KR" altLang="en-US" dirty="0"/>
              <a:t>에는 </a:t>
            </a:r>
            <a:r>
              <a:rPr lang="en-US" altLang="ko-KR" dirty="0"/>
              <a:t>CIS</a:t>
            </a:r>
            <a:r>
              <a:rPr lang="ko-KR" altLang="en-US" dirty="0"/>
              <a:t>가 정의되어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전력계통 애플리케이션의 공통 데이터 모델을 정의</a:t>
            </a:r>
            <a:endParaRPr lang="en-US" altLang="ko-KR" dirty="0"/>
          </a:p>
          <a:p>
            <a:pPr lvl="1"/>
            <a:r>
              <a:rPr lang="ko-KR" altLang="en-US" sz="1800" kern="0" spc="-7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데이터 교환의 방법 및 교환데이터의 표준을 정의</a:t>
            </a:r>
          </a:p>
          <a:p>
            <a:pPr lvl="1"/>
            <a:r>
              <a:rPr lang="ko-KR" altLang="en-US" sz="1800" kern="0" spc="-7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전력 시스템의 모든 환경 기반을 포함하는 데이터 모델들의 추상 정보 클래스 모음</a:t>
            </a:r>
            <a:r>
              <a:rPr lang="en-US" altLang="ko-KR" sz="1800" kern="0" spc="-70" baseline="3000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[8]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06C4F-BEE3-4108-91F9-7981166822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50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584E15-76F0-4802-8619-5A4FB22D0C48}"/>
              </a:ext>
            </a:extLst>
          </p:cNvPr>
          <p:cNvSpPr txBox="1"/>
          <p:nvPr/>
        </p:nvSpPr>
        <p:spPr>
          <a:xfrm>
            <a:off x="0" y="5905737"/>
            <a:ext cx="12192000" cy="60016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Electric Power Research Institute ** Control Center Application Program Interface</a:t>
            </a:r>
          </a:p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[7]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진민성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“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원전 경보용 변수에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IEC 61970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표준을 적용한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CIM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설계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“,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충남대학교 석사학위 논문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[8]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이재원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김건중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황인준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양민욱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조휘창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이지혜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“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전력계통 애플리케이션의 표준화된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CIM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기반 모델 적용 연구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“, 2009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년도 대한전기학회 하계학술대회 논문집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30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5A13D-9F20-44FC-8D6C-0302A9818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CIM</a:t>
            </a:r>
            <a:r>
              <a:rPr lang="ko-KR" altLang="en-US" dirty="0"/>
              <a:t> </a:t>
            </a:r>
            <a:r>
              <a:rPr lang="en-US" altLang="ko-KR" dirty="0"/>
              <a:t>(2/4)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20281-ACEC-4F17-9810-7C3ED0C3F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435101"/>
            <a:ext cx="11230947" cy="4965700"/>
          </a:xfrm>
        </p:spPr>
        <p:txBody>
          <a:bodyPr/>
          <a:lstStyle/>
          <a:p>
            <a:r>
              <a:rPr lang="ko-KR" altLang="en-US" dirty="0"/>
              <a:t>에너지 관리 및 배전 문제에서 적용되는 공통정보모델로 </a:t>
            </a:r>
            <a:r>
              <a:rPr lang="en-US" altLang="ko-KR" dirty="0"/>
              <a:t>IEC 61970</a:t>
            </a:r>
            <a:r>
              <a:rPr lang="ko-KR" altLang="en-US" dirty="0"/>
              <a:t>에 규격이 정의됨</a:t>
            </a:r>
            <a:r>
              <a:rPr lang="en-US" altLang="ko-KR" baseline="30000" dirty="0"/>
              <a:t>[9]</a:t>
            </a:r>
          </a:p>
          <a:p>
            <a:pPr lvl="1"/>
            <a:r>
              <a:rPr lang="en-US" altLang="ko-KR" dirty="0"/>
              <a:t>EMS* </a:t>
            </a:r>
            <a:r>
              <a:rPr lang="ko-KR" altLang="en-US" dirty="0"/>
              <a:t>분야에서는 </a:t>
            </a:r>
            <a:r>
              <a:rPr lang="en-US" altLang="ko-KR" dirty="0"/>
              <a:t>TC**57 </a:t>
            </a:r>
            <a:r>
              <a:rPr lang="ko-KR" altLang="en-US" dirty="0"/>
              <a:t>산하 </a:t>
            </a:r>
            <a:r>
              <a:rPr lang="en-US" altLang="ko-KR" dirty="0"/>
              <a:t>WG*** 13</a:t>
            </a:r>
            <a:r>
              <a:rPr lang="ko-KR" altLang="en-US" dirty="0"/>
              <a:t>에서 </a:t>
            </a:r>
            <a:r>
              <a:rPr lang="en-US" altLang="ko-KR" dirty="0"/>
              <a:t>EMS API</a:t>
            </a:r>
            <a:r>
              <a:rPr lang="ko-KR" altLang="en-US" dirty="0"/>
              <a:t>를 위한 공통표준 모델로 연구 중</a:t>
            </a:r>
            <a:r>
              <a:rPr lang="en-US" altLang="ko-KR" baseline="30000" dirty="0"/>
              <a:t>[10]</a:t>
            </a:r>
          </a:p>
          <a:p>
            <a:pPr lvl="1"/>
            <a:r>
              <a:rPr lang="ko-KR" altLang="en-US" dirty="0"/>
              <a:t>배전관리 분야에서는 </a:t>
            </a:r>
            <a:r>
              <a:rPr lang="en-US" altLang="ko-KR" dirty="0"/>
              <a:t>WG 14</a:t>
            </a:r>
            <a:r>
              <a:rPr lang="ko-KR" altLang="en-US" dirty="0"/>
              <a:t>에서 </a:t>
            </a:r>
            <a:r>
              <a:rPr lang="en-US" altLang="ko-KR" dirty="0"/>
              <a:t>CIM</a:t>
            </a:r>
            <a:r>
              <a:rPr lang="ko-KR" altLang="en-US" dirty="0"/>
              <a:t>을 배전관리 분야에 맞게 확장하여 적용하는 방안 연구 중</a:t>
            </a:r>
            <a:r>
              <a:rPr lang="en-US" altLang="ko-KR" baseline="30000" dirty="0"/>
              <a:t>[10]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CIM </a:t>
            </a:r>
            <a:r>
              <a:rPr lang="ko-KR" altLang="en-US" dirty="0"/>
              <a:t>사용으로 얻는 효과</a:t>
            </a:r>
            <a:endParaRPr lang="en-US" altLang="ko-KR" dirty="0"/>
          </a:p>
          <a:p>
            <a:pPr lvl="1"/>
            <a:r>
              <a:rPr lang="ko-KR" altLang="en-US" dirty="0"/>
              <a:t>운용영역이 다른 계통들 간의 연계 및 응용프로그램 통합을 지원</a:t>
            </a:r>
            <a:endParaRPr lang="en-US" altLang="ko-KR" dirty="0"/>
          </a:p>
          <a:p>
            <a:pPr lvl="1"/>
            <a:r>
              <a:rPr lang="ko-KR" altLang="en-US" dirty="0"/>
              <a:t>제품 간 정보 표현의 일관성 제공</a:t>
            </a:r>
            <a:endParaRPr lang="en-US" altLang="ko-KR" dirty="0"/>
          </a:p>
          <a:p>
            <a:pPr lvl="1"/>
            <a:r>
              <a:rPr lang="ko-KR" altLang="en-US" dirty="0"/>
              <a:t>모델 자체의 유연성과 확장성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9C713-BDE2-4BF6-8E3D-26AED9DEB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51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6B229-F254-4F6E-A31D-E2DC0995EFE1}"/>
              </a:ext>
            </a:extLst>
          </p:cNvPr>
          <p:cNvSpPr txBox="1"/>
          <p:nvPr/>
        </p:nvSpPr>
        <p:spPr>
          <a:xfrm>
            <a:off x="0" y="5905737"/>
            <a:ext cx="12192000" cy="60016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Energy Management System ** Technical Committee *** Working Group</a:t>
            </a:r>
          </a:p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[9]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정남준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조선구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유인협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김선익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고종민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“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공통정보모델을 적용한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SCADA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시스템 개발 방안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”, 2007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년도 제어로봇시스템학회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대전충청지부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학술발표회 논문집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[10] </a:t>
            </a:r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박민령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최영민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이진수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이건웅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"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전력거래소 차기 시스템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Common Interface Model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적용에 관한 연구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", 2011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년도 대한전기학회 하계학술대회 논문집</a:t>
            </a:r>
          </a:p>
        </p:txBody>
      </p:sp>
    </p:spTree>
    <p:extLst>
      <p:ext uri="{BB962C8B-B14F-4D97-AF65-F5344CB8AC3E}">
        <p14:creationId xmlns:p14="http://schemas.microsoft.com/office/powerpoint/2010/main" val="965295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5A13D-9F20-44FC-8D6C-0302A9818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CIM</a:t>
            </a:r>
            <a:r>
              <a:rPr lang="ko-KR" altLang="en-US" dirty="0"/>
              <a:t> </a:t>
            </a:r>
            <a:r>
              <a:rPr lang="en-US" altLang="ko-KR" dirty="0"/>
              <a:t>(3/4)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20281-ACEC-4F17-9810-7C3ED0C3F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UML</a:t>
            </a:r>
            <a:r>
              <a:rPr lang="ko-KR" altLang="en-US" dirty="0"/>
              <a:t>을 기반으로 아키텍처 구성</a:t>
            </a:r>
            <a:endParaRPr lang="en-US" altLang="ko-KR" dirty="0"/>
          </a:p>
          <a:p>
            <a:pPr lvl="1"/>
            <a:r>
              <a:rPr lang="en-US" altLang="ko-KR" dirty="0"/>
              <a:t>Java </a:t>
            </a:r>
            <a:r>
              <a:rPr lang="ko-KR" altLang="en-US" dirty="0"/>
              <a:t>클래스</a:t>
            </a:r>
            <a:r>
              <a:rPr lang="en-US" altLang="ko-KR" dirty="0"/>
              <a:t>, SQL, DDL, IDL </a:t>
            </a:r>
            <a:r>
              <a:rPr lang="ko-KR" altLang="en-US" dirty="0"/>
              <a:t>등의 모델로 변환이 가능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9C713-BDE2-4BF6-8E3D-26AED9DEB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52</a:t>
            </a:fld>
            <a:endParaRPr lang="ko-KR" alt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E047BEC-88C4-42D9-902E-21C0B133AFCD}"/>
              </a:ext>
            </a:extLst>
          </p:cNvPr>
          <p:cNvGrpSpPr/>
          <p:nvPr/>
        </p:nvGrpSpPr>
        <p:grpSpPr>
          <a:xfrm>
            <a:off x="1604809" y="2210448"/>
            <a:ext cx="3129642" cy="2475189"/>
            <a:chOff x="2002914" y="3625355"/>
            <a:chExt cx="3352172" cy="265118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F7C97B-CA63-412F-84CE-15FD12E729DF}"/>
                </a:ext>
              </a:extLst>
            </p:cNvPr>
            <p:cNvSpPr txBox="1"/>
            <p:nvPr/>
          </p:nvSpPr>
          <p:spPr>
            <a:xfrm>
              <a:off x="2943156" y="5979846"/>
              <a:ext cx="1459780" cy="2966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 CIM Modeling &gt;</a:t>
              </a:r>
              <a:endParaRPr lang="ko-KR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7" name="Picture 2" descr="Simplified switch class diagram in IEC 61970-301 CIM base model">
              <a:extLst>
                <a:ext uri="{FF2B5EF4-FFF2-40B4-BE49-F238E27FC236}">
                  <a16:creationId xmlns:a16="http://schemas.microsoft.com/office/drawing/2014/main" id="{BF51CB23-C43A-490D-995C-7CB1BE215B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02914" y="3625355"/>
              <a:ext cx="3352172" cy="23504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0132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81573-C8B4-4064-AA1C-A7FB901A7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CIM (4/4)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92300-A2B1-438A-9A8C-D17BD3784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9118"/>
            <a:ext cx="10972800" cy="4965700"/>
          </a:xfrm>
        </p:spPr>
        <p:txBody>
          <a:bodyPr/>
          <a:lstStyle/>
          <a:p>
            <a:r>
              <a:rPr lang="en-US" altLang="ko-KR" dirty="0"/>
              <a:t>Semantic Model expressed in UML</a:t>
            </a:r>
          </a:p>
          <a:p>
            <a:pPr lvl="1"/>
            <a:r>
              <a:rPr lang="ko-KR" altLang="en-US" dirty="0"/>
              <a:t>모든 유틸리티 개체와 관계의 일반화</a:t>
            </a:r>
            <a:endParaRPr lang="en-US" altLang="ko-KR" dirty="0"/>
          </a:p>
          <a:p>
            <a:pPr lvl="1"/>
            <a:r>
              <a:rPr lang="en-US" altLang="ko-KR" dirty="0"/>
              <a:t>Power System Model</a:t>
            </a:r>
            <a:r>
              <a:rPr lang="ko-KR" altLang="en-US" dirty="0"/>
              <a:t>의 정보 교환에 필요한 모든 개념 정의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CIM Profiles</a:t>
            </a:r>
          </a:p>
          <a:p>
            <a:pPr lvl="1"/>
            <a:r>
              <a:rPr lang="en-US" altLang="ko-KR" dirty="0"/>
              <a:t>subset model of the CIM UML model</a:t>
            </a:r>
          </a:p>
          <a:p>
            <a:pPr lvl="1"/>
            <a:r>
              <a:rPr lang="ko-KR" altLang="en-US" dirty="0"/>
              <a:t>정보 모델의 데이터 형식 제한 및 수정</a:t>
            </a:r>
            <a:endParaRPr lang="en-US" altLang="ko-KR" dirty="0"/>
          </a:p>
          <a:p>
            <a:pPr lvl="1"/>
            <a:r>
              <a:rPr lang="ko-KR" altLang="en-US" dirty="0"/>
              <a:t>정보 모델의 관계 정의</a:t>
            </a:r>
            <a:endParaRPr lang="en-US" altLang="ko-KR" dirty="0"/>
          </a:p>
          <a:p>
            <a:pPr lvl="1"/>
            <a:r>
              <a:rPr lang="ko-KR" altLang="en-US" dirty="0"/>
              <a:t>정보 모델에 추가 불가</a:t>
            </a:r>
            <a:endParaRPr lang="en-US" altLang="ko-KR" dirty="0"/>
          </a:p>
          <a:p>
            <a:pPr lvl="1"/>
            <a:r>
              <a:rPr lang="ko-KR" altLang="en-US" dirty="0"/>
              <a:t>필수적</a:t>
            </a:r>
            <a:r>
              <a:rPr lang="en-US" altLang="ko-KR" dirty="0"/>
              <a:t>, </a:t>
            </a:r>
            <a:r>
              <a:rPr lang="ko-KR" altLang="en-US" dirty="0"/>
              <a:t>선택적</a:t>
            </a:r>
            <a:r>
              <a:rPr lang="en-US" altLang="ko-KR" dirty="0"/>
              <a:t>, </a:t>
            </a:r>
            <a:r>
              <a:rPr lang="ko-KR" altLang="en-US" dirty="0"/>
              <a:t>제한적으로 </a:t>
            </a:r>
            <a:r>
              <a:rPr lang="en-US" altLang="ko-KR" dirty="0"/>
              <a:t>CIM </a:t>
            </a:r>
            <a:r>
              <a:rPr lang="ko-KR" altLang="en-US" dirty="0"/>
              <a:t>정보 모델을 사용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CIM RDF* Schema, CIM XML Model Exchange Format</a:t>
            </a:r>
          </a:p>
          <a:p>
            <a:pPr lvl="1"/>
            <a:r>
              <a:rPr lang="en-US" altLang="ko-KR" dirty="0"/>
              <a:t>RDF Schema</a:t>
            </a:r>
            <a:r>
              <a:rPr lang="ko-KR" altLang="en-US" dirty="0"/>
              <a:t>를 통해 </a:t>
            </a:r>
            <a:r>
              <a:rPr lang="en-US" altLang="ko-KR" dirty="0"/>
              <a:t>UML model</a:t>
            </a:r>
            <a:r>
              <a:rPr lang="ko-KR" altLang="en-US" dirty="0"/>
              <a:t>과 </a:t>
            </a:r>
            <a:r>
              <a:rPr lang="en-US" altLang="ko-KR" dirty="0"/>
              <a:t>XML model </a:t>
            </a:r>
            <a:r>
              <a:rPr lang="ko-KR" altLang="en-US" dirty="0"/>
              <a:t>의 매핑</a:t>
            </a:r>
            <a:endParaRPr lang="en-US" altLang="ko-KR" dirty="0"/>
          </a:p>
          <a:p>
            <a:pPr lvl="1"/>
            <a:r>
              <a:rPr lang="en-US" altLang="ko-KR" dirty="0"/>
              <a:t>Power System Model</a:t>
            </a:r>
            <a:r>
              <a:rPr lang="ko-KR" altLang="en-US" dirty="0"/>
              <a:t>의 전송에 필요한 </a:t>
            </a:r>
            <a:r>
              <a:rPr lang="en-US" altLang="ko-KR" dirty="0"/>
              <a:t>RDF Schema</a:t>
            </a:r>
            <a:r>
              <a:rPr lang="ko-KR" altLang="en-US" dirty="0"/>
              <a:t>와 </a:t>
            </a:r>
            <a:r>
              <a:rPr lang="en-US" altLang="ko-KR" dirty="0"/>
              <a:t>extensions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AF0B8-C9EE-4D92-8EAC-F01E1F3430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53</a:t>
            </a:fld>
            <a:endParaRPr lang="ko-KR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0274C38-5E55-4868-92B3-AD5CAD166762}"/>
              </a:ext>
            </a:extLst>
          </p:cNvPr>
          <p:cNvGrpSpPr/>
          <p:nvPr/>
        </p:nvGrpSpPr>
        <p:grpSpPr>
          <a:xfrm>
            <a:off x="8594436" y="3059728"/>
            <a:ext cx="3207039" cy="3113640"/>
            <a:chOff x="8083421" y="3231178"/>
            <a:chExt cx="3207039" cy="3113640"/>
          </a:xfrm>
        </p:grpSpPr>
        <p:pic>
          <p:nvPicPr>
            <p:cNvPr id="1026" name="Picture 2" descr="Applsci 13 10341 g002">
              <a:extLst>
                <a:ext uri="{FF2B5EF4-FFF2-40B4-BE49-F238E27FC236}">
                  <a16:creationId xmlns:a16="http://schemas.microsoft.com/office/drawing/2014/main" id="{E02340B8-7644-4E29-B35C-A373DB95F6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83421" y="3231178"/>
              <a:ext cx="3207039" cy="2863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3FB316B-E05B-4238-A36E-03F7BD1AD6E7}"/>
                </a:ext>
              </a:extLst>
            </p:cNvPr>
            <p:cNvSpPr txBox="1"/>
            <p:nvPr/>
          </p:nvSpPr>
          <p:spPr>
            <a:xfrm>
              <a:off x="8540760" y="6037041"/>
              <a:ext cx="22923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&lt;CIM Layered Architecture&gt;</a:t>
              </a:r>
              <a:endPara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FD5E905-DD8A-4571-896C-350A10BA4337}"/>
                </a:ext>
              </a:extLst>
            </p:cNvPr>
            <p:cNvSpPr/>
            <p:nvPr/>
          </p:nvSpPr>
          <p:spPr>
            <a:xfrm>
              <a:off x="9163050" y="5435600"/>
              <a:ext cx="793750" cy="440358"/>
            </a:xfrm>
            <a:prstGeom prst="rect">
              <a:avLst/>
            </a:prstGeom>
            <a:solidFill>
              <a:srgbClr val="FFCCAD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CIM XML/RDF Schema</a:t>
              </a:r>
              <a:endParaRPr lang="ko-KR" altLang="en-US" sz="9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C145F4C-8EF4-4824-B00A-175706824C19}"/>
              </a:ext>
            </a:extLst>
          </p:cNvPr>
          <p:cNvSpPr txBox="1"/>
          <p:nvPr/>
        </p:nvSpPr>
        <p:spPr>
          <a:xfrm>
            <a:off x="0" y="6244291"/>
            <a:ext cx="12192000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Resource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Framwork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8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300B-F377-4B39-AE7E-2CC80C616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Implementation Architecture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76473-0A4E-4F64-9E56-5B715F9BAD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IEC 61850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613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25879-6E64-42E2-AC75-945E4BA51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Bed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EE986A-A7B6-46AF-B50C-56F1BD1DB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Hardware (Mini PC #1, #2)</a:t>
            </a:r>
          </a:p>
          <a:p>
            <a:pPr lvl="1"/>
            <a:r>
              <a:rPr lang="en-US" altLang="ko-KR" sz="1800" dirty="0"/>
              <a:t>CPU : Intel Core i7-12700 20 Cores</a:t>
            </a:r>
            <a:endParaRPr lang="en-US" altLang="ko-KR" dirty="0"/>
          </a:p>
          <a:p>
            <a:pPr lvl="1"/>
            <a:r>
              <a:rPr lang="en-US" altLang="ko-KR" dirty="0"/>
              <a:t>Memory : 16G DDR5</a:t>
            </a:r>
          </a:p>
          <a:p>
            <a:pPr lvl="1"/>
            <a:r>
              <a:rPr lang="en-US" altLang="ko-KR" dirty="0"/>
              <a:t>Master Node</a:t>
            </a:r>
          </a:p>
          <a:p>
            <a:pPr lvl="2"/>
            <a:r>
              <a:rPr lang="en-US" altLang="ko-KR" dirty="0"/>
              <a:t>Count : 1</a:t>
            </a:r>
          </a:p>
          <a:p>
            <a:pPr lvl="2"/>
            <a:r>
              <a:rPr lang="en-US" altLang="ko-KR" dirty="0"/>
              <a:t>Cores : 4</a:t>
            </a:r>
          </a:p>
          <a:p>
            <a:pPr lvl="2"/>
            <a:r>
              <a:rPr lang="en-US" altLang="ko-KR" dirty="0"/>
              <a:t>Mem : 4G</a:t>
            </a:r>
          </a:p>
          <a:p>
            <a:pPr lvl="1"/>
            <a:r>
              <a:rPr lang="en-US" altLang="ko-KR" dirty="0"/>
              <a:t>Worker Node</a:t>
            </a:r>
          </a:p>
          <a:p>
            <a:pPr lvl="2"/>
            <a:r>
              <a:rPr lang="en-US" altLang="ko-KR" dirty="0"/>
              <a:t>Count : 3</a:t>
            </a:r>
          </a:p>
          <a:p>
            <a:pPr lvl="2"/>
            <a:r>
              <a:rPr lang="en-US" altLang="ko-KR" dirty="0"/>
              <a:t>Cores : 4</a:t>
            </a:r>
          </a:p>
          <a:p>
            <a:pPr lvl="2"/>
            <a:r>
              <a:rPr lang="en-US" altLang="ko-KR" dirty="0"/>
              <a:t>Mem : 4G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1B0EA-49A3-4205-9097-890E63FB7FD7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Software</a:t>
            </a:r>
          </a:p>
          <a:p>
            <a:pPr lvl="1"/>
            <a:r>
              <a:rPr lang="en-US" altLang="ko-KR" dirty="0"/>
              <a:t>Private Cloud</a:t>
            </a:r>
          </a:p>
          <a:p>
            <a:pPr lvl="2"/>
            <a:r>
              <a:rPr lang="en-US" altLang="ko-KR" dirty="0" err="1"/>
              <a:t>Proxmox</a:t>
            </a:r>
            <a:r>
              <a:rPr lang="en-US" altLang="ko-KR" dirty="0"/>
              <a:t> VE 8.1.3 GNU/Linux</a:t>
            </a:r>
          </a:p>
          <a:p>
            <a:pPr lvl="2"/>
            <a:r>
              <a:rPr lang="en-US" altLang="ko-KR" dirty="0"/>
              <a:t>Ubuntu 20.04 LTS (64bit)</a:t>
            </a:r>
          </a:p>
          <a:p>
            <a:pPr lvl="1"/>
            <a:r>
              <a:rPr lang="en-US" altLang="ko-KR" dirty="0"/>
              <a:t>Kubernetes </a:t>
            </a:r>
          </a:p>
          <a:p>
            <a:pPr lvl="2"/>
            <a:r>
              <a:rPr lang="en-US" altLang="ko-KR" dirty="0" err="1"/>
              <a:t>Kubeadm</a:t>
            </a:r>
            <a:r>
              <a:rPr lang="en-US" altLang="ko-KR" dirty="0"/>
              <a:t> v1.28.0</a:t>
            </a:r>
          </a:p>
          <a:p>
            <a:pPr lvl="2"/>
            <a:r>
              <a:rPr lang="en-US" altLang="ko-KR" dirty="0"/>
              <a:t>Docker v24.10.21</a:t>
            </a:r>
          </a:p>
          <a:p>
            <a:pPr lvl="1"/>
            <a:r>
              <a:rPr lang="en-US" altLang="ko-KR" dirty="0"/>
              <a:t>DDS </a:t>
            </a:r>
          </a:p>
          <a:p>
            <a:pPr lvl="2"/>
            <a:r>
              <a:rPr lang="en-US" altLang="ko-KR" dirty="0" err="1"/>
              <a:t>OpenDDS</a:t>
            </a:r>
            <a:r>
              <a:rPr lang="en-US" altLang="ko-KR" dirty="0"/>
              <a:t> v3.24.1</a:t>
            </a:r>
          </a:p>
          <a:p>
            <a:pPr lvl="2"/>
            <a:r>
              <a:rPr lang="en-US" altLang="ko-KR" dirty="0"/>
              <a:t>RTI </a:t>
            </a:r>
            <a:r>
              <a:rPr lang="en-US" altLang="ko-KR" dirty="0" err="1"/>
              <a:t>Connext</a:t>
            </a:r>
            <a:r>
              <a:rPr lang="en-US" altLang="ko-KR" dirty="0"/>
              <a:t> DDS v6.0.1</a:t>
            </a:r>
          </a:p>
          <a:p>
            <a:pPr lvl="1"/>
            <a:r>
              <a:rPr lang="en-US" altLang="ko-KR" dirty="0"/>
              <a:t>CI/CD</a:t>
            </a:r>
          </a:p>
          <a:p>
            <a:pPr lvl="2"/>
            <a:r>
              <a:rPr lang="en-US" altLang="ko-KR" dirty="0"/>
              <a:t>GitLab self-managed v16.6</a:t>
            </a:r>
          </a:p>
        </p:txBody>
      </p:sp>
    </p:spTree>
    <p:extLst>
      <p:ext uri="{BB962C8B-B14F-4D97-AF65-F5344CB8AC3E}">
        <p14:creationId xmlns:p14="http://schemas.microsoft.com/office/powerpoint/2010/main" val="3561247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4534AB5-2BA3-47C2-86F5-2FEBC4CBDDC6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altLang="ko-KR" dirty="0"/>
              <a:t>Architecture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ln>
            <a:noFill/>
          </a:ln>
        </p:spPr>
        <p:txBody>
          <a:bodyPr/>
          <a:lstStyle/>
          <a:p>
            <a:fld id="{D9077D98-EF84-479F-B0A6-B3152D61A2E5}" type="slidenum">
              <a:rPr lang="ko-KR" altLang="en-US" smtClean="0"/>
              <a:t>56</a:t>
            </a:fld>
            <a:endParaRPr lang="ko-KR" altLang="en-US"/>
          </a:p>
        </p:txBody>
      </p:sp>
      <p:grpSp>
        <p:nvGrpSpPr>
          <p:cNvPr id="24" name="그룹 23"/>
          <p:cNvGrpSpPr/>
          <p:nvPr/>
        </p:nvGrpSpPr>
        <p:grpSpPr>
          <a:xfrm>
            <a:off x="542062" y="1081595"/>
            <a:ext cx="11721486" cy="5211596"/>
            <a:chOff x="542062" y="1081595"/>
            <a:chExt cx="11721486" cy="5211596"/>
          </a:xfrm>
        </p:grpSpPr>
        <p:grpSp>
          <p:nvGrpSpPr>
            <p:cNvPr id="2" name="그룹 1"/>
            <p:cNvGrpSpPr/>
            <p:nvPr/>
          </p:nvGrpSpPr>
          <p:grpSpPr>
            <a:xfrm>
              <a:off x="542062" y="1845104"/>
              <a:ext cx="9021156" cy="2425356"/>
              <a:chOff x="792803" y="1341952"/>
              <a:chExt cx="9554844" cy="2457439"/>
            </a:xfrm>
          </p:grpSpPr>
          <p:sp>
            <p:nvSpPr>
              <p:cNvPr id="90" name="직사각형 89"/>
              <p:cNvSpPr/>
              <p:nvPr/>
            </p:nvSpPr>
            <p:spPr>
              <a:xfrm>
                <a:off x="7655222" y="1605349"/>
                <a:ext cx="2519615" cy="1946703"/>
              </a:xfrm>
              <a:prstGeom prst="rect">
                <a:avLst/>
              </a:prstGeom>
              <a:solidFill>
                <a:srgbClr val="C4E59F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Worker Node 3</a:t>
                </a:r>
              </a:p>
              <a:p>
                <a:pPr algn="ctr"/>
                <a:r>
                  <a:rPr lang="en-US" altLang="ko-KR" sz="1100" b="1" dirty="0">
                    <a:solidFill>
                      <a:schemeClr val="tx1"/>
                    </a:solidFill>
                  </a:rPr>
                  <a:t>DDS Sub</a:t>
                </a:r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직사각형 90"/>
              <p:cNvSpPr/>
              <p:nvPr/>
            </p:nvSpPr>
            <p:spPr>
              <a:xfrm>
                <a:off x="1065943" y="2297786"/>
                <a:ext cx="1332149" cy="127562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Master Node </a:t>
                </a:r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직사각형 91"/>
              <p:cNvSpPr/>
              <p:nvPr/>
            </p:nvSpPr>
            <p:spPr>
              <a:xfrm>
                <a:off x="2534658" y="1606345"/>
                <a:ext cx="2196513" cy="1967069"/>
              </a:xfrm>
              <a:prstGeom prst="rect">
                <a:avLst/>
              </a:prstGeom>
              <a:solidFill>
                <a:srgbClr val="ECDC9A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600" dirty="0">
                    <a:solidFill>
                      <a:sysClr val="windowText" lastClr="000000"/>
                    </a:solidFill>
                  </a:rPr>
                  <a:t>Worker Node 1</a:t>
                </a:r>
              </a:p>
              <a:p>
                <a:pPr algn="ctr"/>
                <a:r>
                  <a:rPr lang="en-US" altLang="ko-KR" sz="1100" b="1" dirty="0">
                    <a:solidFill>
                      <a:sysClr val="windowText" lastClr="000000"/>
                    </a:solidFill>
                  </a:rPr>
                  <a:t>IEC 61850 Simulator</a:t>
                </a:r>
                <a:endParaRPr lang="en-US" altLang="ko-KR" sz="1600" b="1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93" name="직사각형 92"/>
              <p:cNvSpPr/>
              <p:nvPr/>
            </p:nvSpPr>
            <p:spPr>
              <a:xfrm>
                <a:off x="4867736" y="1606345"/>
                <a:ext cx="2105771" cy="1967069"/>
              </a:xfrm>
              <a:prstGeom prst="rect">
                <a:avLst/>
              </a:prstGeom>
              <a:solidFill>
                <a:srgbClr val="D59988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Worker Node 2</a:t>
                </a:r>
              </a:p>
              <a:p>
                <a:pPr algn="ctr"/>
                <a:r>
                  <a:rPr lang="en-US" altLang="ko-KR" sz="1100" b="1" dirty="0">
                    <a:solidFill>
                      <a:schemeClr val="tx1"/>
                    </a:solidFill>
                  </a:rPr>
                  <a:t>CIM Adaptor &amp; DDS Pub</a:t>
                </a: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5" name="직사각형 94"/>
              <p:cNvSpPr/>
              <p:nvPr/>
            </p:nvSpPr>
            <p:spPr>
              <a:xfrm>
                <a:off x="2665935" y="2256224"/>
                <a:ext cx="839338" cy="1139453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IEC61850</a:t>
                </a:r>
              </a:p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Server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직사각형 96"/>
              <p:cNvSpPr/>
              <p:nvPr/>
            </p:nvSpPr>
            <p:spPr>
              <a:xfrm>
                <a:off x="3755218" y="2257873"/>
                <a:ext cx="839338" cy="1137804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IEC61850</a:t>
                </a:r>
              </a:p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Client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위쪽/아래쪽 화살표 207">
                <a:extLst>
                  <a:ext uri="{FF2B5EF4-FFF2-40B4-BE49-F238E27FC236}">
                    <a16:creationId xmlns:a16="http://schemas.microsoft.com/office/drawing/2014/main" id="{9F9F73DB-1B83-739B-9F68-3015A7D4C894}"/>
                  </a:ext>
                </a:extLst>
              </p:cNvPr>
              <p:cNvSpPr/>
              <p:nvPr/>
            </p:nvSpPr>
            <p:spPr>
              <a:xfrm rot="16200000">
                <a:off x="3568964" y="2737782"/>
                <a:ext cx="122258" cy="176335"/>
              </a:xfrm>
              <a:prstGeom prst="upDownArrow">
                <a:avLst/>
              </a:prstGeom>
              <a:solidFill>
                <a:schemeClr val="bg1">
                  <a:lumMod val="95000"/>
                </a:schemeClr>
              </a:solidFill>
              <a:ln w="19050" cmpd="sng">
                <a:solidFill>
                  <a:schemeClr val="tx1"/>
                </a:solidFill>
                <a:prstDash val="solid"/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101" name="직사각형 100"/>
              <p:cNvSpPr/>
              <p:nvPr/>
            </p:nvSpPr>
            <p:spPr>
              <a:xfrm>
                <a:off x="5918560" y="2256224"/>
                <a:ext cx="918000" cy="118186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10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100" dirty="0">
                    <a:solidFill>
                      <a:schemeClr val="tx1"/>
                    </a:solidFill>
                  </a:rPr>
                  <a:t>Publisher</a:t>
                </a:r>
              </a:p>
              <a:p>
                <a:pPr algn="ctr"/>
                <a:endParaRPr lang="en-US" altLang="ko-KR" sz="11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직사각형 101"/>
              <p:cNvSpPr/>
              <p:nvPr/>
            </p:nvSpPr>
            <p:spPr>
              <a:xfrm>
                <a:off x="4999734" y="2256224"/>
                <a:ext cx="918000" cy="118186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CIM</a:t>
                </a:r>
                <a:r>
                  <a:rPr lang="en-US" altLang="ko-KR" sz="1200" dirty="0">
                    <a:solidFill>
                      <a:schemeClr val="tx1"/>
                    </a:solidFill>
                  </a:rPr>
                  <a:t> 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</a:rPr>
                  <a:t>Mapping</a:t>
                </a:r>
              </a:p>
            </p:txBody>
          </p:sp>
          <p:sp>
            <p:nvSpPr>
              <p:cNvPr id="106" name="직사각형 105"/>
              <p:cNvSpPr/>
              <p:nvPr/>
            </p:nvSpPr>
            <p:spPr>
              <a:xfrm>
                <a:off x="5957442" y="2989797"/>
                <a:ext cx="840258" cy="40588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DataWriter</a:t>
                </a:r>
                <a:endParaRPr lang="ko-KR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오른쪽 화살표 109"/>
              <p:cNvSpPr/>
              <p:nvPr/>
            </p:nvSpPr>
            <p:spPr>
              <a:xfrm>
                <a:off x="4680687" y="2710441"/>
                <a:ext cx="378858" cy="273432"/>
              </a:xfrm>
              <a:prstGeom prst="rightArrow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116" name="직사각형 49">
                <a:extLst>
                  <a:ext uri="{FF2B5EF4-FFF2-40B4-BE49-F238E27FC236}">
                    <a16:creationId xmlns:a16="http://schemas.microsoft.com/office/drawing/2014/main" id="{A9F28559-7CE8-441E-B6CB-5254C35AF2C1}"/>
                  </a:ext>
                </a:extLst>
              </p:cNvPr>
              <p:cNvSpPr/>
              <p:nvPr/>
            </p:nvSpPr>
            <p:spPr>
              <a:xfrm>
                <a:off x="7960637" y="2256225"/>
                <a:ext cx="2071661" cy="1152665"/>
              </a:xfrm>
              <a:prstGeom prst="rect">
                <a:avLst/>
              </a:prstGeom>
              <a:solidFill>
                <a:srgbClr val="799A2E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 altLang="ko-KR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직사각형 50">
                <a:extLst>
                  <a:ext uri="{FF2B5EF4-FFF2-40B4-BE49-F238E27FC236}">
                    <a16:creationId xmlns:a16="http://schemas.microsoft.com/office/drawing/2014/main" id="{FD324F90-01A6-4E2A-8299-4A4F8BA7F758}"/>
                  </a:ext>
                </a:extLst>
              </p:cNvPr>
              <p:cNvSpPr/>
              <p:nvPr/>
            </p:nvSpPr>
            <p:spPr>
              <a:xfrm>
                <a:off x="8043860" y="2411959"/>
                <a:ext cx="819061" cy="914918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DataReader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0" name="Group 110">
                <a:extLst>
                  <a:ext uri="{FF2B5EF4-FFF2-40B4-BE49-F238E27FC236}">
                    <a16:creationId xmlns:a16="http://schemas.microsoft.com/office/drawing/2014/main" id="{2C426583-4575-44F2-9FBE-ADC6B738BCF9}"/>
                  </a:ext>
                </a:extLst>
              </p:cNvPr>
              <p:cNvGrpSpPr/>
              <p:nvPr/>
            </p:nvGrpSpPr>
            <p:grpSpPr>
              <a:xfrm>
                <a:off x="7226708" y="1490623"/>
                <a:ext cx="304034" cy="2245491"/>
                <a:chOff x="7234190" y="1503549"/>
                <a:chExt cx="304034" cy="2245491"/>
              </a:xfrm>
            </p:grpSpPr>
            <p:sp>
              <p:nvSpPr>
                <p:cNvPr id="148" name="Arrow: Down 111">
                  <a:extLst>
                    <a:ext uri="{FF2B5EF4-FFF2-40B4-BE49-F238E27FC236}">
                      <a16:creationId xmlns:a16="http://schemas.microsoft.com/office/drawing/2014/main" id="{D5926A5F-DBB1-46B8-A71B-6587DD67124E}"/>
                    </a:ext>
                  </a:extLst>
                </p:cNvPr>
                <p:cNvSpPr/>
                <p:nvPr/>
              </p:nvSpPr>
              <p:spPr>
                <a:xfrm>
                  <a:off x="7313294" y="3545930"/>
                  <a:ext cx="145823" cy="203110"/>
                </a:xfrm>
                <a:prstGeom prst="downArrow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149" name="Cylinder 112">
                  <a:extLst>
                    <a:ext uri="{FF2B5EF4-FFF2-40B4-BE49-F238E27FC236}">
                      <a16:creationId xmlns:a16="http://schemas.microsoft.com/office/drawing/2014/main" id="{85A0F2EB-4AAC-417A-995F-01F08065DE93}"/>
                    </a:ext>
                  </a:extLst>
                </p:cNvPr>
                <p:cNvSpPr/>
                <p:nvPr/>
              </p:nvSpPr>
              <p:spPr>
                <a:xfrm>
                  <a:off x="7234190" y="1619271"/>
                  <a:ext cx="304034" cy="1945708"/>
                </a:xfrm>
                <a:prstGeom prst="can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eaVert"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</a:rPr>
                    <a:t>   DDS Data Bus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0" name="Arrow: Down 113">
                  <a:extLst>
                    <a:ext uri="{FF2B5EF4-FFF2-40B4-BE49-F238E27FC236}">
                      <a16:creationId xmlns:a16="http://schemas.microsoft.com/office/drawing/2014/main" id="{D1532F22-1906-4CB3-9AA3-913FDB23B6F3}"/>
                    </a:ext>
                  </a:extLst>
                </p:cNvPr>
                <p:cNvSpPr/>
                <p:nvPr/>
              </p:nvSpPr>
              <p:spPr>
                <a:xfrm rot="10800000">
                  <a:off x="7313294" y="1503549"/>
                  <a:ext cx="145823" cy="147151"/>
                </a:xfrm>
                <a:prstGeom prst="downArrow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</p:grpSp>
          <p:sp>
            <p:nvSpPr>
              <p:cNvPr id="121" name="오른쪽 화살표 51">
                <a:extLst>
                  <a:ext uri="{FF2B5EF4-FFF2-40B4-BE49-F238E27FC236}">
                    <a16:creationId xmlns:a16="http://schemas.microsoft.com/office/drawing/2014/main" id="{B1303EEE-C9EA-45D2-9661-73DC4E838AFC}"/>
                  </a:ext>
                </a:extLst>
              </p:cNvPr>
              <p:cNvSpPr/>
              <p:nvPr/>
            </p:nvSpPr>
            <p:spPr>
              <a:xfrm>
                <a:off x="6754729" y="3029502"/>
                <a:ext cx="532024" cy="273432"/>
              </a:xfrm>
              <a:prstGeom prst="rightArrow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오른쪽 화살표 51">
                <a:extLst>
                  <a:ext uri="{FF2B5EF4-FFF2-40B4-BE49-F238E27FC236}">
                    <a16:creationId xmlns:a16="http://schemas.microsoft.com/office/drawing/2014/main" id="{DCD5828F-DA09-40B4-9749-697F5647521B}"/>
                  </a:ext>
                </a:extLst>
              </p:cNvPr>
              <p:cNvSpPr/>
              <p:nvPr/>
            </p:nvSpPr>
            <p:spPr>
              <a:xfrm>
                <a:off x="7430295" y="3015961"/>
                <a:ext cx="532024" cy="273432"/>
              </a:xfrm>
              <a:prstGeom prst="rightArrow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L-Shape 25">
                <a:extLst>
                  <a:ext uri="{FF2B5EF4-FFF2-40B4-BE49-F238E27FC236}">
                    <a16:creationId xmlns:a16="http://schemas.microsoft.com/office/drawing/2014/main" id="{EC634A5E-8CD4-467F-A13A-66A3947C0A37}"/>
                  </a:ext>
                </a:extLst>
              </p:cNvPr>
              <p:cNvSpPr/>
              <p:nvPr/>
            </p:nvSpPr>
            <p:spPr>
              <a:xfrm rot="10800000">
                <a:off x="792803" y="1341952"/>
                <a:ext cx="9554844" cy="2457439"/>
              </a:xfrm>
              <a:prstGeom prst="corner">
                <a:avLst>
                  <a:gd name="adj1" fmla="val 100000"/>
                  <a:gd name="adj2" fmla="val 44499"/>
                </a:avLst>
              </a:prstGeom>
              <a:noFill/>
              <a:ln w="285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pic>
            <p:nvPicPr>
              <p:cNvPr id="125" name="Picture 27">
                <a:extLst>
                  <a:ext uri="{FF2B5EF4-FFF2-40B4-BE49-F238E27FC236}">
                    <a16:creationId xmlns:a16="http://schemas.microsoft.com/office/drawing/2014/main" id="{2693177E-2881-4921-B7A5-E6D5C5DC92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3602" y="1406075"/>
                <a:ext cx="545811" cy="623784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B6B896D9-D92F-4CFE-AE18-55EDFECD8409}"/>
                  </a:ext>
                </a:extLst>
              </p:cNvPr>
              <p:cNvSpPr txBox="1"/>
              <p:nvPr/>
            </p:nvSpPr>
            <p:spPr>
              <a:xfrm>
                <a:off x="8861892" y="2614600"/>
                <a:ext cx="1104033" cy="584715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Subscriber</a:t>
                </a:r>
              </a:p>
            </p:txBody>
          </p:sp>
          <p:sp>
            <p:nvSpPr>
              <p:cNvPr id="130" name="오른쪽 화살표 32">
                <a:extLst>
                  <a:ext uri="{FF2B5EF4-FFF2-40B4-BE49-F238E27FC236}">
                    <a16:creationId xmlns:a16="http://schemas.microsoft.com/office/drawing/2014/main" id="{8232F714-94D0-4467-9D54-61E5472F3717}"/>
                  </a:ext>
                </a:extLst>
              </p:cNvPr>
              <p:cNvSpPr/>
              <p:nvPr/>
            </p:nvSpPr>
            <p:spPr>
              <a:xfrm>
                <a:off x="5835108" y="2773599"/>
                <a:ext cx="203840" cy="147116"/>
              </a:xfrm>
              <a:prstGeom prst="rightArrow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</p:grpSp>
        <p:sp>
          <p:nvSpPr>
            <p:cNvPr id="115" name="직사각형 19">
              <a:extLst>
                <a:ext uri="{FF2B5EF4-FFF2-40B4-BE49-F238E27FC236}">
                  <a16:creationId xmlns:a16="http://schemas.microsoft.com/office/drawing/2014/main" id="{00561664-1F00-4BE2-97B9-B7F899802367}"/>
                </a:ext>
              </a:extLst>
            </p:cNvPr>
            <p:cNvSpPr/>
            <p:nvPr/>
          </p:nvSpPr>
          <p:spPr>
            <a:xfrm>
              <a:off x="8872110" y="1667490"/>
              <a:ext cx="3014521" cy="1967069"/>
            </a:xfrm>
            <a:prstGeom prst="rect">
              <a:avLst/>
            </a:prstGeom>
            <a:noFill/>
            <a:ln w="12700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9410427" y="1081595"/>
              <a:ext cx="2853121" cy="5211596"/>
              <a:chOff x="9410427" y="746627"/>
              <a:chExt cx="2853121" cy="5211596"/>
            </a:xfrm>
          </p:grpSpPr>
          <p:sp>
            <p:nvSpPr>
              <p:cNvPr id="133" name="오른쪽 화살표 59">
                <a:extLst>
                  <a:ext uri="{FF2B5EF4-FFF2-40B4-BE49-F238E27FC236}">
                    <a16:creationId xmlns:a16="http://schemas.microsoft.com/office/drawing/2014/main" id="{D0B62BFC-3732-4F13-9C0A-A89D2240D153}"/>
                  </a:ext>
                </a:extLst>
              </p:cNvPr>
              <p:cNvSpPr/>
              <p:nvPr/>
            </p:nvSpPr>
            <p:spPr>
              <a:xfrm rot="10800000">
                <a:off x="9410427" y="1955260"/>
                <a:ext cx="1575465" cy="1275868"/>
              </a:xfrm>
              <a:prstGeom prst="rightArrow">
                <a:avLst>
                  <a:gd name="adj1" fmla="val 62717"/>
                  <a:gd name="adj2" fmla="val 51345"/>
                </a:avLst>
              </a:prstGeom>
              <a:solidFill>
                <a:srgbClr val="F3EFDE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2" name="그룹 21"/>
              <p:cNvGrpSpPr/>
              <p:nvPr/>
            </p:nvGrpSpPr>
            <p:grpSpPr>
              <a:xfrm>
                <a:off x="9444926" y="746627"/>
                <a:ext cx="2818622" cy="5211596"/>
                <a:chOff x="9444926" y="746627"/>
                <a:chExt cx="2818622" cy="5211596"/>
              </a:xfrm>
            </p:grpSpPr>
            <p:sp>
              <p:nvSpPr>
                <p:cNvPr id="134" name="모서리가 둥근 직사각형 9">
                  <a:extLst>
                    <a:ext uri="{FF2B5EF4-FFF2-40B4-BE49-F238E27FC236}">
                      <a16:creationId xmlns:a16="http://schemas.microsoft.com/office/drawing/2014/main" id="{128E371F-9CDE-4901-820A-ECF18E15C28A}"/>
                    </a:ext>
                  </a:extLst>
                </p:cNvPr>
                <p:cNvSpPr/>
                <p:nvPr/>
              </p:nvSpPr>
              <p:spPr>
                <a:xfrm rot="16200000">
                  <a:off x="8703239" y="2797722"/>
                  <a:ext cx="4817503" cy="1503499"/>
                </a:xfrm>
                <a:prstGeom prst="roundRect">
                  <a:avLst>
                    <a:gd name="adj" fmla="val 12343"/>
                  </a:avLst>
                </a:prstGeom>
                <a:solidFill>
                  <a:srgbClr val="F3EFDE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5" name="모서리가 둥근 직사각형 40">
                  <a:extLst>
                    <a:ext uri="{FF2B5EF4-FFF2-40B4-BE49-F238E27FC236}">
                      <a16:creationId xmlns:a16="http://schemas.microsoft.com/office/drawing/2014/main" id="{D607D564-FEDD-4745-90D4-F944AD06FC45}"/>
                    </a:ext>
                  </a:extLst>
                </p:cNvPr>
                <p:cNvSpPr/>
                <p:nvPr/>
              </p:nvSpPr>
              <p:spPr>
                <a:xfrm rot="16200000">
                  <a:off x="8851778" y="2917962"/>
                  <a:ext cx="4485201" cy="1252426"/>
                </a:xfrm>
                <a:prstGeom prst="roundRect">
                  <a:avLst>
                    <a:gd name="adj" fmla="val 12343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6" name="TextBox 135">
                  <a:extLst>
                    <a:ext uri="{FF2B5EF4-FFF2-40B4-BE49-F238E27FC236}">
                      <a16:creationId xmlns:a16="http://schemas.microsoft.com/office/drawing/2014/main" id="{58D5B0E9-820F-4614-B164-8B6414E1B3B9}"/>
                    </a:ext>
                  </a:extLst>
                </p:cNvPr>
                <p:cNvSpPr txBox="1"/>
                <p:nvPr/>
              </p:nvSpPr>
              <p:spPr>
                <a:xfrm>
                  <a:off x="9924082" y="903746"/>
                  <a:ext cx="2339466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dirty="0" err="1"/>
                    <a:t>Gitlab</a:t>
                  </a:r>
                  <a:r>
                    <a:rPr lang="en-US" altLang="ko-KR" b="1" dirty="0"/>
                    <a:t> CI/CD</a:t>
                  </a:r>
                  <a:r>
                    <a:rPr lang="en-US" altLang="ko-KR" dirty="0"/>
                    <a:t> Pipeline</a:t>
                  </a:r>
                  <a:endParaRPr lang="ko-KR" altLang="en-US" dirty="0"/>
                </a:p>
              </p:txBody>
            </p:sp>
            <p:sp>
              <p:nvSpPr>
                <p:cNvPr id="137" name="TextBox 136">
                  <a:extLst>
                    <a:ext uri="{FF2B5EF4-FFF2-40B4-BE49-F238E27FC236}">
                      <a16:creationId xmlns:a16="http://schemas.microsoft.com/office/drawing/2014/main" id="{04876402-A1BD-4918-9864-66FF24FA1269}"/>
                    </a:ext>
                  </a:extLst>
                </p:cNvPr>
                <p:cNvSpPr txBox="1"/>
                <p:nvPr/>
              </p:nvSpPr>
              <p:spPr>
                <a:xfrm>
                  <a:off x="9463561" y="2360391"/>
                  <a:ext cx="1122055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 dirty="0"/>
                    <a:t>Cluster</a:t>
                  </a:r>
                </a:p>
                <a:p>
                  <a:pPr algn="ctr"/>
                  <a:r>
                    <a:rPr lang="en-US" altLang="ko-KR" sz="1200" b="1" dirty="0"/>
                    <a:t>Update</a:t>
                  </a:r>
                  <a:endParaRPr lang="ko-KR" altLang="en-US" sz="1200" b="1" dirty="0"/>
                </a:p>
              </p:txBody>
            </p:sp>
            <p:pic>
              <p:nvPicPr>
                <p:cNvPr id="138" name="Picture 83">
                  <a:extLst>
                    <a:ext uri="{FF2B5EF4-FFF2-40B4-BE49-F238E27FC236}">
                      <a16:creationId xmlns:a16="http://schemas.microsoft.com/office/drawing/2014/main" id="{9A5D5444-F69A-4348-AEB2-0516864741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868" t="10869" r="20868" b="43574"/>
                <a:stretch/>
              </p:blipFill>
              <p:spPr>
                <a:xfrm>
                  <a:off x="9444926" y="746627"/>
                  <a:ext cx="646185" cy="585342"/>
                </a:xfrm>
                <a:prstGeom prst="rect">
                  <a:avLst/>
                </a:prstGeom>
              </p:spPr>
            </p:pic>
            <p:grpSp>
              <p:nvGrpSpPr>
                <p:cNvPr id="5" name="그룹 4"/>
                <p:cNvGrpSpPr/>
                <p:nvPr/>
              </p:nvGrpSpPr>
              <p:grpSpPr>
                <a:xfrm rot="5400000">
                  <a:off x="10716756" y="2822462"/>
                  <a:ext cx="754117" cy="1311466"/>
                  <a:chOff x="10892326" y="3052425"/>
                  <a:chExt cx="754117" cy="1311466"/>
                </a:xfrm>
              </p:grpSpPr>
              <p:pic>
                <p:nvPicPr>
                  <p:cNvPr id="139" name="Picture 10" descr="https://o.remove.bg/downloads/0edb72cb-157f-46b3-b9a3-4fdcc1ddb494/image-removebg-preview.png">
                    <a:extLst>
                      <a:ext uri="{FF2B5EF4-FFF2-40B4-BE49-F238E27FC236}">
                        <a16:creationId xmlns:a16="http://schemas.microsoft.com/office/drawing/2014/main" id="{D06E62DC-B3DF-4B43-B134-D93125A20A7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rot="16200000">
                    <a:off x="10567125" y="3420311"/>
                    <a:ext cx="1226096" cy="57569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40" name="TextBox 139">
                    <a:extLst>
                      <a:ext uri="{FF2B5EF4-FFF2-40B4-BE49-F238E27FC236}">
                        <a16:creationId xmlns:a16="http://schemas.microsoft.com/office/drawing/2014/main" id="{7CC22101-7BBB-4B67-BA75-21928540C49C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0859905" y="3577353"/>
                    <a:ext cx="1311466" cy="26161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100" dirty="0"/>
                      <a:t>Image build &amp; push</a:t>
                    </a:r>
                  </a:p>
                </p:txBody>
              </p:sp>
            </p:grpSp>
            <p:grpSp>
              <p:nvGrpSpPr>
                <p:cNvPr id="6" name="그룹 5"/>
                <p:cNvGrpSpPr/>
                <p:nvPr/>
              </p:nvGrpSpPr>
              <p:grpSpPr>
                <a:xfrm rot="5400000">
                  <a:off x="10708351" y="4385038"/>
                  <a:ext cx="754117" cy="1602442"/>
                  <a:chOff x="10892326" y="1347766"/>
                  <a:chExt cx="754117" cy="1602442"/>
                </a:xfrm>
              </p:grpSpPr>
              <p:pic>
                <p:nvPicPr>
                  <p:cNvPr id="141" name="Picture 12" descr="https://o.remove.bg/downloads/880b9c61-dbcc-4048-896a-2e6efaf9f530/image-removebg-preview.png">
                    <a:extLst>
                      <a:ext uri="{FF2B5EF4-FFF2-40B4-BE49-F238E27FC236}">
                        <a16:creationId xmlns:a16="http://schemas.microsoft.com/office/drawing/2014/main" id="{CEA5DC2C-4267-4AA3-AB69-BBBF9240B36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1179" t="10426" r="4963" b="5074"/>
                  <a:stretch/>
                </p:blipFill>
                <p:spPr bwMode="auto">
                  <a:xfrm rot="16200000">
                    <a:off x="10893096" y="1712915"/>
                    <a:ext cx="418542" cy="420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2" name="Picture 16" descr="https://o.remove.bg/downloads/4038a9a5-6a9c-45e9-bb4e-5e53a3faa8e2/image-removebg-preview.png">
                    <a:extLst>
                      <a:ext uri="{FF2B5EF4-FFF2-40B4-BE49-F238E27FC236}">
                        <a16:creationId xmlns:a16="http://schemas.microsoft.com/office/drawing/2014/main" id="{E5720396-AB6D-4EDC-8483-0025B9C3C76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51" t="2483" r="18183" b="8856"/>
                  <a:stretch/>
                </p:blipFill>
                <p:spPr bwMode="auto">
                  <a:xfrm rot="16200000">
                    <a:off x="10892326" y="2165744"/>
                    <a:ext cx="420082" cy="420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43" name="TextBox 142">
                    <a:extLst>
                      <a:ext uri="{FF2B5EF4-FFF2-40B4-BE49-F238E27FC236}">
                        <a16:creationId xmlns:a16="http://schemas.microsoft.com/office/drawing/2014/main" id="{B4B5A5DB-9FE1-4034-BFF8-2F626EA5AC6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0651355" y="1955119"/>
                    <a:ext cx="1602442" cy="38773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100" dirty="0"/>
                      <a:t>Update </a:t>
                    </a:r>
                  </a:p>
                  <a:p>
                    <a:pPr algn="ctr">
                      <a:lnSpc>
                        <a:spcPct val="70000"/>
                      </a:lnSpc>
                    </a:pPr>
                    <a:r>
                      <a:rPr lang="en-US" altLang="ko-KR" sz="1100" dirty="0"/>
                      <a:t>Deployment &amp; Service</a:t>
                    </a:r>
                  </a:p>
                </p:txBody>
              </p:sp>
            </p:grpSp>
            <p:grpSp>
              <p:nvGrpSpPr>
                <p:cNvPr id="3" name="그룹 2"/>
                <p:cNvGrpSpPr/>
                <p:nvPr/>
              </p:nvGrpSpPr>
              <p:grpSpPr>
                <a:xfrm rot="5400000">
                  <a:off x="10762082" y="1287004"/>
                  <a:ext cx="663467" cy="1112367"/>
                  <a:chOff x="10982977" y="4491907"/>
                  <a:chExt cx="663467" cy="1112367"/>
                </a:xfrm>
              </p:grpSpPr>
              <p:pic>
                <p:nvPicPr>
                  <p:cNvPr id="144" name="Picture 2" descr="코드 터미널 - 무료 표지판개 아이콘">
                    <a:extLst>
                      <a:ext uri="{FF2B5EF4-FFF2-40B4-BE49-F238E27FC236}">
                        <a16:creationId xmlns:a16="http://schemas.microsoft.com/office/drawing/2014/main" id="{C34A846B-290D-41F1-BB70-F95B7AC7162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7" cstate="hq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rot="16200000">
                    <a:off x="10982977" y="4850895"/>
                    <a:ext cx="394392" cy="39439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45" name="TextBox 144">
                    <a:extLst>
                      <a:ext uri="{FF2B5EF4-FFF2-40B4-BE49-F238E27FC236}">
                        <a16:creationId xmlns:a16="http://schemas.microsoft.com/office/drawing/2014/main" id="{8631EA1F-42E6-4AC9-955F-AD6BB4D5B66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0959455" y="4917286"/>
                    <a:ext cx="1112367" cy="26161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100" dirty="0"/>
                      <a:t>Code changes</a:t>
                    </a:r>
                  </a:p>
                </p:txBody>
              </p:sp>
            </p:grpSp>
            <p:sp>
              <p:nvSpPr>
                <p:cNvPr id="146" name="Arrow: Right 102">
                  <a:extLst>
                    <a:ext uri="{FF2B5EF4-FFF2-40B4-BE49-F238E27FC236}">
                      <a16:creationId xmlns:a16="http://schemas.microsoft.com/office/drawing/2014/main" id="{56625CC4-DA5E-4A9B-B198-F26350D144C3}"/>
                    </a:ext>
                  </a:extLst>
                </p:cNvPr>
                <p:cNvSpPr/>
                <p:nvPr/>
              </p:nvSpPr>
              <p:spPr>
                <a:xfrm rot="5400000">
                  <a:off x="10842343" y="4157122"/>
                  <a:ext cx="430246" cy="350210"/>
                </a:xfrm>
                <a:prstGeom prst="rightArrow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Arrow: Right 106">
                  <a:extLst>
                    <a:ext uri="{FF2B5EF4-FFF2-40B4-BE49-F238E27FC236}">
                      <a16:creationId xmlns:a16="http://schemas.microsoft.com/office/drawing/2014/main" id="{F58A4CCC-0FA4-48A2-9155-0758AEE82B83}"/>
                    </a:ext>
                  </a:extLst>
                </p:cNvPr>
                <p:cNvSpPr/>
                <p:nvPr/>
              </p:nvSpPr>
              <p:spPr>
                <a:xfrm rot="5400000">
                  <a:off x="10842343" y="2416119"/>
                  <a:ext cx="430246" cy="350210"/>
                </a:xfrm>
                <a:prstGeom prst="rightArrow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71" name="직사각형 70"/>
            <p:cNvSpPr/>
            <p:nvPr/>
          </p:nvSpPr>
          <p:spPr>
            <a:xfrm>
              <a:off x="799946" y="4323902"/>
              <a:ext cx="8600114" cy="55055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PROXMOX Private Cloud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2" name="직사각형 71"/>
            <p:cNvSpPr/>
            <p:nvPr/>
          </p:nvSpPr>
          <p:spPr>
            <a:xfrm>
              <a:off x="799946" y="5024431"/>
              <a:ext cx="5577596" cy="55055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Mini PC 1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7021179" y="5024431"/>
              <a:ext cx="2389248" cy="55055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Mini PC 2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9047" y="4380456"/>
              <a:ext cx="532779" cy="4233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3637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IEC 61850 to CIM Mapping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IEC-61970</a:t>
            </a:r>
            <a:r>
              <a:rPr lang="ko-KR" altLang="en-US" sz="2000" dirty="0"/>
              <a:t>에서 제정된 </a:t>
            </a:r>
            <a:r>
              <a:rPr lang="en-US" altLang="ko-KR" sz="2000" dirty="0"/>
              <a:t>CIM</a:t>
            </a:r>
            <a:r>
              <a:rPr lang="ko-KR" altLang="en-US" sz="2000" dirty="0"/>
              <a:t>은 전력계통 애플리케이션의 공통 데이터 모델을 정의</a:t>
            </a:r>
          </a:p>
          <a:p>
            <a:endParaRPr lang="en-US" altLang="ko-KR" sz="2000" dirty="0"/>
          </a:p>
          <a:p>
            <a:r>
              <a:rPr lang="ko-KR" altLang="en-US" sz="2000" dirty="0"/>
              <a:t>이를 기준으로 </a:t>
            </a:r>
            <a:r>
              <a:rPr lang="en-US" altLang="ko-KR" sz="2000" dirty="0"/>
              <a:t>Enterprise Architect tool</a:t>
            </a:r>
            <a:r>
              <a:rPr lang="ko-KR" altLang="en-US" sz="2000" dirty="0"/>
              <a:t>을 이용해 </a:t>
            </a:r>
            <a:r>
              <a:rPr lang="en-US" altLang="ko-KR" sz="2000" dirty="0"/>
              <a:t>CIM </a:t>
            </a:r>
            <a:r>
              <a:rPr lang="ko-KR" altLang="en-US" sz="2000" dirty="0"/>
              <a:t>구조 프로파일</a:t>
            </a:r>
            <a:endParaRPr lang="en-US" altLang="ko-KR" sz="2000" dirty="0"/>
          </a:p>
          <a:p>
            <a:pPr lvl="1"/>
            <a:r>
              <a:rPr lang="en-US" altLang="ko-KR" sz="1800" dirty="0"/>
              <a:t>EA Tool : </a:t>
            </a:r>
            <a:r>
              <a:rPr lang="en-US" altLang="ko-KR" sz="1800" dirty="0" err="1"/>
              <a:t>Sparx</a:t>
            </a:r>
            <a:r>
              <a:rPr lang="en-US" altLang="ko-KR" sz="1800" dirty="0"/>
              <a:t> Systems</a:t>
            </a:r>
            <a:r>
              <a:rPr lang="ko-KR" altLang="en-US" sz="1800" dirty="0"/>
              <a:t>사의 </a:t>
            </a:r>
            <a:r>
              <a:rPr lang="en-US" altLang="ko-KR" sz="1800" dirty="0"/>
              <a:t>OMG UML</a:t>
            </a:r>
            <a:r>
              <a:rPr lang="ko-KR" altLang="en-US" sz="1800" dirty="0"/>
              <a:t>을 기반으로 한 </a:t>
            </a:r>
            <a:r>
              <a:rPr lang="en-US" altLang="ko-KR" sz="1800" dirty="0"/>
              <a:t>Visual Modeling &amp; Design Tool</a:t>
            </a:r>
            <a:endParaRPr lang="en-US" altLang="ko-KR" dirty="0"/>
          </a:p>
          <a:p>
            <a:endParaRPr lang="en-US" altLang="ko-KR" sz="2000" dirty="0"/>
          </a:p>
          <a:p>
            <a:r>
              <a:rPr lang="ko-KR" altLang="en-US" sz="2000" dirty="0"/>
              <a:t>설계한 </a:t>
            </a:r>
            <a:r>
              <a:rPr lang="en-US" altLang="ko-KR" sz="2000" dirty="0"/>
              <a:t>CIM Class (Switch, </a:t>
            </a:r>
            <a:r>
              <a:rPr lang="en-US" altLang="ko-KR" sz="2000" dirty="0" err="1"/>
              <a:t>ACLineSegment</a:t>
            </a:r>
            <a:r>
              <a:rPr lang="en-US" altLang="ko-KR" sz="2000" dirty="0"/>
              <a:t>)</a:t>
            </a:r>
            <a:r>
              <a:rPr lang="ko-KR" altLang="en-US" sz="2000" dirty="0"/>
              <a:t>를 </a:t>
            </a:r>
            <a:r>
              <a:rPr lang="en-US" altLang="ko-KR" sz="2000" dirty="0"/>
              <a:t>IDL</a:t>
            </a:r>
            <a:r>
              <a:rPr lang="ko-KR" altLang="en-US" sz="2000" dirty="0"/>
              <a:t>로 출력 </a:t>
            </a:r>
            <a:r>
              <a:rPr lang="en-US" altLang="ko-KR" sz="2000" dirty="0"/>
              <a:t>(Topic</a:t>
            </a:r>
            <a:r>
              <a:rPr lang="ko-KR" altLang="en-US" sz="2000" dirty="0"/>
              <a:t>으로 생성</a:t>
            </a:r>
            <a:r>
              <a:rPr lang="en-US" altLang="ko-KR" sz="2000" dirty="0"/>
              <a:t>)</a:t>
            </a:r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57</a:t>
            </a:fld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1810888" y="4530415"/>
            <a:ext cx="7863483" cy="1698332"/>
            <a:chOff x="1372738" y="4068900"/>
            <a:chExt cx="7863483" cy="1698332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C0E7147A-C8DF-4889-B1F3-575E2A15ECAD}"/>
                </a:ext>
              </a:extLst>
            </p:cNvPr>
            <p:cNvGrpSpPr/>
            <p:nvPr/>
          </p:nvGrpSpPr>
          <p:grpSpPr>
            <a:xfrm>
              <a:off x="1372738" y="4068900"/>
              <a:ext cx="1578265" cy="1698332"/>
              <a:chOff x="322408" y="1907491"/>
              <a:chExt cx="1689351" cy="2756988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4963952-DE46-4B08-BB7A-A2336633E601}"/>
                  </a:ext>
                </a:extLst>
              </p:cNvPr>
              <p:cNvSpPr/>
              <p:nvPr/>
            </p:nvSpPr>
            <p:spPr>
              <a:xfrm>
                <a:off x="575063" y="2380213"/>
                <a:ext cx="1149365" cy="2284266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2724D834-80C5-495C-A706-D39AAB010B51}"/>
                  </a:ext>
                </a:extLst>
              </p:cNvPr>
              <p:cNvSpPr/>
              <p:nvPr/>
            </p:nvSpPr>
            <p:spPr>
              <a:xfrm>
                <a:off x="613071" y="2508227"/>
                <a:ext cx="1012162" cy="4996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latinLnBrk="1"/>
                <a:r>
                  <a:rPr lang="en-US" altLang="ko-KR" sz="700" kern="0" dirty="0">
                    <a:solidFill>
                      <a:sysClr val="windowText" lastClr="000000"/>
                    </a:solidFill>
                  </a:rPr>
                  <a:t>IEC 61850 Client</a:t>
                </a:r>
                <a:endParaRPr lang="en-US" altLang="ko-KR" sz="700" dirty="0">
                  <a:solidFill>
                    <a:sysClr val="windowText" lastClr="000000"/>
                  </a:solidFill>
                </a:endParaRPr>
              </a:p>
              <a:p>
                <a:pPr algn="ctr" latinLnBrk="1"/>
                <a:r>
                  <a:rPr lang="en-US" altLang="ko-KR" sz="700" dirty="0">
                    <a:solidFill>
                      <a:sysClr val="windowText" lastClr="000000"/>
                    </a:solidFill>
                  </a:rPr>
                  <a:t>(</a:t>
                </a:r>
                <a:r>
                  <a:rPr lang="en-US" altLang="ko-KR" sz="700" dirty="0" err="1">
                    <a:solidFill>
                      <a:sysClr val="windowText" lastClr="000000"/>
                    </a:solidFill>
                  </a:rPr>
                  <a:t>Sisco</a:t>
                </a:r>
                <a:r>
                  <a:rPr lang="en-US" altLang="ko-KR" sz="700" dirty="0">
                    <a:solidFill>
                      <a:sysClr val="windowText" lastClr="000000"/>
                    </a:solidFill>
                  </a:rPr>
                  <a:t> Library)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13B1753-CB91-498A-B046-2AB330446633}"/>
                  </a:ext>
                </a:extLst>
              </p:cNvPr>
              <p:cNvSpPr txBox="1"/>
              <p:nvPr/>
            </p:nvSpPr>
            <p:spPr>
              <a:xfrm>
                <a:off x="322408" y="1907491"/>
                <a:ext cx="1689351" cy="4246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latinLnBrk="1"/>
                <a:r>
                  <a:rPr lang="en-US" altLang="ko-KR" sz="1100" b="1" kern="0" dirty="0">
                    <a:solidFill>
                      <a:sysClr val="windowText" lastClr="000000"/>
                    </a:solidFill>
                  </a:rPr>
                  <a:t>IEC 61850 Client</a:t>
                </a:r>
                <a:endParaRPr lang="ko-KR" altLang="en-US" sz="1100" b="1" kern="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1" name="사각형: 둥근 모서리 20">
                <a:extLst>
                  <a:ext uri="{FF2B5EF4-FFF2-40B4-BE49-F238E27FC236}">
                    <a16:creationId xmlns:a16="http://schemas.microsoft.com/office/drawing/2014/main" id="{A230561F-8D31-4985-AA16-6073478AB675}"/>
                  </a:ext>
                </a:extLst>
              </p:cNvPr>
              <p:cNvSpPr/>
              <p:nvPr/>
            </p:nvSpPr>
            <p:spPr>
              <a:xfrm>
                <a:off x="660036" y="3206241"/>
                <a:ext cx="999409" cy="1401717"/>
              </a:xfrm>
              <a:prstGeom prst="round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9ADE1EB9-2C7B-4164-ADF4-295C80EBED73}"/>
                  </a:ext>
                </a:extLst>
              </p:cNvPr>
              <p:cNvGrpSpPr/>
              <p:nvPr/>
            </p:nvGrpSpPr>
            <p:grpSpPr>
              <a:xfrm>
                <a:off x="783771" y="3871192"/>
                <a:ext cx="762758" cy="705160"/>
                <a:chOff x="228884" y="2823129"/>
                <a:chExt cx="1163167" cy="1028413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AF0D9722-C6CD-4F42-95AE-B564F6FD6F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14447" y="3051689"/>
                  <a:ext cx="977604" cy="799853"/>
                </a:xfrm>
                <a:prstGeom prst="rect">
                  <a:avLst/>
                </a:prstGeom>
              </p:spPr>
            </p:pic>
            <p:pic>
              <p:nvPicPr>
                <p:cNvPr id="15" name="그림 14">
                  <a:extLst>
                    <a:ext uri="{FF2B5EF4-FFF2-40B4-BE49-F238E27FC236}">
                      <a16:creationId xmlns:a16="http://schemas.microsoft.com/office/drawing/2014/main" id="{9AA15043-31E3-4A14-8BA6-13D8DAC486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0108" y="3029677"/>
                  <a:ext cx="967504" cy="787664"/>
                </a:xfrm>
                <a:prstGeom prst="rect">
                  <a:avLst/>
                </a:prstGeom>
              </p:spPr>
            </p:pic>
            <p:pic>
              <p:nvPicPr>
                <p:cNvPr id="16" name="그림 15">
                  <a:extLst>
                    <a:ext uri="{FF2B5EF4-FFF2-40B4-BE49-F238E27FC236}">
                      <a16:creationId xmlns:a16="http://schemas.microsoft.com/office/drawing/2014/main" id="{50912322-F9B8-48F8-9ACE-D2416CAB4B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4741" y="2987576"/>
                  <a:ext cx="965185" cy="783803"/>
                </a:xfrm>
                <a:prstGeom prst="rect">
                  <a:avLst/>
                </a:prstGeom>
              </p:spPr>
            </p:pic>
            <p:pic>
              <p:nvPicPr>
                <p:cNvPr id="17" name="그림 16">
                  <a:extLst>
                    <a:ext uri="{FF2B5EF4-FFF2-40B4-BE49-F238E27FC236}">
                      <a16:creationId xmlns:a16="http://schemas.microsoft.com/office/drawing/2014/main" id="{6A514DFC-33C7-453F-BCBE-D0FAC1AC86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30823" y="2939355"/>
                  <a:ext cx="965185" cy="791526"/>
                </a:xfrm>
                <a:prstGeom prst="rect">
                  <a:avLst/>
                </a:prstGeom>
              </p:spPr>
            </p:pic>
            <p:pic>
              <p:nvPicPr>
                <p:cNvPr id="18" name="그림 17">
                  <a:extLst>
                    <a:ext uri="{FF2B5EF4-FFF2-40B4-BE49-F238E27FC236}">
                      <a16:creationId xmlns:a16="http://schemas.microsoft.com/office/drawing/2014/main" id="{221CE4DE-4E8E-4819-9C36-1F21AC7538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8904" y="2898857"/>
                  <a:ext cx="962864" cy="776081"/>
                </a:xfrm>
                <a:prstGeom prst="rect">
                  <a:avLst/>
                </a:prstGeom>
              </p:spPr>
            </p:pic>
            <p:pic>
              <p:nvPicPr>
                <p:cNvPr id="19" name="그림 18">
                  <a:extLst>
                    <a:ext uri="{FF2B5EF4-FFF2-40B4-BE49-F238E27FC236}">
                      <a16:creationId xmlns:a16="http://schemas.microsoft.com/office/drawing/2014/main" id="{99DCCFDE-2155-4487-9B55-25544B3A39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44663" y="2841784"/>
                  <a:ext cx="991325" cy="797364"/>
                </a:xfrm>
                <a:prstGeom prst="rect">
                  <a:avLst/>
                </a:prstGeom>
              </p:spPr>
            </p:pic>
            <p:pic>
              <p:nvPicPr>
                <p:cNvPr id="20" name="그림 19">
                  <a:extLst>
                    <a:ext uri="{FF2B5EF4-FFF2-40B4-BE49-F238E27FC236}">
                      <a16:creationId xmlns:a16="http://schemas.microsoft.com/office/drawing/2014/main" id="{978F193C-4C30-456F-987B-39EBE5553F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28884" y="2823129"/>
                  <a:ext cx="952361" cy="777199"/>
                </a:xfrm>
                <a:prstGeom prst="rect">
                  <a:avLst/>
                </a:prstGeom>
              </p:spPr>
            </p:pic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9D6276E-F94D-47BA-B306-E0CB0C249551}"/>
                  </a:ext>
                </a:extLst>
              </p:cNvPr>
              <p:cNvSpPr txBox="1"/>
              <p:nvPr/>
            </p:nvSpPr>
            <p:spPr>
              <a:xfrm>
                <a:off x="750935" y="3304877"/>
                <a:ext cx="736435" cy="4996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00" dirty="0">
                    <a:solidFill>
                      <a:schemeClr val="bg1"/>
                    </a:solidFill>
                  </a:rPr>
                  <a:t>Switch Object</a:t>
                </a:r>
              </a:p>
              <a:p>
                <a:pPr algn="ctr"/>
                <a:r>
                  <a:rPr lang="en-US" altLang="ko-KR" sz="700" dirty="0">
                    <a:solidFill>
                      <a:schemeClr val="bg1"/>
                    </a:solidFill>
                  </a:rPr>
                  <a:t>Current/Volt</a:t>
                </a:r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2" name="그룹 21"/>
            <p:cNvGrpSpPr/>
            <p:nvPr/>
          </p:nvGrpSpPr>
          <p:grpSpPr>
            <a:xfrm>
              <a:off x="3390429" y="4649608"/>
              <a:ext cx="960632" cy="1076843"/>
              <a:chOff x="4126478" y="2447307"/>
              <a:chExt cx="980901" cy="1106139"/>
            </a:xfrm>
          </p:grpSpPr>
          <p:sp>
            <p:nvSpPr>
              <p:cNvPr id="23" name="직사각형 22"/>
              <p:cNvSpPr/>
              <p:nvPr/>
            </p:nvSpPr>
            <p:spPr>
              <a:xfrm>
                <a:off x="4126478" y="2447307"/>
                <a:ext cx="980901" cy="1106139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IEC 61850 to CIM Mapper</a:t>
                </a: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ko-KR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모서리가 둥근 직사각형 23"/>
              <p:cNvSpPr/>
              <p:nvPr/>
            </p:nvSpPr>
            <p:spPr>
              <a:xfrm>
                <a:off x="4238321" y="2988525"/>
                <a:ext cx="748507" cy="488100"/>
              </a:xfrm>
              <a:prstGeom prst="roundRect">
                <a:avLst/>
              </a:prstGeom>
              <a:solidFill>
                <a:srgbClr val="FFFFFF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Mapping Rule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5" name="그룹 24"/>
            <p:cNvGrpSpPr/>
            <p:nvPr/>
          </p:nvGrpSpPr>
          <p:grpSpPr>
            <a:xfrm>
              <a:off x="5719830" y="4639329"/>
              <a:ext cx="960632" cy="1076843"/>
              <a:chOff x="4126478" y="2447307"/>
              <a:chExt cx="980901" cy="1106139"/>
            </a:xfrm>
          </p:grpSpPr>
          <p:sp>
            <p:nvSpPr>
              <p:cNvPr id="26" name="직사각형 25"/>
              <p:cNvSpPr/>
              <p:nvPr/>
            </p:nvSpPr>
            <p:spPr>
              <a:xfrm>
                <a:off x="4126478" y="2447307"/>
                <a:ext cx="980901" cy="1106139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CIM Adaptor</a:t>
                </a: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ko-KR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모서리가 둥근 직사각형 26"/>
              <p:cNvSpPr/>
              <p:nvPr/>
            </p:nvSpPr>
            <p:spPr>
              <a:xfrm>
                <a:off x="4200895" y="2988525"/>
                <a:ext cx="823358" cy="488100"/>
              </a:xfrm>
              <a:prstGeom prst="roundRect">
                <a:avLst/>
              </a:prstGeom>
              <a:solidFill>
                <a:srgbClr val="FFFFFF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Topic Converter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2660677" y="4745605"/>
              <a:ext cx="71262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/>
                <a:t>LN Data Input</a:t>
              </a:r>
              <a:endParaRPr lang="ko-KR" altLang="en-US" sz="1100" dirty="0"/>
            </a:p>
          </p:txBody>
        </p:sp>
        <p:grpSp>
          <p:nvGrpSpPr>
            <p:cNvPr id="31" name="그룹 30"/>
            <p:cNvGrpSpPr/>
            <p:nvPr/>
          </p:nvGrpSpPr>
          <p:grpSpPr>
            <a:xfrm>
              <a:off x="8275589" y="4689318"/>
              <a:ext cx="960632" cy="1076843"/>
              <a:chOff x="4126478" y="2447307"/>
              <a:chExt cx="980901" cy="1106139"/>
            </a:xfrm>
          </p:grpSpPr>
          <p:sp>
            <p:nvSpPr>
              <p:cNvPr id="32" name="직사각형 31"/>
              <p:cNvSpPr/>
              <p:nvPr/>
            </p:nvSpPr>
            <p:spPr>
              <a:xfrm>
                <a:off x="4126478" y="2447307"/>
                <a:ext cx="980901" cy="110613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DDS Publisher</a:t>
                </a: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00" dirty="0">
                  <a:solidFill>
                    <a:schemeClr val="tx1"/>
                  </a:solidFill>
                </a:endParaRPr>
              </a:p>
              <a:p>
                <a:pPr algn="ctr"/>
                <a:endParaRPr lang="ko-KR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모서리가 둥근 직사각형 32"/>
              <p:cNvSpPr/>
              <p:nvPr/>
            </p:nvSpPr>
            <p:spPr>
              <a:xfrm>
                <a:off x="4200895" y="2988525"/>
                <a:ext cx="823358" cy="488100"/>
              </a:xfrm>
              <a:prstGeom prst="roundRect">
                <a:avLst/>
              </a:prstGeom>
              <a:solidFill>
                <a:srgbClr val="FFFFFF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DataWriter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" name="오른쪽 화살표 33"/>
            <p:cNvSpPr/>
            <p:nvPr/>
          </p:nvSpPr>
          <p:spPr>
            <a:xfrm>
              <a:off x="4559326" y="5123018"/>
              <a:ext cx="935463" cy="269862"/>
            </a:xfrm>
            <a:prstGeom prst="rightArrow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35" name="오른쪽 화살표 34"/>
            <p:cNvSpPr/>
            <p:nvPr/>
          </p:nvSpPr>
          <p:spPr>
            <a:xfrm>
              <a:off x="7010294" y="5105237"/>
              <a:ext cx="935463" cy="269862"/>
            </a:xfrm>
            <a:prstGeom prst="rightArrow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604381" y="4798899"/>
              <a:ext cx="71262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/>
                <a:t>CIM data</a:t>
              </a:r>
              <a:endParaRPr lang="ko-KR" altLang="en-US" sz="11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963327" y="4844956"/>
              <a:ext cx="87032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/>
                <a:t>CIM Topic</a:t>
              </a:r>
              <a:endParaRPr lang="ko-KR" altLang="en-US" sz="1100" dirty="0"/>
            </a:p>
          </p:txBody>
        </p:sp>
        <p:sp>
          <p:nvSpPr>
            <p:cNvPr id="40" name="오른쪽 화살표 33">
              <a:extLst>
                <a:ext uri="{FF2B5EF4-FFF2-40B4-BE49-F238E27FC236}">
                  <a16:creationId xmlns:a16="http://schemas.microsoft.com/office/drawing/2014/main" id="{638EF890-9DAE-4FD9-BD94-E1E32CF1E94C}"/>
                </a:ext>
              </a:extLst>
            </p:cNvPr>
            <p:cNvSpPr/>
            <p:nvPr/>
          </p:nvSpPr>
          <p:spPr>
            <a:xfrm>
              <a:off x="2776379" y="5123018"/>
              <a:ext cx="516450" cy="269862"/>
            </a:xfrm>
            <a:prstGeom prst="rightArrow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3781425" y="4642990"/>
            <a:ext cx="5981700" cy="16478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5911003" y="4317919"/>
            <a:ext cx="1680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Worker Node 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980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/>
          <p:cNvGrpSpPr/>
          <p:nvPr/>
        </p:nvGrpSpPr>
        <p:grpSpPr>
          <a:xfrm>
            <a:off x="5154832" y="3439661"/>
            <a:ext cx="3948455" cy="2420414"/>
            <a:chOff x="5185322" y="3127743"/>
            <a:chExt cx="3948455" cy="242041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85322" y="3127743"/>
              <a:ext cx="3948455" cy="2420414"/>
            </a:xfrm>
            <a:prstGeom prst="rect">
              <a:avLst/>
            </a:prstGeom>
          </p:spPr>
        </p:pic>
        <p:sp>
          <p:nvSpPr>
            <p:cNvPr id="56" name="직사각형 55"/>
            <p:cNvSpPr/>
            <p:nvPr/>
          </p:nvSpPr>
          <p:spPr>
            <a:xfrm>
              <a:off x="5196063" y="3764711"/>
              <a:ext cx="3890787" cy="1360370"/>
            </a:xfrm>
            <a:prstGeom prst="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Mapping Architecture</a:t>
            </a:r>
            <a:endParaRPr lang="ko-KR" altLang="en-US" dirty="0"/>
          </a:p>
        </p:txBody>
      </p:sp>
      <p:sp>
        <p:nvSpPr>
          <p:cNvPr id="40" name="내용 개체 틀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IEC 61850 Client</a:t>
            </a:r>
            <a:r>
              <a:rPr lang="ko-KR" altLang="en-US" sz="2000" dirty="0"/>
              <a:t>에서 </a:t>
            </a:r>
            <a:r>
              <a:rPr lang="en-US" altLang="ko-KR" sz="2000" dirty="0"/>
              <a:t>LN</a:t>
            </a:r>
            <a:r>
              <a:rPr lang="ko-KR" altLang="en-US" sz="2000" dirty="0"/>
              <a:t> 하위의 </a:t>
            </a:r>
            <a:r>
              <a:rPr lang="en-US" altLang="ko-KR" sz="2000" dirty="0"/>
              <a:t>DA </a:t>
            </a:r>
            <a:r>
              <a:rPr lang="ko-KR" altLang="en-US" sz="2000" dirty="0"/>
              <a:t>의 </a:t>
            </a:r>
            <a:r>
              <a:rPr lang="en-US" altLang="ko-KR" sz="2000" dirty="0"/>
              <a:t>Value</a:t>
            </a:r>
            <a:r>
              <a:rPr lang="ko-KR" altLang="en-US" sz="2000" dirty="0"/>
              <a:t>로 부터 값 추출</a:t>
            </a:r>
            <a:endParaRPr lang="en-US" altLang="ko-KR" dirty="0"/>
          </a:p>
          <a:p>
            <a:endParaRPr lang="en-US" altLang="ko-KR" sz="2000" dirty="0"/>
          </a:p>
          <a:p>
            <a:r>
              <a:rPr lang="ko-KR" altLang="en-US" sz="2000" dirty="0"/>
              <a:t>읽어온 </a:t>
            </a:r>
            <a:r>
              <a:rPr lang="en-US" altLang="ko-KR" sz="2000" dirty="0"/>
              <a:t>Object</a:t>
            </a:r>
            <a:r>
              <a:rPr lang="ko-KR" altLang="en-US" sz="2000" dirty="0"/>
              <a:t>의 </a:t>
            </a:r>
            <a:r>
              <a:rPr lang="en-US" altLang="ko-KR" sz="2000" dirty="0" err="1"/>
              <a:t>NamedVariable</a:t>
            </a:r>
            <a:r>
              <a:rPr lang="ko-KR" altLang="en-US" sz="2000" dirty="0"/>
              <a:t>을 대응하는 </a:t>
            </a:r>
            <a:r>
              <a:rPr lang="en-US" altLang="ko-KR" sz="2000" dirty="0"/>
              <a:t>CIM Class</a:t>
            </a:r>
            <a:r>
              <a:rPr lang="ko-KR" altLang="en-US" sz="2000" dirty="0"/>
              <a:t>에 맞게 매핑</a:t>
            </a:r>
            <a:endParaRPr lang="en-US" altLang="ko-KR" dirty="0"/>
          </a:p>
          <a:p>
            <a:pPr lvl="1"/>
            <a:r>
              <a:rPr lang="en-US" altLang="ko-KR" dirty="0"/>
              <a:t>LN, FC, DO, DA </a:t>
            </a:r>
            <a:r>
              <a:rPr lang="ko-KR" altLang="en-US" dirty="0"/>
              <a:t>로 분리해 데이터 확인 후 대응하는 </a:t>
            </a:r>
            <a:r>
              <a:rPr lang="en-US" altLang="ko-KR" dirty="0"/>
              <a:t>CIM Class</a:t>
            </a:r>
            <a:r>
              <a:rPr lang="ko-KR" altLang="en-US" dirty="0"/>
              <a:t>에 매핑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58</a:t>
            </a:fld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0E7147A-C8DF-4889-B1F3-575E2A15ECAD}"/>
              </a:ext>
            </a:extLst>
          </p:cNvPr>
          <p:cNvGrpSpPr/>
          <p:nvPr/>
        </p:nvGrpSpPr>
        <p:grpSpPr>
          <a:xfrm>
            <a:off x="782188" y="3849825"/>
            <a:ext cx="1578265" cy="1698332"/>
            <a:chOff x="322408" y="1907491"/>
            <a:chExt cx="1689351" cy="2756988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4963952-DE46-4B08-BB7A-A2336633E601}"/>
                </a:ext>
              </a:extLst>
            </p:cNvPr>
            <p:cNvSpPr/>
            <p:nvPr/>
          </p:nvSpPr>
          <p:spPr>
            <a:xfrm>
              <a:off x="575063" y="2380213"/>
              <a:ext cx="1149365" cy="228426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724D834-80C5-495C-A706-D39AAB010B51}"/>
                </a:ext>
              </a:extLst>
            </p:cNvPr>
            <p:cNvSpPr/>
            <p:nvPr/>
          </p:nvSpPr>
          <p:spPr>
            <a:xfrm>
              <a:off x="613071" y="2508226"/>
              <a:ext cx="1012162" cy="5495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latinLnBrk="1"/>
              <a:r>
                <a:rPr lang="en-US" altLang="ko-KR" sz="800" kern="0" dirty="0">
                  <a:solidFill>
                    <a:sysClr val="windowText" lastClr="000000"/>
                  </a:solidFill>
                </a:rPr>
                <a:t>IEC 61850 Client</a:t>
              </a:r>
              <a:endParaRPr lang="en-US" altLang="ko-KR" sz="800" dirty="0">
                <a:solidFill>
                  <a:sysClr val="windowText" lastClr="000000"/>
                </a:solidFill>
              </a:endParaRPr>
            </a:p>
            <a:p>
              <a:pPr algn="ctr" latinLnBrk="1"/>
              <a:r>
                <a:rPr lang="en-US" altLang="ko-KR" sz="800" dirty="0">
                  <a:solidFill>
                    <a:sysClr val="windowText" lastClr="000000"/>
                  </a:solidFill>
                </a:rPr>
                <a:t>(</a:t>
              </a:r>
              <a:r>
                <a:rPr lang="en-US" altLang="ko-KR" sz="800" dirty="0" err="1">
                  <a:solidFill>
                    <a:sysClr val="windowText" lastClr="000000"/>
                  </a:solidFill>
                </a:rPr>
                <a:t>Sisco</a:t>
              </a:r>
              <a:r>
                <a:rPr lang="en-US" altLang="ko-KR" sz="800" dirty="0">
                  <a:solidFill>
                    <a:sysClr val="windowText" lastClr="000000"/>
                  </a:solidFill>
                </a:rPr>
                <a:t> Library)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13B1753-CB91-498A-B046-2AB330446633}"/>
                </a:ext>
              </a:extLst>
            </p:cNvPr>
            <p:cNvSpPr txBox="1"/>
            <p:nvPr/>
          </p:nvSpPr>
          <p:spPr>
            <a:xfrm>
              <a:off x="322408" y="1907491"/>
              <a:ext cx="1689351" cy="449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1"/>
              <a:r>
                <a:rPr lang="en-US" altLang="ko-KR" sz="1200" b="1" kern="0" dirty="0">
                  <a:solidFill>
                    <a:sysClr val="windowText" lastClr="000000"/>
                  </a:solidFill>
                </a:rPr>
                <a:t>IEC 61850 Client</a:t>
              </a:r>
              <a:endParaRPr lang="ko-KR" altLang="en-US" sz="1200" b="1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사각형: 둥근 모서리 20">
              <a:extLst>
                <a:ext uri="{FF2B5EF4-FFF2-40B4-BE49-F238E27FC236}">
                  <a16:creationId xmlns:a16="http://schemas.microsoft.com/office/drawing/2014/main" id="{A230561F-8D31-4985-AA16-6073478AB675}"/>
                </a:ext>
              </a:extLst>
            </p:cNvPr>
            <p:cNvSpPr/>
            <p:nvPr/>
          </p:nvSpPr>
          <p:spPr>
            <a:xfrm>
              <a:off x="660036" y="3206241"/>
              <a:ext cx="999409" cy="140171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9ADE1EB9-2C7B-4164-ADF4-295C80EBED73}"/>
                </a:ext>
              </a:extLst>
            </p:cNvPr>
            <p:cNvGrpSpPr/>
            <p:nvPr/>
          </p:nvGrpSpPr>
          <p:grpSpPr>
            <a:xfrm>
              <a:off x="783771" y="3871192"/>
              <a:ext cx="762758" cy="705160"/>
              <a:chOff x="228884" y="2823129"/>
              <a:chExt cx="1163167" cy="1028413"/>
            </a:xfrm>
          </p:grpSpPr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AF0D9722-C6CD-4F42-95AE-B564F6FD6F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4447" y="3051689"/>
                <a:ext cx="977604" cy="799853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9AA15043-31E3-4A14-8BA6-13D8DAC486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0108" y="3029677"/>
                <a:ext cx="967504" cy="787664"/>
              </a:xfrm>
              <a:prstGeom prst="rect">
                <a:avLst/>
              </a:prstGeom>
            </p:spPr>
          </p:pic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50912322-F9B8-48F8-9ACE-D2416CAB4B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4741" y="2987576"/>
                <a:ext cx="965185" cy="783803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6A514DFC-33C7-453F-BCBE-D0FAC1AC86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0823" y="2939355"/>
                <a:ext cx="965185" cy="791526"/>
              </a:xfrm>
              <a:prstGeom prst="rect">
                <a:avLst/>
              </a:prstGeom>
            </p:spPr>
          </p:pic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221CE4DE-4E8E-4819-9C36-1F21AC7538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8904" y="2898857"/>
                <a:ext cx="962864" cy="776081"/>
              </a:xfrm>
              <a:prstGeom prst="rect">
                <a:avLst/>
              </a:prstGeom>
            </p:spPr>
          </p:pic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99DCCFDE-2155-4487-9B55-25544B3A39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4663" y="2841784"/>
                <a:ext cx="991325" cy="797364"/>
              </a:xfrm>
              <a:prstGeom prst="rect">
                <a:avLst/>
              </a:prstGeom>
            </p:spPr>
          </p:pic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978F193C-4C30-456F-987B-39EBE5553F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8884" y="2823129"/>
                <a:ext cx="952361" cy="777199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D6276E-F94D-47BA-B306-E0CB0C249551}"/>
                </a:ext>
              </a:extLst>
            </p:cNvPr>
            <p:cNvSpPr txBox="1"/>
            <p:nvPr/>
          </p:nvSpPr>
          <p:spPr>
            <a:xfrm>
              <a:off x="714046" y="3304878"/>
              <a:ext cx="810215" cy="5495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bg1"/>
                  </a:solidFill>
                </a:rPr>
                <a:t>Switch Object</a:t>
              </a:r>
            </a:p>
            <a:p>
              <a:pPr algn="ctr"/>
              <a:r>
                <a:rPr lang="en-US" altLang="ko-KR" sz="800" dirty="0">
                  <a:solidFill>
                    <a:schemeClr val="bg1"/>
                  </a:solidFill>
                </a:rPr>
                <a:t>Current/Volt</a:t>
              </a:r>
              <a:endParaRPr lang="ko-KR" altLang="en-US" sz="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2799879" y="4430533"/>
            <a:ext cx="960632" cy="1076843"/>
            <a:chOff x="4126478" y="2447307"/>
            <a:chExt cx="980901" cy="1106139"/>
          </a:xfrm>
        </p:grpSpPr>
        <p:sp>
          <p:nvSpPr>
            <p:cNvPr id="8" name="직사각형 7"/>
            <p:cNvSpPr/>
            <p:nvPr/>
          </p:nvSpPr>
          <p:spPr>
            <a:xfrm>
              <a:off x="4126478" y="2447307"/>
              <a:ext cx="980901" cy="110613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IEC 61850 to CIM Mapper</a:t>
              </a:r>
            </a:p>
            <a:p>
              <a:pPr algn="ctr"/>
              <a:endParaRPr lang="en-US" altLang="ko-KR" sz="1000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000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000" dirty="0">
                <a:solidFill>
                  <a:schemeClr val="tx1"/>
                </a:solidFill>
              </a:endParaRPr>
            </a:p>
            <a:p>
              <a:pPr algn="ctr"/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4238321" y="2988525"/>
              <a:ext cx="748507" cy="488100"/>
            </a:xfrm>
            <a:prstGeom prst="roundRect">
              <a:avLst/>
            </a:prstGeom>
            <a:solidFill>
              <a:srgbClr val="FFFFFF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Mapping Rule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2089636" y="4574335"/>
            <a:ext cx="712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LN Data Input</a:t>
            </a:r>
            <a:endParaRPr lang="ko-KR" altLang="en-US" sz="1100" dirty="0"/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1B24361C-52DB-42B0-82EB-54CA54882DB9}"/>
              </a:ext>
            </a:extLst>
          </p:cNvPr>
          <p:cNvCxnSpPr>
            <a:cxnSpLocks/>
          </p:cNvCxnSpPr>
          <p:nvPr/>
        </p:nvCxnSpPr>
        <p:spPr>
          <a:xfrm flipV="1">
            <a:off x="3788770" y="5432590"/>
            <a:ext cx="1329876" cy="46835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CDCE7B08-1604-493A-8DD0-73B242526F43}"/>
              </a:ext>
            </a:extLst>
          </p:cNvPr>
          <p:cNvCxnSpPr>
            <a:cxnSpLocks/>
          </p:cNvCxnSpPr>
          <p:nvPr/>
        </p:nvCxnSpPr>
        <p:spPr>
          <a:xfrm flipV="1">
            <a:off x="3788770" y="4111435"/>
            <a:ext cx="1376803" cy="319098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오른쪽 화살표 33">
            <a:extLst>
              <a:ext uri="{FF2B5EF4-FFF2-40B4-BE49-F238E27FC236}">
                <a16:creationId xmlns:a16="http://schemas.microsoft.com/office/drawing/2014/main" id="{6D49FB3C-EFEF-4D97-9378-9670034BE921}"/>
              </a:ext>
            </a:extLst>
          </p:cNvPr>
          <p:cNvSpPr/>
          <p:nvPr/>
        </p:nvSpPr>
        <p:spPr>
          <a:xfrm>
            <a:off x="2183675" y="5038386"/>
            <a:ext cx="516450" cy="269862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4806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25879-6E64-42E2-AC75-945E4BA51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IEC61850 to CIM Mapping Table (1/2)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EE986A-A7B6-46AF-B50C-56F1BD1DB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Mapping</a:t>
            </a:r>
            <a:r>
              <a:rPr lang="ko-KR" altLang="en-US" dirty="0"/>
              <a:t>할 </a:t>
            </a:r>
            <a:r>
              <a:rPr lang="en-US" altLang="ko-KR" dirty="0"/>
              <a:t>LN </a:t>
            </a:r>
            <a:r>
              <a:rPr lang="ko-KR" altLang="en-US" dirty="0"/>
              <a:t>선정</a:t>
            </a:r>
            <a:endParaRPr lang="en-US" altLang="ko-KR" dirty="0"/>
          </a:p>
          <a:p>
            <a:pPr lvl="1"/>
            <a:r>
              <a:rPr lang="en-US" altLang="ko-KR" dirty="0"/>
              <a:t>IEC61850</a:t>
            </a:r>
            <a:r>
              <a:rPr lang="ko-KR" altLang="en-US" dirty="0"/>
              <a:t>의 </a:t>
            </a:r>
            <a:r>
              <a:rPr lang="en-US" altLang="ko-KR" dirty="0"/>
              <a:t>XSWI</a:t>
            </a:r>
            <a:r>
              <a:rPr lang="ko-KR" altLang="en-US" dirty="0"/>
              <a:t>는 </a:t>
            </a:r>
            <a:r>
              <a:rPr lang="en-US" altLang="ko-KR" dirty="0"/>
              <a:t>CIM</a:t>
            </a:r>
            <a:r>
              <a:rPr lang="ko-KR" altLang="en-US" dirty="0"/>
              <a:t>의 </a:t>
            </a:r>
            <a:r>
              <a:rPr lang="en-US" altLang="ko-KR" dirty="0"/>
              <a:t>Switch Class</a:t>
            </a:r>
            <a:r>
              <a:rPr lang="ko-KR" altLang="en-US" dirty="0"/>
              <a:t>와 대응</a:t>
            </a:r>
            <a:endParaRPr lang="en-US" altLang="ko-KR" dirty="0"/>
          </a:p>
          <a:p>
            <a:pPr lvl="1"/>
            <a:r>
              <a:rPr lang="en-US" altLang="ko-KR" dirty="0"/>
              <a:t>IEC61850</a:t>
            </a:r>
            <a:r>
              <a:rPr lang="ko-KR" altLang="en-US" dirty="0"/>
              <a:t>의 </a:t>
            </a:r>
            <a:r>
              <a:rPr lang="en-US" altLang="ko-KR" dirty="0"/>
              <a:t>ZLIN</a:t>
            </a:r>
            <a:r>
              <a:rPr lang="ko-KR" altLang="en-US" dirty="0"/>
              <a:t>은 </a:t>
            </a:r>
            <a:r>
              <a:rPr lang="en-US" altLang="ko-KR" dirty="0"/>
              <a:t>CIM</a:t>
            </a:r>
            <a:r>
              <a:rPr lang="ko-KR" altLang="en-US" dirty="0"/>
              <a:t>의 </a:t>
            </a:r>
            <a:r>
              <a:rPr lang="en-US" altLang="ko-KR" dirty="0" err="1"/>
              <a:t>ACLineSegment</a:t>
            </a:r>
            <a:r>
              <a:rPr lang="en-US" altLang="ko-KR" dirty="0"/>
              <a:t> Class</a:t>
            </a:r>
            <a:r>
              <a:rPr lang="ko-KR" altLang="en-US" dirty="0"/>
              <a:t>와 대응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DEC31A0-AE13-1BB0-32A5-DBD5C27361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632439"/>
              </p:ext>
            </p:extLst>
          </p:nvPr>
        </p:nvGraphicFramePr>
        <p:xfrm>
          <a:off x="1599316" y="2639302"/>
          <a:ext cx="481703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8518">
                  <a:extLst>
                    <a:ext uri="{9D8B030D-6E8A-4147-A177-3AD203B41FA5}">
                      <a16:colId xmlns:a16="http://schemas.microsoft.com/office/drawing/2014/main" val="2079435082"/>
                    </a:ext>
                  </a:extLst>
                </a:gridCol>
                <a:gridCol w="2408518">
                  <a:extLst>
                    <a:ext uri="{9D8B030D-6E8A-4147-A177-3AD203B41FA5}">
                      <a16:colId xmlns:a16="http://schemas.microsoft.com/office/drawing/2014/main" val="1686749484"/>
                    </a:ext>
                  </a:extLst>
                </a:gridCol>
              </a:tblGrid>
              <a:tr h="13925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IEC61850 LN</a:t>
                      </a:r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CIM Class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104541"/>
                  </a:ext>
                </a:extLst>
              </a:tr>
              <a:tr h="13925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XSWI</a:t>
                      </a:r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Switch</a:t>
                      </a:r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415761"/>
                  </a:ext>
                </a:extLst>
              </a:tr>
              <a:tr h="13925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ZLIN</a:t>
                      </a:r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ACLineSegment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3669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260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D311A3-1A1E-4882-B14C-56C7487D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Related Work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ED05C9-15B8-4B9B-8DE1-802E4BBA6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Cloud IEC 61850</a:t>
            </a:r>
          </a:p>
          <a:p>
            <a:pPr lvl="1"/>
            <a:r>
              <a:rPr lang="en-US" altLang="ko-KR" dirty="0"/>
              <a:t>Architecture and Integration of Electrical Automation Systems</a:t>
            </a:r>
          </a:p>
          <a:p>
            <a:pPr lvl="1"/>
            <a:r>
              <a:rPr lang="ko-KR" altLang="en-US" dirty="0"/>
              <a:t>전력 자동화 시스템의 하위 계층을 가상환경으로 구현하는 구조를 제시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Cloud IEC 61850</a:t>
            </a:r>
          </a:p>
          <a:p>
            <a:pPr lvl="1"/>
            <a:r>
              <a:rPr lang="en-US" altLang="ko-KR" dirty="0"/>
              <a:t>DDS Performance in Virtualized Environment with </a:t>
            </a:r>
            <a:r>
              <a:rPr lang="en-US" altLang="ko-KR" dirty="0" err="1"/>
              <a:t>OpenDDS</a:t>
            </a:r>
            <a:endParaRPr lang="en-US" altLang="ko-KR" dirty="0"/>
          </a:p>
          <a:p>
            <a:pPr lvl="1"/>
            <a:r>
              <a:rPr lang="en-US" altLang="ko-KR" dirty="0"/>
              <a:t>1ms</a:t>
            </a:r>
            <a:r>
              <a:rPr lang="ko-KR" altLang="en-US" dirty="0"/>
              <a:t>의 데드라인을 가지는 </a:t>
            </a:r>
            <a:r>
              <a:rPr lang="en-US" altLang="ko-KR" dirty="0"/>
              <a:t>Soft real time</a:t>
            </a:r>
            <a:r>
              <a:rPr lang="ko-KR" altLang="en-US" dirty="0"/>
              <a:t> 애플리케이션은 가상화로 구현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Evaluating</a:t>
            </a:r>
            <a:r>
              <a:rPr lang="ko-KR" altLang="en-US" dirty="0"/>
              <a:t> </a:t>
            </a:r>
            <a:r>
              <a:rPr lang="en-US" altLang="ko-KR" dirty="0"/>
              <a:t>Performance</a:t>
            </a:r>
            <a:r>
              <a:rPr lang="ko-KR" altLang="en-US" sz="2000" dirty="0"/>
              <a:t> </a:t>
            </a:r>
            <a:r>
              <a:rPr lang="en-US" altLang="ko-KR" sz="2000" dirty="0"/>
              <a:t>of </a:t>
            </a:r>
            <a:r>
              <a:rPr lang="en-US" altLang="ko-KR" dirty="0"/>
              <a:t>OMG DDS</a:t>
            </a:r>
            <a:r>
              <a:rPr lang="en-US" altLang="ko-KR" sz="2000" dirty="0"/>
              <a:t> in </a:t>
            </a:r>
            <a:r>
              <a:rPr lang="en-US" altLang="ko-KR" dirty="0"/>
              <a:t>Kubernetes Container Deployment</a:t>
            </a:r>
          </a:p>
          <a:p>
            <a:pPr lvl="1"/>
            <a:r>
              <a:rPr lang="en-US" altLang="ko-KR" dirty="0"/>
              <a:t>CPU-Intensive</a:t>
            </a:r>
            <a:r>
              <a:rPr lang="ko-KR" altLang="en-US" dirty="0"/>
              <a:t> 작업이 아닌 경우</a:t>
            </a:r>
            <a:r>
              <a:rPr lang="en-US" altLang="ko-KR" dirty="0"/>
              <a:t>, </a:t>
            </a:r>
            <a:r>
              <a:rPr lang="ko-KR" altLang="en-US" dirty="0"/>
              <a:t>컨테이너 환경에서 </a:t>
            </a:r>
            <a:r>
              <a:rPr lang="en-US" altLang="ko-KR" dirty="0"/>
              <a:t>Latency</a:t>
            </a:r>
            <a:r>
              <a:rPr lang="ko-KR" altLang="en-US" dirty="0"/>
              <a:t>의 차이는 무시 가능</a:t>
            </a:r>
          </a:p>
          <a:p>
            <a:endParaRPr lang="en-US" altLang="ko-KR" dirty="0"/>
          </a:p>
          <a:p>
            <a:r>
              <a:rPr lang="en-US" altLang="ko-KR" dirty="0"/>
              <a:t>Implementation of DDS Cloud Platform for Realtime Data Acquisition of Sensors</a:t>
            </a:r>
          </a:p>
          <a:p>
            <a:pPr lvl="1"/>
            <a:r>
              <a:rPr lang="en-US" altLang="ko-KR" dirty="0"/>
              <a:t>DDS </a:t>
            </a:r>
            <a:r>
              <a:rPr lang="ko-KR" altLang="en-US" dirty="0"/>
              <a:t>어플리케이션을 </a:t>
            </a:r>
            <a:r>
              <a:rPr lang="en-US" altLang="ko-KR" dirty="0"/>
              <a:t>Private Cloud </a:t>
            </a:r>
            <a:r>
              <a:rPr lang="ko-KR" altLang="en-US" dirty="0"/>
              <a:t>플랫폼 기반으로 구현 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8BB6E1-89C4-49B6-8B8F-32FB1E0D45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79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25879-6E64-42E2-AC75-945E4BA51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IEC61850 to CIM Mapping Table (2/2)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EE986A-A7B6-46AF-B50C-56F1BD1DB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XSWI-Switch Mapping Table</a:t>
            </a:r>
            <a:endParaRPr lang="ko-KR" altLang="en-US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35CA84-AD20-4F66-AFAD-BFF599D0922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619404" y="1435101"/>
            <a:ext cx="5009804" cy="4965700"/>
          </a:xfrm>
        </p:spPr>
        <p:txBody>
          <a:bodyPr/>
          <a:lstStyle/>
          <a:p>
            <a:r>
              <a:rPr lang="en-US" altLang="ko-KR" dirty="0"/>
              <a:t>ZLIN-</a:t>
            </a:r>
            <a:r>
              <a:rPr lang="en-US" altLang="ko-KR" dirty="0" err="1"/>
              <a:t>ACLineSegment</a:t>
            </a:r>
            <a:r>
              <a:rPr lang="en-US" altLang="ko-KR" dirty="0"/>
              <a:t> Mapping Table</a:t>
            </a:r>
            <a:endParaRPr lang="ko-KR" altLang="en-US" dirty="0"/>
          </a:p>
          <a:p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4417EE2-A2E0-78AD-B25B-39ABEDFA8D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675595"/>
              </p:ext>
            </p:extLst>
          </p:nvPr>
        </p:nvGraphicFramePr>
        <p:xfrm>
          <a:off x="958247" y="1938706"/>
          <a:ext cx="426689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649">
                  <a:extLst>
                    <a:ext uri="{9D8B030D-6E8A-4147-A177-3AD203B41FA5}">
                      <a16:colId xmlns:a16="http://schemas.microsoft.com/office/drawing/2014/main" val="574547844"/>
                    </a:ext>
                  </a:extLst>
                </a:gridCol>
                <a:gridCol w="1602885">
                  <a:extLst>
                    <a:ext uri="{9D8B030D-6E8A-4147-A177-3AD203B41FA5}">
                      <a16:colId xmlns:a16="http://schemas.microsoft.com/office/drawing/2014/main" val="2650706660"/>
                    </a:ext>
                  </a:extLst>
                </a:gridCol>
                <a:gridCol w="1937361">
                  <a:extLst>
                    <a:ext uri="{9D8B030D-6E8A-4147-A177-3AD203B41FA5}">
                      <a16:colId xmlns:a16="http://schemas.microsoft.com/office/drawing/2014/main" val="2718710118"/>
                    </a:ext>
                  </a:extLst>
                </a:gridCol>
              </a:tblGrid>
              <a:tr h="241483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IEC61850</a:t>
                      </a:r>
                      <a:endParaRPr lang="ko-KR" altLang="en-US" sz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CIM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13868"/>
                  </a:ext>
                </a:extLst>
              </a:tr>
              <a:tr h="241483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200" b="1"/>
                        <a:t>XSWI LN</a:t>
                      </a:r>
                      <a:endParaRPr lang="ko-KR" altLang="en-US" sz="1200" b="1"/>
                    </a:p>
                  </a:txBody>
                  <a:tcPr>
                    <a:solidFill>
                      <a:srgbClr val="80CA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/>
                        <a:t>Switch Class</a:t>
                      </a:r>
                      <a:endParaRPr lang="ko-KR" altLang="en-US" sz="1200" b="1"/>
                    </a:p>
                  </a:txBody>
                  <a:tcPr>
                    <a:solidFill>
                      <a:srgbClr val="80CA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146958"/>
                  </a:ext>
                </a:extLst>
              </a:tr>
              <a:tr h="241483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EEName</a:t>
                      </a:r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/>
                        <a:t>XSWI$DC$name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name</a:t>
                      </a:r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609952"/>
                  </a:ext>
                </a:extLst>
              </a:tr>
              <a:tr h="241483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XSWI$DC$mRID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/>
                        <a:t>mrid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390022"/>
                  </a:ext>
                </a:extLst>
              </a:tr>
              <a:tr h="2414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Pos</a:t>
                      </a:r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XSWI$ST$Pos$stVal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/>
                        <a:t>normalOpen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900616"/>
                  </a:ext>
                </a:extLst>
              </a:tr>
            </a:tbl>
          </a:graphicData>
        </a:graphic>
      </p:graphicFrame>
      <p:graphicFrame>
        <p:nvGraphicFramePr>
          <p:cNvPr id="7" name="표 4">
            <a:extLst>
              <a:ext uri="{FF2B5EF4-FFF2-40B4-BE49-F238E27FC236}">
                <a16:creationId xmlns:a16="http://schemas.microsoft.com/office/drawing/2014/main" id="{0BEDF960-3DDF-3F79-706D-9C8279FF9A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401295"/>
              </p:ext>
            </p:extLst>
          </p:nvPr>
        </p:nvGraphicFramePr>
        <p:xfrm>
          <a:off x="5963284" y="1938706"/>
          <a:ext cx="5752121" cy="4434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0469">
                  <a:extLst>
                    <a:ext uri="{9D8B030D-6E8A-4147-A177-3AD203B41FA5}">
                      <a16:colId xmlns:a16="http://schemas.microsoft.com/office/drawing/2014/main" val="574547844"/>
                    </a:ext>
                  </a:extLst>
                </a:gridCol>
                <a:gridCol w="2152946">
                  <a:extLst>
                    <a:ext uri="{9D8B030D-6E8A-4147-A177-3AD203B41FA5}">
                      <a16:colId xmlns:a16="http://schemas.microsoft.com/office/drawing/2014/main" val="2650706660"/>
                    </a:ext>
                  </a:extLst>
                </a:gridCol>
                <a:gridCol w="708273">
                  <a:extLst>
                    <a:ext uri="{9D8B030D-6E8A-4147-A177-3AD203B41FA5}">
                      <a16:colId xmlns:a16="http://schemas.microsoft.com/office/drawing/2014/main" val="2718710118"/>
                    </a:ext>
                  </a:extLst>
                </a:gridCol>
                <a:gridCol w="2160433">
                  <a:extLst>
                    <a:ext uri="{9D8B030D-6E8A-4147-A177-3AD203B41FA5}">
                      <a16:colId xmlns:a16="http://schemas.microsoft.com/office/drawing/2014/main" val="2530458613"/>
                    </a:ext>
                  </a:extLst>
                </a:gridCol>
              </a:tblGrid>
              <a:tr h="192905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IEC61850</a:t>
                      </a:r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CIM</a:t>
                      </a:r>
                      <a:endParaRPr lang="ko-KR" altLang="en-US" sz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13868"/>
                  </a:ext>
                </a:extLst>
              </a:tr>
              <a:tr h="192905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200" b="1"/>
                        <a:t>ZLIN</a:t>
                      </a:r>
                      <a:r>
                        <a:rPr lang="en-US" altLang="ko-KR" sz="1200" b="1" baseline="0"/>
                        <a:t> LN</a:t>
                      </a:r>
                      <a:endParaRPr lang="ko-KR" altLang="en-US" sz="1200" b="1"/>
                    </a:p>
                  </a:txBody>
                  <a:tcPr>
                    <a:solidFill>
                      <a:srgbClr val="80CA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200" b="1"/>
                        <a:t>ACLineSegment Class</a:t>
                      </a:r>
                      <a:endParaRPr lang="ko-KR" altLang="en-US" sz="1200" b="1"/>
                    </a:p>
                  </a:txBody>
                  <a:tcPr>
                    <a:solidFill>
                      <a:srgbClr val="80CA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623528"/>
                  </a:ext>
                </a:extLst>
              </a:tr>
              <a:tr h="180848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EEName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XSWI$DC$name</a:t>
                      </a:r>
                      <a:endParaRPr lang="ko-KR" altLang="en-US" sz="90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Name</a:t>
                      </a:r>
                      <a:endParaRPr lang="ko-KR" altLang="en-US" sz="9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095871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 err="1"/>
                        <a:t>XSWI$DC$mRID</a:t>
                      </a:r>
                      <a:endParaRPr lang="ko-KR" altLang="en-US" sz="9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mrid</a:t>
                      </a:r>
                      <a:endParaRPr lang="ko-KR" altLang="en-US" sz="9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349321"/>
                  </a:ext>
                </a:extLst>
              </a:tr>
              <a:tr h="180848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LinLenkm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ZLIN$CF$LinLenkm$units$SIUnit</a:t>
                      </a:r>
                      <a:endParaRPr lang="ko-KR" altLang="en-US" sz="90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length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UnitSymbol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609952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ZLIN$CF$LinLenkm$units$multiplier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UnitMultiplier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390022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ZLIN$SP$LinLenkm$setMag$f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value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900616"/>
                  </a:ext>
                </a:extLst>
              </a:tr>
              <a:tr h="180848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RPs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ZLIN$CF$RPs$units$SIUnit</a:t>
                      </a:r>
                      <a:endParaRPr lang="ko-KR" altLang="en-US" sz="90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UnitSymbol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578033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ZLIN$CF$RPs$units$multiplier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 err="1"/>
                        <a:t>UnitMultiplier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924282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ZLIN$SP$RPs$setMag$f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value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466003"/>
                  </a:ext>
                </a:extLst>
              </a:tr>
              <a:tr h="180848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XPs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 err="1"/>
                        <a:t>ZLIN$CF$XPs$units$SIUnit</a:t>
                      </a:r>
                      <a:endParaRPr lang="ko-KR" altLang="en-US" sz="9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x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UnitSymbol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030091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ZLIN$CF$XPs$units$multiplier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UnitMultiplier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013370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ZLIN$SP$XPs$setMag$f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value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351264"/>
                  </a:ext>
                </a:extLst>
              </a:tr>
              <a:tr h="180848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RZer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ZLIN$CF$RZer$units$SIUnit</a:t>
                      </a:r>
                      <a:endParaRPr lang="ko-KR" altLang="en-US" sz="90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r0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UnitSymbol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780210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ZLIN$CF$RZer$units$multiplier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 err="1"/>
                        <a:t>UnitMultiplier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816157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ZLIN$SP$RZer$setMag$f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value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270583"/>
                  </a:ext>
                </a:extLst>
              </a:tr>
              <a:tr h="180848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XZer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ZLIN$CF$XZer$units$SIUnit</a:t>
                      </a:r>
                      <a:endParaRPr lang="ko-KR" altLang="en-US" sz="90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x0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UnitSymbol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824454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ZLIN$CF$XZer$units$multiplier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UnitMultiplier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2115300"/>
                  </a:ext>
                </a:extLst>
              </a:tr>
              <a:tr h="180848"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ZLIN$SP$XZer$setMag$f</a:t>
                      </a:r>
                      <a:endParaRPr lang="ko-KR" altLang="en-US" sz="9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value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117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96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PoC</a:t>
            </a:r>
            <a:r>
              <a:rPr lang="en-US" altLang="ko-KR" dirty="0"/>
              <a:t> </a:t>
            </a:r>
            <a:r>
              <a:rPr lang="ko-KR" altLang="en-US" dirty="0"/>
              <a:t>실행 결과 </a:t>
            </a:r>
            <a:r>
              <a:rPr lang="en-US" altLang="ko-KR" dirty="0"/>
              <a:t>– IEC 61850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IEC 61850 Server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61</a:t>
            </a:fld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C5601-6F87-423F-B57B-9464CFC6C7E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IEC 61850 Client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402" t="6471" r="8668" b="34418"/>
          <a:stretch/>
        </p:blipFill>
        <p:spPr>
          <a:xfrm>
            <a:off x="609600" y="2013272"/>
            <a:ext cx="4972114" cy="138822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5835" t="3568" r="6783" b="2335"/>
          <a:stretch/>
        </p:blipFill>
        <p:spPr>
          <a:xfrm>
            <a:off x="6447008" y="2013272"/>
            <a:ext cx="2956072" cy="440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27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PoC</a:t>
            </a:r>
            <a:r>
              <a:rPr lang="en-US" altLang="ko-KR" dirty="0"/>
              <a:t> </a:t>
            </a:r>
            <a:r>
              <a:rPr lang="ko-KR" altLang="en-US" dirty="0"/>
              <a:t>실행 결과 </a:t>
            </a:r>
            <a:r>
              <a:rPr lang="en-US" altLang="ko-KR" dirty="0"/>
              <a:t>– CIM Adaptor</a:t>
            </a:r>
            <a:endParaRPr lang="ko-KR" altLang="en-US" dirty="0"/>
          </a:p>
        </p:txBody>
      </p:sp>
      <p:sp>
        <p:nvSpPr>
          <p:cNvPr id="11" name="내용 개체 틀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CIM Adaptor (</a:t>
            </a:r>
            <a:r>
              <a:rPr lang="en-US" altLang="ko-KR" sz="2000" dirty="0" err="1"/>
              <a:t>OpenDDS</a:t>
            </a:r>
            <a:r>
              <a:rPr lang="en-US" altLang="ko-KR" sz="2000" dirty="0"/>
              <a:t> pub)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62</a:t>
            </a:fld>
            <a:endParaRPr lang="ko-KR" alt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116904-1E2F-495D-BC5C-F2B1A168C1A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sz="2000" dirty="0"/>
              <a:t>CIM Adaptor (RTI </a:t>
            </a:r>
            <a:r>
              <a:rPr lang="en-US" altLang="ko-KR" sz="2000" dirty="0" err="1"/>
              <a:t>Connext</a:t>
            </a:r>
            <a:r>
              <a:rPr lang="en-US" altLang="ko-KR" sz="2000" dirty="0"/>
              <a:t> DDS pub)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rcRect l="11962" t="33958" r="10217" b="15241"/>
          <a:stretch/>
        </p:blipFill>
        <p:spPr>
          <a:xfrm>
            <a:off x="6388905" y="1934682"/>
            <a:ext cx="5411212" cy="1227618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419" y="1934682"/>
            <a:ext cx="4975581" cy="100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95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PoC</a:t>
            </a:r>
            <a:r>
              <a:rPr lang="en-US" altLang="ko-KR" dirty="0"/>
              <a:t> </a:t>
            </a:r>
            <a:r>
              <a:rPr lang="ko-KR" altLang="en-US" dirty="0"/>
              <a:t>실행 결과 </a:t>
            </a:r>
            <a:r>
              <a:rPr lang="en-US" altLang="ko-KR" dirty="0"/>
              <a:t>– DDS Sub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OpenDDS</a:t>
            </a:r>
            <a:r>
              <a:rPr lang="en-US" altLang="ko-KR" dirty="0"/>
              <a:t> subscriber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63</a:t>
            </a:fld>
            <a:endParaRPr lang="ko-KR" alt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3332909-4EDE-4486-B6B0-57FA5AB44E8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RTI </a:t>
            </a:r>
            <a:r>
              <a:rPr lang="en-US" altLang="ko-KR" dirty="0" err="1"/>
              <a:t>Connext</a:t>
            </a:r>
            <a:r>
              <a:rPr lang="en-US" altLang="ko-KR" dirty="0"/>
              <a:t> DDS subscriber 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661" y="1959915"/>
            <a:ext cx="4597795" cy="428134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458" y="1959915"/>
            <a:ext cx="4805624" cy="291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5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300B-F377-4B39-AE7E-2CC80C616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Implementation Architecture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76473-0A4E-4F64-9E56-5B715F9BAD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DNP3.0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207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55F37-19C7-4B98-A442-17FC1DA0E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Testbed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F9B65-AD9B-4D47-8C33-D16593346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/>
              <a:t>PC</a:t>
            </a:r>
          </a:p>
          <a:p>
            <a:pPr lvl="1"/>
            <a:r>
              <a:rPr lang="en-US" altLang="ko-KR" sz="1800" dirty="0"/>
              <a:t>Intel Core i7-12700 (20 Cores)</a:t>
            </a:r>
          </a:p>
          <a:p>
            <a:pPr lvl="1"/>
            <a:r>
              <a:rPr lang="en-US" altLang="ko-KR" dirty="0"/>
              <a:t>32</a:t>
            </a:r>
            <a:r>
              <a:rPr lang="en-US" altLang="ko-KR" sz="1800" dirty="0"/>
              <a:t>GB DDR5 Memory</a:t>
            </a:r>
          </a:p>
          <a:p>
            <a:pPr lvl="1"/>
            <a:r>
              <a:rPr lang="en-US" altLang="ko-KR" sz="1800" dirty="0" err="1"/>
              <a:t>Proxmox</a:t>
            </a:r>
            <a:r>
              <a:rPr lang="en-US" altLang="ko-KR" sz="1800" dirty="0"/>
              <a:t> VE 8.1.3 GNU/Linux</a:t>
            </a:r>
          </a:p>
          <a:p>
            <a:endParaRPr lang="en-US" altLang="ko-KR" sz="2000" dirty="0"/>
          </a:p>
          <a:p>
            <a:r>
              <a:rPr lang="en-US" altLang="ko-KR" sz="2000" dirty="0"/>
              <a:t>Mac Server</a:t>
            </a:r>
          </a:p>
          <a:p>
            <a:pPr lvl="1"/>
            <a:r>
              <a:rPr lang="en-US" altLang="ko-KR" sz="1800" dirty="0"/>
              <a:t>Mac Pro 2013</a:t>
            </a:r>
          </a:p>
          <a:p>
            <a:pPr lvl="1"/>
            <a:r>
              <a:rPr lang="en-US" altLang="ko-KR" sz="1800" b="0" i="0" dirty="0">
                <a:solidFill>
                  <a:srgbClr val="333333"/>
                </a:solidFill>
                <a:effectLst/>
                <a:latin typeface="Lucida Grande"/>
              </a:rPr>
              <a:t>Intel Xeon E5 (12 Cores)</a:t>
            </a:r>
          </a:p>
          <a:p>
            <a:pPr lvl="1"/>
            <a:r>
              <a:rPr lang="en-US" altLang="ko-KR" sz="1800" dirty="0">
                <a:solidFill>
                  <a:srgbClr val="333333"/>
                </a:solidFill>
                <a:latin typeface="Lucida Grande"/>
              </a:rPr>
              <a:t>16GB DDR3 Memory</a:t>
            </a:r>
          </a:p>
          <a:p>
            <a:pPr lvl="1"/>
            <a:r>
              <a:rPr lang="en-US" altLang="ko-KR" sz="1800" b="0" i="0" dirty="0">
                <a:solidFill>
                  <a:srgbClr val="333333"/>
                </a:solidFill>
                <a:effectLst/>
                <a:latin typeface="Lucida Grande"/>
              </a:rPr>
              <a:t>Mac</a:t>
            </a:r>
            <a:r>
              <a:rPr lang="en-US" altLang="ko-KR" sz="1800" dirty="0">
                <a:solidFill>
                  <a:srgbClr val="333333"/>
                </a:solidFill>
                <a:latin typeface="Lucida Grande"/>
              </a:rPr>
              <a:t>OS Monterey</a:t>
            </a:r>
          </a:p>
          <a:p>
            <a:pPr lvl="1"/>
            <a:r>
              <a:rPr lang="en-US" altLang="ko-KR" sz="1800" b="0" i="0" dirty="0">
                <a:solidFill>
                  <a:srgbClr val="333333"/>
                </a:solidFill>
                <a:effectLst/>
                <a:latin typeface="Lucida Grande"/>
              </a:rPr>
              <a:t>Docker 24.0.7</a:t>
            </a:r>
          </a:p>
          <a:p>
            <a:pPr lvl="1"/>
            <a:r>
              <a:rPr lang="en-US" altLang="ko-KR" sz="1800" dirty="0">
                <a:solidFill>
                  <a:srgbClr val="333333"/>
                </a:solidFill>
                <a:latin typeface="Lucida Grande"/>
              </a:rPr>
              <a:t>GitLab self-managed 16.6</a:t>
            </a:r>
            <a:endParaRPr lang="en-US" altLang="ko-KR" sz="1800" b="0" i="0" dirty="0">
              <a:solidFill>
                <a:srgbClr val="333333"/>
              </a:solidFill>
              <a:effectLst/>
              <a:latin typeface="Lucida Grande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8DD08-D154-4A48-B827-D802C0DC2B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65</a:t>
            </a:fld>
            <a:endParaRPr lang="ko-KR" alt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83193C-CB0B-457B-A2BE-83045EE9BB8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Other SW versions</a:t>
            </a:r>
          </a:p>
          <a:p>
            <a:pPr lvl="1"/>
            <a:r>
              <a:rPr lang="en-US" altLang="ko-KR" sz="1800" dirty="0"/>
              <a:t>TMW DNP3 Source Code 3.19.0</a:t>
            </a:r>
          </a:p>
          <a:p>
            <a:pPr lvl="1"/>
            <a:r>
              <a:rPr lang="en-US" altLang="ko-KR" sz="1800" dirty="0" err="1"/>
              <a:t>OpenDDS</a:t>
            </a:r>
            <a:r>
              <a:rPr lang="en-US" altLang="ko-KR" sz="1800" dirty="0"/>
              <a:t> 3.23.1</a:t>
            </a:r>
          </a:p>
          <a:p>
            <a:pPr lvl="1"/>
            <a:r>
              <a:rPr lang="en-US" altLang="ko-KR" sz="1800" dirty="0"/>
              <a:t>RTI </a:t>
            </a:r>
            <a:r>
              <a:rPr lang="en-US" altLang="ko-KR" sz="1800" dirty="0" err="1"/>
              <a:t>Connext</a:t>
            </a:r>
            <a:r>
              <a:rPr lang="en-US" altLang="ko-KR" sz="1800" dirty="0"/>
              <a:t> DDS 6.1</a:t>
            </a:r>
          </a:p>
          <a:p>
            <a:pPr lvl="1"/>
            <a:r>
              <a:rPr lang="en-US" altLang="ko-KR" sz="1800" dirty="0"/>
              <a:t>Kubernetes 1.28.0</a:t>
            </a:r>
          </a:p>
          <a:p>
            <a:pPr lvl="1"/>
            <a:r>
              <a:rPr lang="en-US" altLang="ko-KR" sz="1800" dirty="0" err="1"/>
              <a:t>Antrea</a:t>
            </a:r>
            <a:r>
              <a:rPr lang="en-US" altLang="ko-KR" sz="1800" dirty="0"/>
              <a:t> CNI v1.14.1</a:t>
            </a:r>
          </a:p>
        </p:txBody>
      </p:sp>
    </p:spTree>
    <p:extLst>
      <p:ext uri="{BB962C8B-B14F-4D97-AF65-F5344CB8AC3E}">
        <p14:creationId xmlns:p14="http://schemas.microsoft.com/office/powerpoint/2010/main" val="833761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52CEB-0868-41E6-812A-6B84627964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66</a:t>
            </a:fld>
            <a:endParaRPr lang="ko-KR" altLang="en-US"/>
          </a:p>
        </p:txBody>
      </p:sp>
      <p:sp>
        <p:nvSpPr>
          <p:cNvPr id="6" name="오른쪽 화살표 59">
            <a:extLst>
              <a:ext uri="{FF2B5EF4-FFF2-40B4-BE49-F238E27FC236}">
                <a16:creationId xmlns:a16="http://schemas.microsoft.com/office/drawing/2014/main" id="{300D1850-F790-415E-B55C-69A8BC642367}"/>
              </a:ext>
            </a:extLst>
          </p:cNvPr>
          <p:cNvSpPr/>
          <p:nvPr/>
        </p:nvSpPr>
        <p:spPr>
          <a:xfrm rot="10800000">
            <a:off x="9206760" y="3019814"/>
            <a:ext cx="1369813" cy="1138047"/>
          </a:xfrm>
          <a:prstGeom prst="rightArrow">
            <a:avLst>
              <a:gd name="adj1" fmla="val 62717"/>
              <a:gd name="adj2" fmla="val 51345"/>
            </a:avLst>
          </a:prstGeom>
          <a:solidFill>
            <a:srgbClr val="F3EF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7" name="모서리가 둥근 직사각형 9">
            <a:extLst>
              <a:ext uri="{FF2B5EF4-FFF2-40B4-BE49-F238E27FC236}">
                <a16:creationId xmlns:a16="http://schemas.microsoft.com/office/drawing/2014/main" id="{8846188A-899F-4402-B714-788803827E14}"/>
              </a:ext>
            </a:extLst>
          </p:cNvPr>
          <p:cNvSpPr/>
          <p:nvPr/>
        </p:nvSpPr>
        <p:spPr>
          <a:xfrm rot="16200000">
            <a:off x="9582422" y="2966815"/>
            <a:ext cx="2176491" cy="1429341"/>
          </a:xfrm>
          <a:prstGeom prst="roundRect">
            <a:avLst>
              <a:gd name="adj" fmla="val 17674"/>
            </a:avLst>
          </a:prstGeom>
          <a:solidFill>
            <a:srgbClr val="F3EF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8" name="모서리가 둥근 직사각형 40">
            <a:extLst>
              <a:ext uri="{FF2B5EF4-FFF2-40B4-BE49-F238E27FC236}">
                <a16:creationId xmlns:a16="http://schemas.microsoft.com/office/drawing/2014/main" id="{74B897BE-61BA-4F62-A7CD-FB549E460930}"/>
              </a:ext>
            </a:extLst>
          </p:cNvPr>
          <p:cNvSpPr/>
          <p:nvPr/>
        </p:nvSpPr>
        <p:spPr>
          <a:xfrm rot="16200000">
            <a:off x="9689425" y="3098925"/>
            <a:ext cx="1962485" cy="1193314"/>
          </a:xfrm>
          <a:prstGeom prst="roundRect">
            <a:avLst>
              <a:gd name="adj" fmla="val 19129"/>
            </a:avLst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FA65CA-9388-4B31-8D86-1AE56B75F2B9}"/>
              </a:ext>
            </a:extLst>
          </p:cNvPr>
          <p:cNvSpPr txBox="1"/>
          <p:nvPr/>
        </p:nvSpPr>
        <p:spPr>
          <a:xfrm>
            <a:off x="9211263" y="3399360"/>
            <a:ext cx="1000849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/>
              <a:t>Cluster</a:t>
            </a:r>
          </a:p>
          <a:p>
            <a:pPr algn="ctr"/>
            <a:r>
              <a:rPr lang="en-US" altLang="ko-KR" sz="1050" b="1" dirty="0"/>
              <a:t>Update</a:t>
            </a:r>
            <a:endParaRPr lang="ko-KR" altLang="en-US" sz="105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EB559D-1A67-461B-B0D3-280CF51F3B90}"/>
              </a:ext>
            </a:extLst>
          </p:cNvPr>
          <p:cNvGrpSpPr/>
          <p:nvPr/>
        </p:nvGrpSpPr>
        <p:grpSpPr>
          <a:xfrm>
            <a:off x="9841293" y="2034938"/>
            <a:ext cx="1654301" cy="721095"/>
            <a:chOff x="9694062" y="784906"/>
            <a:chExt cx="1854641" cy="80842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90FB58F-7933-47D5-96A6-A02024E097FE}"/>
                </a:ext>
              </a:extLst>
            </p:cNvPr>
            <p:cNvSpPr txBox="1"/>
            <p:nvPr/>
          </p:nvSpPr>
          <p:spPr>
            <a:xfrm>
              <a:off x="9694062" y="1248277"/>
              <a:ext cx="1854641" cy="3450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 err="1"/>
                <a:t>GitlabCI</a:t>
              </a:r>
              <a:r>
                <a:rPr lang="en-US" altLang="ko-KR" sz="1400" dirty="0"/>
                <a:t> Pipeline</a:t>
              </a:r>
              <a:endParaRPr lang="ko-KR" altLang="en-US" sz="1400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C14698C4-A967-4A30-BEC6-5C76359BEA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68" t="10869" r="20868" b="43574"/>
            <a:stretch/>
          </p:blipFill>
          <p:spPr>
            <a:xfrm>
              <a:off x="10298289" y="784906"/>
              <a:ext cx="646185" cy="585342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168E6A0-FB35-4473-A60B-5D7495BFE3EF}"/>
              </a:ext>
            </a:extLst>
          </p:cNvPr>
          <p:cNvGrpSpPr/>
          <p:nvPr/>
        </p:nvGrpSpPr>
        <p:grpSpPr>
          <a:xfrm>
            <a:off x="10127413" y="3493031"/>
            <a:ext cx="1086504" cy="470753"/>
            <a:chOff x="9651435" y="3120412"/>
            <a:chExt cx="2113155" cy="915574"/>
          </a:xfrm>
        </p:grpSpPr>
        <p:pic>
          <p:nvPicPr>
            <p:cNvPr id="22" name="Picture 10" descr="https://o.remove.bg/downloads/0edb72cb-157f-46b3-b9a3-4fdcc1ddb494/image-removebg-preview.png">
              <a:extLst>
                <a:ext uri="{FF2B5EF4-FFF2-40B4-BE49-F238E27FC236}">
                  <a16:creationId xmlns:a16="http://schemas.microsoft.com/office/drawing/2014/main" id="{80086115-AC5E-4A86-A0DA-74CB6B414E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94964" y="3120412"/>
              <a:ext cx="1226096" cy="5756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CDAC7AA-CB67-4CE8-AE42-9C68D2F60D1E}"/>
                </a:ext>
              </a:extLst>
            </p:cNvPr>
            <p:cNvSpPr txBox="1"/>
            <p:nvPr/>
          </p:nvSpPr>
          <p:spPr>
            <a:xfrm>
              <a:off x="9651435" y="3616966"/>
              <a:ext cx="2113155" cy="4190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/>
                <a:t>Image build &amp; push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BA1B97-4515-407D-9871-46AAFBDB6CE3}"/>
              </a:ext>
            </a:extLst>
          </p:cNvPr>
          <p:cNvGrpSpPr/>
          <p:nvPr/>
        </p:nvGrpSpPr>
        <p:grpSpPr>
          <a:xfrm>
            <a:off x="10118629" y="4243162"/>
            <a:ext cx="1104074" cy="431436"/>
            <a:chOff x="9634350" y="4823148"/>
            <a:chExt cx="2147324" cy="83910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9C960EE-9C66-4884-8DBF-62839A3CF3C6}"/>
                </a:ext>
              </a:extLst>
            </p:cNvPr>
            <p:cNvGrpSpPr/>
            <p:nvPr/>
          </p:nvGrpSpPr>
          <p:grpSpPr>
            <a:xfrm>
              <a:off x="10268541" y="4823148"/>
              <a:ext cx="878942" cy="420082"/>
              <a:chOff x="4986426" y="5069253"/>
              <a:chExt cx="878942" cy="420082"/>
            </a:xfrm>
          </p:grpSpPr>
          <p:pic>
            <p:nvPicPr>
              <p:cNvPr id="20" name="Picture 12" descr="https://o.remove.bg/downloads/880b9c61-dbcc-4048-896a-2e6efaf9f530/image-removebg-preview.png">
                <a:extLst>
                  <a:ext uri="{FF2B5EF4-FFF2-40B4-BE49-F238E27FC236}">
                    <a16:creationId xmlns:a16="http://schemas.microsoft.com/office/drawing/2014/main" id="{6A505172-1981-4E7D-A0BD-5923EA23BA3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179" t="10426" r="4963" b="5074"/>
              <a:stretch/>
            </p:blipFill>
            <p:spPr bwMode="auto">
              <a:xfrm>
                <a:off x="5446826" y="5069253"/>
                <a:ext cx="418542" cy="4200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6" descr="https://o.remove.bg/downloads/4038a9a5-6a9c-45e9-bb4e-5e53a3faa8e2/image-removebg-preview.png">
                <a:extLst>
                  <a:ext uri="{FF2B5EF4-FFF2-40B4-BE49-F238E27FC236}">
                    <a16:creationId xmlns:a16="http://schemas.microsoft.com/office/drawing/2014/main" id="{062E7499-A9EC-493D-A23D-45227C14CF8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51" t="2483" r="18183" b="8856"/>
              <a:stretch/>
            </p:blipFill>
            <p:spPr bwMode="auto">
              <a:xfrm>
                <a:off x="4986426" y="5069253"/>
                <a:ext cx="420082" cy="4200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7C4B67B-8FD5-4290-AA91-25365CD96C72}"/>
                </a:ext>
              </a:extLst>
            </p:cNvPr>
            <p:cNvSpPr txBox="1"/>
            <p:nvPr/>
          </p:nvSpPr>
          <p:spPr>
            <a:xfrm>
              <a:off x="9634350" y="5243234"/>
              <a:ext cx="2147324" cy="4190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/>
                <a:t>Update Components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BC4635E-6FD5-43EB-AFF2-E48ED314608E}"/>
              </a:ext>
            </a:extLst>
          </p:cNvPr>
          <p:cNvGrpSpPr/>
          <p:nvPr/>
        </p:nvGrpSpPr>
        <p:grpSpPr>
          <a:xfrm>
            <a:off x="10088382" y="2845242"/>
            <a:ext cx="1164568" cy="407728"/>
            <a:chOff x="9575523" y="1768256"/>
            <a:chExt cx="2264978" cy="792992"/>
          </a:xfrm>
        </p:grpSpPr>
        <p:pic>
          <p:nvPicPr>
            <p:cNvPr id="16" name="Picture 2" descr="코드 터미널 - 무료 표지판개 아이콘">
              <a:extLst>
                <a:ext uri="{FF2B5EF4-FFF2-40B4-BE49-F238E27FC236}">
                  <a16:creationId xmlns:a16="http://schemas.microsoft.com/office/drawing/2014/main" id="{E193CA54-AB59-44F6-BC2B-4D93242217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10816" y="1768256"/>
              <a:ext cx="394392" cy="394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9ACAB1A-0D29-4706-81BD-BD1323106738}"/>
                </a:ext>
              </a:extLst>
            </p:cNvPr>
            <p:cNvSpPr txBox="1"/>
            <p:nvPr/>
          </p:nvSpPr>
          <p:spPr>
            <a:xfrm>
              <a:off x="9575523" y="2142230"/>
              <a:ext cx="2264978" cy="41901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/>
                <a:t>Code changes</a:t>
              </a:r>
            </a:p>
          </p:txBody>
        </p:sp>
      </p:grp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8F4A099-3DEA-4BE9-978A-1F058F5C57E6}"/>
              </a:ext>
            </a:extLst>
          </p:cNvPr>
          <p:cNvSpPr/>
          <p:nvPr/>
        </p:nvSpPr>
        <p:spPr>
          <a:xfrm rot="5400000">
            <a:off x="10564672" y="4003004"/>
            <a:ext cx="211986" cy="172552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12DB41AE-C2FD-492A-8B95-755D09B523EF}"/>
              </a:ext>
            </a:extLst>
          </p:cNvPr>
          <p:cNvSpPr/>
          <p:nvPr/>
        </p:nvSpPr>
        <p:spPr>
          <a:xfrm rot="5400000">
            <a:off x="10564672" y="3272018"/>
            <a:ext cx="211986" cy="172552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A6E8E04B-417C-4A32-9B9B-1C22EFE7D16E}"/>
              </a:ext>
            </a:extLst>
          </p:cNvPr>
          <p:cNvSpPr/>
          <p:nvPr/>
        </p:nvSpPr>
        <p:spPr>
          <a:xfrm>
            <a:off x="785033" y="2399537"/>
            <a:ext cx="8347190" cy="2336237"/>
          </a:xfrm>
          <a:prstGeom prst="roundRect">
            <a:avLst>
              <a:gd name="adj" fmla="val 7331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C4C12314-D8AD-4538-845E-C7A8ED9326F2}"/>
              </a:ext>
            </a:extLst>
          </p:cNvPr>
          <p:cNvSpPr/>
          <p:nvPr/>
        </p:nvSpPr>
        <p:spPr>
          <a:xfrm>
            <a:off x="6154983" y="4495865"/>
            <a:ext cx="128274" cy="178667"/>
          </a:xfrm>
          <a:prstGeom prst="downArrow">
            <a:avLst/>
          </a:prstGeom>
          <a:solidFill>
            <a:srgbClr val="F4E5A6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8" name="Cylinder 27">
            <a:extLst>
              <a:ext uri="{FF2B5EF4-FFF2-40B4-BE49-F238E27FC236}">
                <a16:creationId xmlns:a16="http://schemas.microsoft.com/office/drawing/2014/main" id="{FE09DF71-6B00-4297-A69C-1B51BC6F1BDD}"/>
              </a:ext>
            </a:extLst>
          </p:cNvPr>
          <p:cNvSpPr/>
          <p:nvPr/>
        </p:nvSpPr>
        <p:spPr>
          <a:xfrm>
            <a:off x="6085398" y="2565594"/>
            <a:ext cx="267445" cy="1990145"/>
          </a:xfrm>
          <a:prstGeom prst="can">
            <a:avLst/>
          </a:prstGeom>
          <a:solidFill>
            <a:srgbClr val="F4E5A6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      DDS Data Bus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219F8F14-8140-49AC-9085-366F5126DB35}"/>
              </a:ext>
            </a:extLst>
          </p:cNvPr>
          <p:cNvSpPr/>
          <p:nvPr/>
        </p:nvSpPr>
        <p:spPr>
          <a:xfrm rot="10800000">
            <a:off x="6154982" y="2463799"/>
            <a:ext cx="128274" cy="129442"/>
          </a:xfrm>
          <a:prstGeom prst="downArrow">
            <a:avLst/>
          </a:prstGeom>
          <a:solidFill>
            <a:srgbClr val="F4E5A6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0" name="직사각형 15">
            <a:extLst>
              <a:ext uri="{FF2B5EF4-FFF2-40B4-BE49-F238E27FC236}">
                <a16:creationId xmlns:a16="http://schemas.microsoft.com/office/drawing/2014/main" id="{317B08EA-25B8-49AD-B7B7-16E1DBA78093}"/>
              </a:ext>
            </a:extLst>
          </p:cNvPr>
          <p:cNvSpPr/>
          <p:nvPr/>
        </p:nvSpPr>
        <p:spPr>
          <a:xfrm>
            <a:off x="978083" y="3264163"/>
            <a:ext cx="1212355" cy="1160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Master Node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1" name="직사각형 18">
            <a:extLst>
              <a:ext uri="{FF2B5EF4-FFF2-40B4-BE49-F238E27FC236}">
                <a16:creationId xmlns:a16="http://schemas.microsoft.com/office/drawing/2014/main" id="{71A8FA9D-F6F2-4B13-997D-626FF8D09A00}"/>
              </a:ext>
            </a:extLst>
          </p:cNvPr>
          <p:cNvSpPr/>
          <p:nvPr/>
        </p:nvSpPr>
        <p:spPr>
          <a:xfrm>
            <a:off x="2310569" y="2694735"/>
            <a:ext cx="3542184" cy="17303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400" dirty="0">
                <a:solidFill>
                  <a:sysClr val="windowText" lastClr="000000"/>
                </a:solidFill>
              </a:rPr>
              <a:t>Worker Node P1</a:t>
            </a:r>
          </a:p>
          <a:p>
            <a:pPr algn="ctr"/>
            <a:r>
              <a:rPr lang="en-US" altLang="ko-KR" sz="1050" b="1" dirty="0">
                <a:solidFill>
                  <a:sysClr val="windowText" lastClr="000000"/>
                </a:solidFill>
              </a:rPr>
              <a:t>FEP Simulator &amp; CIM Adaptor</a:t>
            </a:r>
            <a:endParaRPr lang="en-US" altLang="ko-KR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32" name="직사각형 38">
            <a:extLst>
              <a:ext uri="{FF2B5EF4-FFF2-40B4-BE49-F238E27FC236}">
                <a16:creationId xmlns:a16="http://schemas.microsoft.com/office/drawing/2014/main" id="{64D03898-7148-45B7-8FA7-934D9486AD55}"/>
              </a:ext>
            </a:extLst>
          </p:cNvPr>
          <p:cNvSpPr/>
          <p:nvPr/>
        </p:nvSpPr>
        <p:spPr>
          <a:xfrm>
            <a:off x="2429890" y="3269734"/>
            <a:ext cx="655163" cy="1040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DNP 3.0</a:t>
            </a:r>
          </a:p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Slave</a:t>
            </a:r>
          </a:p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Simulator</a:t>
            </a:r>
          </a:p>
        </p:txBody>
      </p:sp>
      <p:sp>
        <p:nvSpPr>
          <p:cNvPr id="33" name="직사각형 42">
            <a:extLst>
              <a:ext uri="{FF2B5EF4-FFF2-40B4-BE49-F238E27FC236}">
                <a16:creationId xmlns:a16="http://schemas.microsoft.com/office/drawing/2014/main" id="{96030CAF-7FE6-4E1C-97E5-B4A8ED42BDD3}"/>
              </a:ext>
            </a:extLst>
          </p:cNvPr>
          <p:cNvSpPr/>
          <p:nvPr/>
        </p:nvSpPr>
        <p:spPr>
          <a:xfrm>
            <a:off x="3466053" y="3267074"/>
            <a:ext cx="677511" cy="1040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DNP 3.0</a:t>
            </a:r>
          </a:p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Master</a:t>
            </a:r>
          </a:p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Simulator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4" name="위쪽/아래쪽 화살표 207">
            <a:extLst>
              <a:ext uri="{FF2B5EF4-FFF2-40B4-BE49-F238E27FC236}">
                <a16:creationId xmlns:a16="http://schemas.microsoft.com/office/drawing/2014/main" id="{1DE40BE7-77FA-4C2D-B39C-4580E0AEFB9B}"/>
              </a:ext>
            </a:extLst>
          </p:cNvPr>
          <p:cNvSpPr/>
          <p:nvPr/>
        </p:nvSpPr>
        <p:spPr>
          <a:xfrm rot="16200000">
            <a:off x="3199787" y="3662608"/>
            <a:ext cx="150858" cy="247229"/>
          </a:xfrm>
          <a:prstGeom prst="upDownArrow">
            <a:avLst/>
          </a:prstGeom>
          <a:solidFill>
            <a:schemeClr val="bg1">
              <a:lumMod val="95000"/>
            </a:schemeClr>
          </a:solidFill>
          <a:ln w="19050" cmpd="sng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35" name="직사각형 49">
            <a:extLst>
              <a:ext uri="{FF2B5EF4-FFF2-40B4-BE49-F238E27FC236}">
                <a16:creationId xmlns:a16="http://schemas.microsoft.com/office/drawing/2014/main" id="{D076EA0E-8F64-41E0-85C2-11B76A273C1C}"/>
              </a:ext>
            </a:extLst>
          </p:cNvPr>
          <p:cNvSpPr/>
          <p:nvPr/>
        </p:nvSpPr>
        <p:spPr>
          <a:xfrm>
            <a:off x="4934677" y="3266404"/>
            <a:ext cx="807524" cy="1040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RTIDDS/</a:t>
            </a:r>
          </a:p>
          <a:p>
            <a:pPr algn="ctr"/>
            <a:r>
              <a:rPr lang="en-US" altLang="ko-KR" sz="1050" dirty="0" err="1">
                <a:solidFill>
                  <a:schemeClr val="tx1"/>
                </a:solidFill>
              </a:rPr>
              <a:t>OpenDDS</a:t>
            </a:r>
            <a:endParaRPr lang="en-US" altLang="ko-KR" sz="1050" dirty="0">
              <a:solidFill>
                <a:schemeClr val="tx1"/>
              </a:solidFill>
            </a:endParaRPr>
          </a:p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Publisher</a:t>
            </a:r>
          </a:p>
          <a:p>
            <a:pPr algn="ctr"/>
            <a:endParaRPr lang="en-US" altLang="ko-KR" sz="1050" dirty="0">
              <a:solidFill>
                <a:schemeClr val="tx1"/>
              </a:solidFill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</a:endParaRPr>
          </a:p>
        </p:txBody>
      </p:sp>
      <p:sp>
        <p:nvSpPr>
          <p:cNvPr id="36" name="직사각형 52">
            <a:extLst>
              <a:ext uri="{FF2B5EF4-FFF2-40B4-BE49-F238E27FC236}">
                <a16:creationId xmlns:a16="http://schemas.microsoft.com/office/drawing/2014/main" id="{FF8819A0-5BDD-43F2-BEBB-ED6B4F4C4EF5}"/>
              </a:ext>
            </a:extLst>
          </p:cNvPr>
          <p:cNvSpPr/>
          <p:nvPr/>
        </p:nvSpPr>
        <p:spPr>
          <a:xfrm>
            <a:off x="4126426" y="3266404"/>
            <a:ext cx="807524" cy="1040400"/>
          </a:xfrm>
          <a:prstGeom prst="rect">
            <a:avLst/>
          </a:prstGeom>
          <a:solidFill>
            <a:srgbClr val="DE8A70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DNP3.0 </a:t>
            </a:r>
          </a:p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to CIM</a:t>
            </a:r>
            <a:r>
              <a:rPr lang="en-US" altLang="ko-KR" sz="11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Mapping</a:t>
            </a:r>
          </a:p>
        </p:txBody>
      </p:sp>
      <p:sp>
        <p:nvSpPr>
          <p:cNvPr id="37" name="직사각형 50">
            <a:extLst>
              <a:ext uri="{FF2B5EF4-FFF2-40B4-BE49-F238E27FC236}">
                <a16:creationId xmlns:a16="http://schemas.microsoft.com/office/drawing/2014/main" id="{DEBA2E07-A050-4822-B35E-1C362947271E}"/>
              </a:ext>
            </a:extLst>
          </p:cNvPr>
          <p:cNvSpPr/>
          <p:nvPr/>
        </p:nvSpPr>
        <p:spPr>
          <a:xfrm>
            <a:off x="4982081" y="3894938"/>
            <a:ext cx="712736" cy="357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err="1">
                <a:solidFill>
                  <a:schemeClr val="tx1"/>
                </a:solidFill>
              </a:rPr>
              <a:t>DataWriter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38" name="오른쪽 화살표 51">
            <a:extLst>
              <a:ext uri="{FF2B5EF4-FFF2-40B4-BE49-F238E27FC236}">
                <a16:creationId xmlns:a16="http://schemas.microsoft.com/office/drawing/2014/main" id="{CBDE9D48-DA8F-4396-8AFB-238B22A23B67}"/>
              </a:ext>
            </a:extLst>
          </p:cNvPr>
          <p:cNvSpPr/>
          <p:nvPr/>
        </p:nvSpPr>
        <p:spPr>
          <a:xfrm>
            <a:off x="5651752" y="3963907"/>
            <a:ext cx="485556" cy="240526"/>
          </a:xfrm>
          <a:prstGeom prst="rightArrow">
            <a:avLst/>
          </a:prstGeom>
          <a:solidFill>
            <a:schemeClr val="accent4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tx1"/>
                </a:solidFill>
              </a:rPr>
              <a:t>1</a:t>
            </a:r>
            <a:endParaRPr lang="ko-KR" altLang="en-US" sz="900" b="1" dirty="0">
              <a:solidFill>
                <a:schemeClr val="tx1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45F7AF5-E5BE-4E0D-92E7-C3A19B119104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50" y="2525381"/>
            <a:ext cx="480126" cy="548716"/>
          </a:xfrm>
          <a:prstGeom prst="rect">
            <a:avLst/>
          </a:prstGeom>
          <a:ln>
            <a:noFill/>
          </a:ln>
        </p:spPr>
      </p:pic>
      <p:sp>
        <p:nvSpPr>
          <p:cNvPr id="40" name="오른쪽 화살표 32">
            <a:extLst>
              <a:ext uri="{FF2B5EF4-FFF2-40B4-BE49-F238E27FC236}">
                <a16:creationId xmlns:a16="http://schemas.microsoft.com/office/drawing/2014/main" id="{FE3D0485-4E40-4006-AD5A-4F11B0323577}"/>
              </a:ext>
            </a:extLst>
          </p:cNvPr>
          <p:cNvSpPr/>
          <p:nvPr/>
        </p:nvSpPr>
        <p:spPr>
          <a:xfrm>
            <a:off x="4861268" y="3721517"/>
            <a:ext cx="179309" cy="129412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04FBFDB-5EBE-4A14-A9EC-B9F9ECCC19DA}"/>
              </a:ext>
            </a:extLst>
          </p:cNvPr>
          <p:cNvSpPr/>
          <p:nvPr/>
        </p:nvSpPr>
        <p:spPr>
          <a:xfrm>
            <a:off x="785033" y="4815711"/>
            <a:ext cx="8347189" cy="43988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Private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Cloud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2" name="Content Placeholder 15">
            <a:extLst>
              <a:ext uri="{FF2B5EF4-FFF2-40B4-BE49-F238E27FC236}">
                <a16:creationId xmlns:a16="http://schemas.microsoft.com/office/drawing/2014/main" id="{57442531-967F-43E1-B634-1C85AA3DB2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94" y="4859916"/>
            <a:ext cx="1673522" cy="284613"/>
          </a:xfr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81ECE0C-E512-4CA9-9DFD-1EF31021BD02}"/>
              </a:ext>
            </a:extLst>
          </p:cNvPr>
          <p:cNvSpPr/>
          <p:nvPr/>
        </p:nvSpPr>
        <p:spPr>
          <a:xfrm>
            <a:off x="785033" y="5308113"/>
            <a:ext cx="2742392" cy="439885"/>
          </a:xfrm>
          <a:prstGeom prst="rect">
            <a:avLst/>
          </a:prstGeom>
          <a:solidFill>
            <a:schemeClr val="bg1">
              <a:lumMod val="6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PC #1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4F10367-2C9E-4CDD-8F75-5D70FA835486}"/>
              </a:ext>
            </a:extLst>
          </p:cNvPr>
          <p:cNvSpPr/>
          <p:nvPr/>
        </p:nvSpPr>
        <p:spPr>
          <a:xfrm>
            <a:off x="9955992" y="5305135"/>
            <a:ext cx="1429345" cy="439885"/>
          </a:xfrm>
          <a:prstGeom prst="rect">
            <a:avLst/>
          </a:prstGeom>
          <a:solidFill>
            <a:schemeClr val="bg1">
              <a:lumMod val="6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Mac Server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1B63103-23C5-4F59-BEA3-1D2CDEFF60C0}"/>
              </a:ext>
            </a:extLst>
          </p:cNvPr>
          <p:cNvSpPr/>
          <p:nvPr/>
        </p:nvSpPr>
        <p:spPr>
          <a:xfrm>
            <a:off x="785033" y="5792908"/>
            <a:ext cx="10600304" cy="180000"/>
          </a:xfrm>
          <a:prstGeom prst="rect">
            <a:avLst/>
          </a:prstGeom>
          <a:solidFill>
            <a:schemeClr val="bg1">
              <a:lumMod val="50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SKU Network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C74941-EA43-4D7C-BF04-7B8DA267688F}"/>
              </a:ext>
            </a:extLst>
          </p:cNvPr>
          <p:cNvSpPr/>
          <p:nvPr/>
        </p:nvSpPr>
        <p:spPr>
          <a:xfrm>
            <a:off x="9955992" y="4817361"/>
            <a:ext cx="1429345" cy="43988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Docker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8" name="Picture 10" descr="https://o.remove.bg/downloads/0edb72cb-157f-46b3-b9a3-4fdcc1ddb494/image-removebg-preview.png">
            <a:extLst>
              <a:ext uri="{FF2B5EF4-FFF2-40B4-BE49-F238E27FC236}">
                <a16:creationId xmlns:a16="http://schemas.microsoft.com/office/drawing/2014/main" id="{A6539576-824D-4C0C-BD6D-F6631A1508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46" t="1" r="27646" b="37705"/>
          <a:stretch/>
        </p:blipFill>
        <p:spPr bwMode="auto">
          <a:xfrm>
            <a:off x="9929784" y="4831868"/>
            <a:ext cx="388110" cy="253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오른쪽 화살표 32">
            <a:extLst>
              <a:ext uri="{FF2B5EF4-FFF2-40B4-BE49-F238E27FC236}">
                <a16:creationId xmlns:a16="http://schemas.microsoft.com/office/drawing/2014/main" id="{1C1B7332-7D08-4485-894E-41797DC648D0}"/>
              </a:ext>
            </a:extLst>
          </p:cNvPr>
          <p:cNvSpPr/>
          <p:nvPr/>
        </p:nvSpPr>
        <p:spPr>
          <a:xfrm>
            <a:off x="4052320" y="3721517"/>
            <a:ext cx="179309" cy="129412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7DB765F-C296-48F6-BAC5-67DD68B66B5D}"/>
              </a:ext>
            </a:extLst>
          </p:cNvPr>
          <p:cNvGrpSpPr/>
          <p:nvPr/>
        </p:nvGrpSpPr>
        <p:grpSpPr>
          <a:xfrm>
            <a:off x="7490803" y="2694735"/>
            <a:ext cx="1402811" cy="1730345"/>
            <a:chOff x="6585488" y="2694735"/>
            <a:chExt cx="1402811" cy="1730345"/>
          </a:xfrm>
        </p:grpSpPr>
        <p:sp>
          <p:nvSpPr>
            <p:cNvPr id="51" name="직사각형 19">
              <a:extLst>
                <a:ext uri="{FF2B5EF4-FFF2-40B4-BE49-F238E27FC236}">
                  <a16:creationId xmlns:a16="http://schemas.microsoft.com/office/drawing/2014/main" id="{E69559F6-DD90-405D-9BC8-F2B90169988B}"/>
                </a:ext>
              </a:extLst>
            </p:cNvPr>
            <p:cNvSpPr/>
            <p:nvPr/>
          </p:nvSpPr>
          <p:spPr>
            <a:xfrm>
              <a:off x="6585488" y="2694735"/>
              <a:ext cx="1402811" cy="1730345"/>
            </a:xfrm>
            <a:prstGeom prst="rect">
              <a:avLst/>
            </a:prstGeom>
            <a:solidFill>
              <a:srgbClr val="FAFCF6"/>
            </a:solidFill>
            <a:ln w="19050">
              <a:solidFill>
                <a:srgbClr val="CCCCC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400" dirty="0">
                  <a:solidFill>
                    <a:srgbClr val="CCCCCC"/>
                  </a:solidFill>
                </a:rPr>
                <a:t>Worker Node S8</a:t>
              </a:r>
            </a:p>
            <a:p>
              <a:pPr algn="ctr"/>
              <a:r>
                <a:rPr lang="en-US" altLang="ko-KR" sz="1050" b="1" dirty="0">
                  <a:solidFill>
                    <a:srgbClr val="CCCCCC"/>
                  </a:solidFill>
                </a:rPr>
                <a:t>DDS Subscribers</a:t>
              </a:r>
            </a:p>
            <a:p>
              <a:pPr algn="ctr"/>
              <a:endParaRPr lang="en-US" altLang="ko-KR" sz="1400" dirty="0">
                <a:solidFill>
                  <a:srgbClr val="CCCCCC"/>
                </a:solidFill>
              </a:endParaRPr>
            </a:p>
            <a:p>
              <a:pPr algn="ctr"/>
              <a:endParaRPr lang="en-US" altLang="ko-KR" sz="1400" dirty="0">
                <a:solidFill>
                  <a:srgbClr val="CCCCCC"/>
                </a:solidFill>
              </a:endParaRPr>
            </a:p>
            <a:p>
              <a:pPr algn="ctr"/>
              <a:endParaRPr lang="en-US" altLang="ko-KR" sz="1400" dirty="0">
                <a:solidFill>
                  <a:srgbClr val="CCCCCC"/>
                </a:solidFill>
              </a:endParaRPr>
            </a:p>
            <a:p>
              <a:pPr algn="ctr"/>
              <a:endParaRPr lang="en-US" altLang="ko-KR" sz="1400" dirty="0">
                <a:solidFill>
                  <a:srgbClr val="CCCCCC"/>
                </a:solidFill>
              </a:endParaRPr>
            </a:p>
            <a:p>
              <a:pPr algn="ctr"/>
              <a:endParaRPr lang="ko-KR" altLang="en-US" sz="1400" dirty="0">
                <a:solidFill>
                  <a:srgbClr val="CCCCCC"/>
                </a:solidFill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F01B771F-7058-4C38-A0EA-6418CCA3FD47}"/>
                </a:ext>
              </a:extLst>
            </p:cNvPr>
            <p:cNvGrpSpPr/>
            <p:nvPr/>
          </p:nvGrpSpPr>
          <p:grpSpPr>
            <a:xfrm>
              <a:off x="7038713" y="3266405"/>
              <a:ext cx="839420" cy="1039637"/>
              <a:chOff x="7998911" y="2209884"/>
              <a:chExt cx="954259" cy="1181867"/>
            </a:xfrm>
            <a:effectLst/>
          </p:grpSpPr>
          <p:sp>
            <p:nvSpPr>
              <p:cNvPr id="56" name="직사각형 49">
                <a:extLst>
                  <a:ext uri="{FF2B5EF4-FFF2-40B4-BE49-F238E27FC236}">
                    <a16:creationId xmlns:a16="http://schemas.microsoft.com/office/drawing/2014/main" id="{C5534117-E046-4386-BF45-6CF07C19B6DE}"/>
                  </a:ext>
                </a:extLst>
              </p:cNvPr>
              <p:cNvSpPr/>
              <p:nvPr/>
            </p:nvSpPr>
            <p:spPr>
              <a:xfrm>
                <a:off x="7998911" y="2209884"/>
                <a:ext cx="954259" cy="1181867"/>
              </a:xfrm>
              <a:prstGeom prst="rect">
                <a:avLst/>
              </a:prstGeom>
              <a:solidFill>
                <a:srgbClr val="F1F7E4"/>
              </a:solidFill>
              <a:ln w="19050">
                <a:solidFill>
                  <a:srgbClr val="CCCCCC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rgbClr val="CCCCCC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rgbClr val="CCCCCC"/>
                    </a:solidFill>
                  </a:rPr>
                  <a:t>OpenDDS</a:t>
                </a:r>
                <a:endParaRPr lang="en-US" altLang="ko-KR" sz="1050" dirty="0">
                  <a:solidFill>
                    <a:srgbClr val="CCCCCC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rgbClr val="CCCCCC"/>
                    </a:solidFill>
                  </a:rPr>
                  <a:t>Subscriber</a:t>
                </a:r>
              </a:p>
              <a:p>
                <a:pPr algn="ctr"/>
                <a:endParaRPr lang="en-US" altLang="ko-KR" sz="1050" dirty="0">
                  <a:solidFill>
                    <a:srgbClr val="CCCCCC"/>
                  </a:solidFill>
                </a:endParaRPr>
              </a:p>
              <a:p>
                <a:pPr algn="ctr"/>
                <a:endParaRPr lang="en-US" altLang="ko-KR" sz="1050" dirty="0">
                  <a:solidFill>
                    <a:srgbClr val="CCCCCC"/>
                  </a:solidFill>
                </a:endParaRPr>
              </a:p>
            </p:txBody>
          </p:sp>
          <p:sp>
            <p:nvSpPr>
              <p:cNvPr id="57" name="직사각형 50">
                <a:extLst>
                  <a:ext uri="{FF2B5EF4-FFF2-40B4-BE49-F238E27FC236}">
                    <a16:creationId xmlns:a16="http://schemas.microsoft.com/office/drawing/2014/main" id="{CDCD0A0A-1141-41D6-A4B8-C6DB3B817194}"/>
                  </a:ext>
                </a:extLst>
              </p:cNvPr>
              <p:cNvSpPr/>
              <p:nvPr/>
            </p:nvSpPr>
            <p:spPr>
              <a:xfrm>
                <a:off x="8052803" y="2924405"/>
                <a:ext cx="836590" cy="405880"/>
              </a:xfrm>
              <a:prstGeom prst="rect">
                <a:avLst/>
              </a:prstGeom>
              <a:solidFill>
                <a:srgbClr val="FAFCF6"/>
              </a:solidFill>
              <a:ln w="19050">
                <a:solidFill>
                  <a:srgbClr val="CCCCCC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rgbClr val="CCCCCC"/>
                    </a:solidFill>
                  </a:rPr>
                  <a:t>DataReader</a:t>
                </a:r>
                <a:endParaRPr lang="ko-KR" altLang="en-US" sz="900" dirty="0">
                  <a:solidFill>
                    <a:srgbClr val="CCCCCC"/>
                  </a:solidFill>
                </a:endParaRP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E2ADB15E-0F2D-4921-AD2E-81BB94CE7BDE}"/>
                </a:ext>
              </a:extLst>
            </p:cNvPr>
            <p:cNvGrpSpPr/>
            <p:nvPr/>
          </p:nvGrpSpPr>
          <p:grpSpPr>
            <a:xfrm>
              <a:off x="6680457" y="3266405"/>
              <a:ext cx="839420" cy="1039637"/>
              <a:chOff x="7910658" y="2269150"/>
              <a:chExt cx="954259" cy="1181867"/>
            </a:xfrm>
            <a:effectLst/>
          </p:grpSpPr>
          <p:sp>
            <p:nvSpPr>
              <p:cNvPr id="54" name="직사각형 49">
                <a:extLst>
                  <a:ext uri="{FF2B5EF4-FFF2-40B4-BE49-F238E27FC236}">
                    <a16:creationId xmlns:a16="http://schemas.microsoft.com/office/drawing/2014/main" id="{B3DDF9E7-15B2-49D4-9FB4-688C5909D7A1}"/>
                  </a:ext>
                </a:extLst>
              </p:cNvPr>
              <p:cNvSpPr/>
              <p:nvPr/>
            </p:nvSpPr>
            <p:spPr>
              <a:xfrm>
                <a:off x="7910658" y="2269150"/>
                <a:ext cx="954259" cy="1181867"/>
              </a:xfrm>
              <a:prstGeom prst="rect">
                <a:avLst/>
              </a:prstGeom>
              <a:solidFill>
                <a:srgbClr val="F1F7E4"/>
              </a:solidFill>
              <a:ln w="19050">
                <a:solidFill>
                  <a:srgbClr val="CCCCCC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rgbClr val="CCCCCC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rgbClr val="CCCCCC"/>
                    </a:solidFill>
                  </a:rPr>
                  <a:t>OpenDDS</a:t>
                </a:r>
                <a:endParaRPr lang="en-US" altLang="ko-KR" sz="1050" dirty="0">
                  <a:solidFill>
                    <a:srgbClr val="CCCCCC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rgbClr val="CCCCCC"/>
                    </a:solidFill>
                  </a:rPr>
                  <a:t>Subscriber</a:t>
                </a:r>
              </a:p>
              <a:p>
                <a:pPr algn="ctr"/>
                <a:endParaRPr lang="en-US" altLang="ko-KR" sz="1050" dirty="0">
                  <a:solidFill>
                    <a:srgbClr val="CCCCCC"/>
                  </a:solidFill>
                </a:endParaRPr>
              </a:p>
              <a:p>
                <a:pPr algn="ctr"/>
                <a:endParaRPr lang="en-US" altLang="ko-KR" sz="1050" dirty="0">
                  <a:solidFill>
                    <a:srgbClr val="CCCCCC"/>
                  </a:solidFill>
                </a:endParaRPr>
              </a:p>
            </p:txBody>
          </p:sp>
          <p:sp>
            <p:nvSpPr>
              <p:cNvPr id="55" name="직사각형 50">
                <a:extLst>
                  <a:ext uri="{FF2B5EF4-FFF2-40B4-BE49-F238E27FC236}">
                    <a16:creationId xmlns:a16="http://schemas.microsoft.com/office/drawing/2014/main" id="{6738ACB2-E857-434B-964E-6DE2572BA0CA}"/>
                  </a:ext>
                </a:extLst>
              </p:cNvPr>
              <p:cNvSpPr/>
              <p:nvPr/>
            </p:nvSpPr>
            <p:spPr>
              <a:xfrm>
                <a:off x="7964548" y="2983671"/>
                <a:ext cx="836590" cy="405880"/>
              </a:xfrm>
              <a:prstGeom prst="rect">
                <a:avLst/>
              </a:prstGeom>
              <a:solidFill>
                <a:srgbClr val="FAFCF6"/>
              </a:solidFill>
              <a:ln w="19050">
                <a:solidFill>
                  <a:srgbClr val="CCCCCC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rgbClr val="CCCCCC"/>
                    </a:solidFill>
                  </a:rPr>
                  <a:t>DataReader</a:t>
                </a:r>
                <a:endParaRPr lang="ko-KR" altLang="en-US" sz="900" dirty="0">
                  <a:solidFill>
                    <a:srgbClr val="CCCCCC"/>
                  </a:solidFill>
                </a:endParaRPr>
              </a:p>
            </p:txBody>
          </p:sp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078513C-B0B2-4C0B-A8BD-9F319E01EBD3}"/>
              </a:ext>
            </a:extLst>
          </p:cNvPr>
          <p:cNvGrpSpPr/>
          <p:nvPr/>
        </p:nvGrpSpPr>
        <p:grpSpPr>
          <a:xfrm>
            <a:off x="6585488" y="2694735"/>
            <a:ext cx="1402811" cy="1730345"/>
            <a:chOff x="6585488" y="2694735"/>
            <a:chExt cx="1402811" cy="1730345"/>
          </a:xfrm>
        </p:grpSpPr>
        <p:sp>
          <p:nvSpPr>
            <p:cNvPr id="59" name="직사각형 19">
              <a:extLst>
                <a:ext uri="{FF2B5EF4-FFF2-40B4-BE49-F238E27FC236}">
                  <a16:creationId xmlns:a16="http://schemas.microsoft.com/office/drawing/2014/main" id="{8EE3704A-8815-472E-922C-A9EC2AC78DC5}"/>
                </a:ext>
              </a:extLst>
            </p:cNvPr>
            <p:cNvSpPr/>
            <p:nvPr/>
          </p:nvSpPr>
          <p:spPr>
            <a:xfrm>
              <a:off x="6585488" y="2694735"/>
              <a:ext cx="1402811" cy="173034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Worker Node S1</a:t>
              </a:r>
            </a:p>
            <a:p>
              <a:pPr algn="ctr"/>
              <a:r>
                <a:rPr lang="en-US" altLang="ko-KR" sz="1050" b="1" dirty="0">
                  <a:solidFill>
                    <a:schemeClr val="tx1"/>
                  </a:solidFill>
                </a:rPr>
                <a:t>DDS Subscribers</a:t>
              </a: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FCF95A37-F456-4830-8CA8-E4C0A55D3290}"/>
                </a:ext>
              </a:extLst>
            </p:cNvPr>
            <p:cNvGrpSpPr/>
            <p:nvPr/>
          </p:nvGrpSpPr>
          <p:grpSpPr>
            <a:xfrm>
              <a:off x="7038713" y="3266405"/>
              <a:ext cx="839420" cy="1039637"/>
              <a:chOff x="7998911" y="2209884"/>
              <a:chExt cx="954259" cy="1181867"/>
            </a:xfrm>
            <a:effectLst/>
          </p:grpSpPr>
          <p:sp>
            <p:nvSpPr>
              <p:cNvPr id="64" name="직사각형 49">
                <a:extLst>
                  <a:ext uri="{FF2B5EF4-FFF2-40B4-BE49-F238E27FC236}">
                    <a16:creationId xmlns:a16="http://schemas.microsoft.com/office/drawing/2014/main" id="{587F7B99-E5C7-4D33-8120-64EF226D9758}"/>
                  </a:ext>
                </a:extLst>
              </p:cNvPr>
              <p:cNvSpPr/>
              <p:nvPr/>
            </p:nvSpPr>
            <p:spPr>
              <a:xfrm>
                <a:off x="7998911" y="2209884"/>
                <a:ext cx="954259" cy="118186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Subscriber</a:t>
                </a:r>
              </a:p>
              <a:p>
                <a:pPr algn="ctr"/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직사각형 50">
                <a:extLst>
                  <a:ext uri="{FF2B5EF4-FFF2-40B4-BE49-F238E27FC236}">
                    <a16:creationId xmlns:a16="http://schemas.microsoft.com/office/drawing/2014/main" id="{1F0C3EC2-D784-49C2-806B-3E70471194D4}"/>
                  </a:ext>
                </a:extLst>
              </p:cNvPr>
              <p:cNvSpPr/>
              <p:nvPr/>
            </p:nvSpPr>
            <p:spPr>
              <a:xfrm>
                <a:off x="8052803" y="2924405"/>
                <a:ext cx="836590" cy="40588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DataReader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9DCE45B8-85FD-487B-863A-36CB163CEF9F}"/>
                </a:ext>
              </a:extLst>
            </p:cNvPr>
            <p:cNvGrpSpPr/>
            <p:nvPr/>
          </p:nvGrpSpPr>
          <p:grpSpPr>
            <a:xfrm>
              <a:off x="6680457" y="3266405"/>
              <a:ext cx="839420" cy="1039637"/>
              <a:chOff x="7910658" y="2269150"/>
              <a:chExt cx="954259" cy="1181867"/>
            </a:xfrm>
            <a:effectLst/>
          </p:grpSpPr>
          <p:sp>
            <p:nvSpPr>
              <p:cNvPr id="62" name="직사각형 49">
                <a:extLst>
                  <a:ext uri="{FF2B5EF4-FFF2-40B4-BE49-F238E27FC236}">
                    <a16:creationId xmlns:a16="http://schemas.microsoft.com/office/drawing/2014/main" id="{F7AC545C-6BAE-4463-BBB2-B21FA58ECCE6}"/>
                  </a:ext>
                </a:extLst>
              </p:cNvPr>
              <p:cNvSpPr/>
              <p:nvPr/>
            </p:nvSpPr>
            <p:spPr>
              <a:xfrm>
                <a:off x="7910658" y="2269150"/>
                <a:ext cx="954259" cy="118186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Subscriber</a:t>
                </a:r>
              </a:p>
              <a:p>
                <a:pPr algn="ctr"/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직사각형 50">
                <a:extLst>
                  <a:ext uri="{FF2B5EF4-FFF2-40B4-BE49-F238E27FC236}">
                    <a16:creationId xmlns:a16="http://schemas.microsoft.com/office/drawing/2014/main" id="{8EAB318E-58B6-4C51-8FB8-EC2B41103C80}"/>
                  </a:ext>
                </a:extLst>
              </p:cNvPr>
              <p:cNvSpPr/>
              <p:nvPr/>
            </p:nvSpPr>
            <p:spPr>
              <a:xfrm>
                <a:off x="7964548" y="2983671"/>
                <a:ext cx="836590" cy="40588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DataReader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66" name="오른쪽 화살표 51">
            <a:extLst>
              <a:ext uri="{FF2B5EF4-FFF2-40B4-BE49-F238E27FC236}">
                <a16:creationId xmlns:a16="http://schemas.microsoft.com/office/drawing/2014/main" id="{CDE50886-A1D2-4F67-929D-374DA831649D}"/>
              </a:ext>
            </a:extLst>
          </p:cNvPr>
          <p:cNvSpPr/>
          <p:nvPr/>
        </p:nvSpPr>
        <p:spPr>
          <a:xfrm>
            <a:off x="6303192" y="3971937"/>
            <a:ext cx="467998" cy="240526"/>
          </a:xfrm>
          <a:prstGeom prst="rightArrow">
            <a:avLst/>
          </a:prstGeom>
          <a:solidFill>
            <a:schemeClr val="accent4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tx1"/>
                </a:solidFill>
              </a:rPr>
              <a:t>1</a:t>
            </a:r>
            <a:endParaRPr lang="ko-KR" altLang="en-US" sz="900" b="1" dirty="0">
              <a:solidFill>
                <a:schemeClr val="tx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E9C6FF5-9432-494B-9E95-F29E10B4A6F7}"/>
              </a:ext>
            </a:extLst>
          </p:cNvPr>
          <p:cNvSpPr txBox="1"/>
          <p:nvPr/>
        </p:nvSpPr>
        <p:spPr>
          <a:xfrm>
            <a:off x="8163136" y="3150930"/>
            <a:ext cx="4764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…</a:t>
            </a:r>
            <a:endParaRPr lang="ko-KR" altLang="en-US" sz="3200" b="1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87C4718-3896-4425-88B1-E7DD923A50BB}"/>
              </a:ext>
            </a:extLst>
          </p:cNvPr>
          <p:cNvSpPr/>
          <p:nvPr/>
        </p:nvSpPr>
        <p:spPr>
          <a:xfrm>
            <a:off x="6389830" y="5308113"/>
            <a:ext cx="2742392" cy="439885"/>
          </a:xfrm>
          <a:prstGeom prst="rect">
            <a:avLst/>
          </a:prstGeom>
          <a:solidFill>
            <a:schemeClr val="bg1">
              <a:lumMod val="6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PC #3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1D89BA0-5D42-4A54-862C-F6BC72DFE129}"/>
              </a:ext>
            </a:extLst>
          </p:cNvPr>
          <p:cNvSpPr/>
          <p:nvPr/>
        </p:nvSpPr>
        <p:spPr>
          <a:xfrm>
            <a:off x="3588201" y="5308113"/>
            <a:ext cx="2742392" cy="439885"/>
          </a:xfrm>
          <a:prstGeom prst="rect">
            <a:avLst/>
          </a:prstGeom>
          <a:solidFill>
            <a:schemeClr val="bg1">
              <a:lumMod val="6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PC #2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8" name="Content Placeholder 3">
            <a:extLst>
              <a:ext uri="{FF2B5EF4-FFF2-40B4-BE49-F238E27FC236}">
                <a16:creationId xmlns:a16="http://schemas.microsoft.com/office/drawing/2014/main" id="{77DB4EAD-F89F-4330-AAD1-14B0F1C4DC1F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Each node : 4 CPU cores, 4GB Memory</a:t>
            </a:r>
          </a:p>
          <a:p>
            <a:r>
              <a:rPr lang="en-US" altLang="ko-KR" sz="2000" dirty="0"/>
              <a:t>Publisher Node x 1, Subscriber Nodes x8 (S1 ~ S8)</a:t>
            </a:r>
          </a:p>
          <a:p>
            <a:endParaRPr lang="en-US" altLang="ko-KR" sz="2000" dirty="0"/>
          </a:p>
        </p:txBody>
      </p:sp>
      <p:sp>
        <p:nvSpPr>
          <p:cNvPr id="69" name="Title 7">
            <a:extLst>
              <a:ext uri="{FF2B5EF4-FFF2-40B4-BE49-F238E27FC236}">
                <a16:creationId xmlns:a16="http://schemas.microsoft.com/office/drawing/2014/main" id="{EAF320FE-F70E-4992-8E8C-204F9D42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4" y="274639"/>
            <a:ext cx="10027479" cy="944562"/>
          </a:xfrm>
          <a:ln>
            <a:noFill/>
          </a:ln>
        </p:spPr>
        <p:txBody>
          <a:bodyPr/>
          <a:lstStyle/>
          <a:p>
            <a:r>
              <a:rPr lang="en-US" altLang="ko-KR" dirty="0"/>
              <a:t>Architecture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106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33BD4-30CC-4CD2-A534-FFD88E4D9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CIM Adaptor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159B9-010F-4B5D-B17D-0BF50F3D9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/>
              <a:t>DNP3.0</a:t>
            </a:r>
            <a:r>
              <a:rPr lang="ko-KR" altLang="en-US" sz="2000" dirty="0"/>
              <a:t>의 </a:t>
            </a:r>
            <a:r>
              <a:rPr lang="en-US" altLang="ko-KR" sz="2000" dirty="0"/>
              <a:t>Object</a:t>
            </a:r>
            <a:r>
              <a:rPr lang="ko-KR" altLang="en-US" sz="2000" dirty="0"/>
              <a:t>는 데이터 자체가 의미를 가지는 객체가 아님</a:t>
            </a:r>
            <a:endParaRPr lang="en-US" altLang="ko-KR" sz="2000" dirty="0"/>
          </a:p>
          <a:p>
            <a:pPr lvl="1"/>
            <a:r>
              <a:rPr lang="ko-KR" altLang="en-US" sz="1800" dirty="0"/>
              <a:t>인덱스를 통해 임의로 데이터에 의미를 부여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2000" dirty="0"/>
          </a:p>
          <a:p>
            <a:r>
              <a:rPr lang="en-US" altLang="ko-KR" sz="2000" dirty="0"/>
              <a:t>DNP3.0</a:t>
            </a:r>
            <a:r>
              <a:rPr lang="ko-KR" altLang="en-US" sz="2000" dirty="0"/>
              <a:t>의 </a:t>
            </a:r>
            <a:r>
              <a:rPr lang="en-US" altLang="ko-KR" sz="2000" dirty="0"/>
              <a:t>g40v3</a:t>
            </a:r>
            <a:r>
              <a:rPr lang="ko-KR" altLang="en-US" sz="2000" dirty="0"/>
              <a:t>를 사용해서 </a:t>
            </a:r>
            <a:r>
              <a:rPr lang="en-US" altLang="ko-KR" sz="2000" dirty="0"/>
              <a:t>CIM</a:t>
            </a:r>
            <a:r>
              <a:rPr lang="ko-KR" altLang="en-US" sz="2000" dirty="0"/>
              <a:t>과 </a:t>
            </a:r>
            <a:r>
              <a:rPr lang="en-US" altLang="ko-KR" sz="2000" dirty="0"/>
              <a:t>Mapping</a:t>
            </a:r>
          </a:p>
          <a:p>
            <a:pPr lvl="1"/>
            <a:r>
              <a:rPr lang="en-US" altLang="ko-KR" sz="1800" dirty="0"/>
              <a:t>Mapping </a:t>
            </a:r>
            <a:r>
              <a:rPr lang="ko-KR" altLang="en-US" sz="1800" dirty="0"/>
              <a:t>대상 </a:t>
            </a:r>
            <a:r>
              <a:rPr lang="en-US" altLang="ko-KR" sz="1800" dirty="0"/>
              <a:t>: </a:t>
            </a:r>
            <a:r>
              <a:rPr lang="en-US" altLang="ko-KR" sz="1800" dirty="0" err="1"/>
              <a:t>ACLineSegment</a:t>
            </a:r>
            <a:r>
              <a:rPr lang="en-US" altLang="ko-KR" sz="1800" dirty="0"/>
              <a:t> Class</a:t>
            </a:r>
          </a:p>
          <a:p>
            <a:pPr lvl="1"/>
            <a:r>
              <a:rPr lang="en-US" altLang="ko-KR" sz="1800" dirty="0"/>
              <a:t>g40v3 : Analog output point (Group 40, Variation 3)</a:t>
            </a:r>
          </a:p>
          <a:p>
            <a:pPr lvl="1"/>
            <a:r>
              <a:rPr lang="en-US" altLang="ko-KR" sz="1800" dirty="0"/>
              <a:t>Flag octet and a single-precision, floating-point value</a:t>
            </a:r>
          </a:p>
          <a:p>
            <a:endParaRPr lang="en-US" altLang="ko-KR" sz="2000" dirty="0"/>
          </a:p>
          <a:p>
            <a:r>
              <a:rPr lang="en-US" altLang="ko-KR" sz="2000" dirty="0"/>
              <a:t>CIM</a:t>
            </a:r>
            <a:r>
              <a:rPr lang="ko-KR" altLang="en-US" sz="2000" dirty="0"/>
              <a:t>모델을 </a:t>
            </a:r>
            <a:r>
              <a:rPr lang="en-US" altLang="ko-KR" sz="2000" dirty="0"/>
              <a:t>IDL</a:t>
            </a:r>
            <a:r>
              <a:rPr lang="ko-KR" altLang="en-US" sz="2000" dirty="0"/>
              <a:t>로 변환하여 사용</a:t>
            </a:r>
            <a:endParaRPr lang="en-US" altLang="ko-KR" sz="2000" dirty="0"/>
          </a:p>
          <a:p>
            <a:pPr lvl="1"/>
            <a:r>
              <a:rPr lang="en-US" altLang="ko-KR" sz="1800" dirty="0"/>
              <a:t>CIM</a:t>
            </a:r>
            <a:r>
              <a:rPr lang="ko-KR" altLang="en-US" sz="1800" dirty="0"/>
              <a:t>모델은 </a:t>
            </a:r>
            <a:r>
              <a:rPr lang="en-US" altLang="ko-KR" sz="1800" dirty="0"/>
              <a:t>UML</a:t>
            </a:r>
            <a:r>
              <a:rPr lang="ko-KR" altLang="en-US" sz="1800" dirty="0"/>
              <a:t>로 표현된 객체들의 연관구조</a:t>
            </a:r>
            <a:endParaRPr lang="en-US" altLang="ko-KR" sz="1800" dirty="0"/>
          </a:p>
          <a:p>
            <a:pPr lvl="1"/>
            <a:r>
              <a:rPr lang="ko-KR" altLang="en-US" sz="1800" dirty="0"/>
              <a:t>애플리케이션에서 사용하기 위해서 타 언어로의 변환이 필요</a:t>
            </a:r>
            <a:endParaRPr lang="en-US" altLang="ko-KR" dirty="0"/>
          </a:p>
          <a:p>
            <a:pPr lvl="1"/>
            <a:r>
              <a:rPr lang="en-US" altLang="ko-KR" sz="1800" dirty="0" err="1"/>
              <a:t>Sparx</a:t>
            </a:r>
            <a:r>
              <a:rPr lang="en-US" altLang="ko-KR" sz="1800" dirty="0"/>
              <a:t> Systems</a:t>
            </a:r>
            <a:r>
              <a:rPr lang="ko-KR" altLang="en-US" sz="1800" dirty="0"/>
              <a:t>에서 제공하는 </a:t>
            </a:r>
            <a:r>
              <a:rPr lang="en-US" altLang="ko-KR" sz="1800" dirty="0"/>
              <a:t>Enterprise Architect </a:t>
            </a:r>
            <a:r>
              <a:rPr lang="ko-KR" altLang="en-US" sz="1800" dirty="0"/>
              <a:t>사용</a:t>
            </a:r>
            <a:endParaRPr lang="en-US" altLang="ko-KR" sz="1800" dirty="0"/>
          </a:p>
          <a:p>
            <a:pPr lvl="1"/>
            <a:endParaRPr lang="en-US" altLang="ko-KR" sz="1800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FBF110-7A9E-443F-968D-EC5D230CA4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67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042FD87-17B4-432C-AB06-B6EE29B57E96}"/>
              </a:ext>
            </a:extLst>
          </p:cNvPr>
          <p:cNvGraphicFramePr>
            <a:graphicFrameLocks noGrp="1"/>
          </p:cNvGraphicFramePr>
          <p:nvPr/>
        </p:nvGraphicFramePr>
        <p:xfrm>
          <a:off x="8075325" y="2622818"/>
          <a:ext cx="3645727" cy="3417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3373">
                  <a:extLst>
                    <a:ext uri="{9D8B030D-6E8A-4147-A177-3AD203B41FA5}">
                      <a16:colId xmlns:a16="http://schemas.microsoft.com/office/drawing/2014/main" val="2004384606"/>
                    </a:ext>
                  </a:extLst>
                </a:gridCol>
                <a:gridCol w="795080">
                  <a:extLst>
                    <a:ext uri="{9D8B030D-6E8A-4147-A177-3AD203B41FA5}">
                      <a16:colId xmlns:a16="http://schemas.microsoft.com/office/drawing/2014/main" val="3614695712"/>
                    </a:ext>
                  </a:extLst>
                </a:gridCol>
                <a:gridCol w="950068">
                  <a:extLst>
                    <a:ext uri="{9D8B030D-6E8A-4147-A177-3AD203B41FA5}">
                      <a16:colId xmlns:a16="http://schemas.microsoft.com/office/drawing/2014/main" val="47469347"/>
                    </a:ext>
                  </a:extLst>
                </a:gridCol>
                <a:gridCol w="847206">
                  <a:extLst>
                    <a:ext uri="{9D8B030D-6E8A-4147-A177-3AD203B41FA5}">
                      <a16:colId xmlns:a16="http://schemas.microsoft.com/office/drawing/2014/main" val="3210804425"/>
                    </a:ext>
                  </a:extLst>
                </a:gridCol>
              </a:tblGrid>
              <a:tr h="212401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9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DNP3.0</a:t>
                      </a:r>
                      <a:endParaRPr lang="ko-KR" altLang="en-US" sz="9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49" marR="85349" marT="42674" marB="42674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9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CIM</a:t>
                      </a:r>
                    </a:p>
                  </a:txBody>
                  <a:tcPr marL="85349" marR="85349" marT="42674" marB="42674"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96407"/>
                  </a:ext>
                </a:extLst>
              </a:tr>
              <a:tr h="2124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Group, Variation</a:t>
                      </a:r>
                      <a:endParaRPr lang="ko-KR" altLang="en-US" sz="9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Index</a:t>
                      </a:r>
                      <a:endParaRPr lang="ko-KR" altLang="en-US" sz="9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9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ACLineSegment Class</a:t>
                      </a:r>
                      <a:endParaRPr lang="ko-KR" altLang="en-US" sz="9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49" marR="85349" marT="42674" marB="42674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929143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0x00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length</a:t>
                      </a:r>
                      <a:endParaRPr lang="ko-KR" altLang="en-US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601930845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0x01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116120538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0x02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449176112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0x03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746780456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0x04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060946339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0x05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625874095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0x06</a:t>
                      </a:r>
                      <a:endParaRPr lang="ko-KR" altLang="en-US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7233993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0x07</a:t>
                      </a:r>
                      <a:endParaRPr lang="ko-KR" altLang="en-US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755536376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0x08</a:t>
                      </a:r>
                      <a:endParaRPr lang="ko-KR" altLang="en-US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052532165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0x09</a:t>
                      </a:r>
                      <a:endParaRPr lang="ko-KR" altLang="en-US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643640174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0x0A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403698022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0x0B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2191821944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0x0C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x0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591421926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0x0D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629742505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0x0E</a:t>
                      </a:r>
                      <a:endParaRPr lang="ko-KR" altLang="en-US" sz="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00749940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07E1F5D-95F7-4F74-BCBA-8C0BEDDF75B7}"/>
              </a:ext>
            </a:extLst>
          </p:cNvPr>
          <p:cNvSpPr txBox="1"/>
          <p:nvPr/>
        </p:nvSpPr>
        <p:spPr>
          <a:xfrm>
            <a:off x="8213978" y="6093024"/>
            <a:ext cx="33684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&lt;DNP3.0-ACLineSegment Mapping Table&gt;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53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62007DA0-1572-4ECD-8D12-F00EF53AF36A}"/>
              </a:ext>
            </a:extLst>
          </p:cNvPr>
          <p:cNvGrpSpPr/>
          <p:nvPr/>
        </p:nvGrpSpPr>
        <p:grpSpPr>
          <a:xfrm>
            <a:off x="4588670" y="2528888"/>
            <a:ext cx="1091406" cy="3868736"/>
            <a:chOff x="4588670" y="2528888"/>
            <a:chExt cx="1091406" cy="386873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D50AD47-D67F-400C-8E33-E38B4D442B3F}"/>
                </a:ext>
              </a:extLst>
            </p:cNvPr>
            <p:cNvSpPr/>
            <p:nvPr/>
          </p:nvSpPr>
          <p:spPr>
            <a:xfrm>
              <a:off x="4588670" y="2528888"/>
              <a:ext cx="1091406" cy="7667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26C3BAA-25F7-4133-A98A-842A7251498A}"/>
                </a:ext>
              </a:extLst>
            </p:cNvPr>
            <p:cNvSpPr/>
            <p:nvPr/>
          </p:nvSpPr>
          <p:spPr>
            <a:xfrm>
              <a:off x="4588670" y="3304382"/>
              <a:ext cx="1091406" cy="7667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58704E4-A601-4942-A758-134F152416C0}"/>
                </a:ext>
              </a:extLst>
            </p:cNvPr>
            <p:cNvSpPr/>
            <p:nvPr/>
          </p:nvSpPr>
          <p:spPr>
            <a:xfrm>
              <a:off x="4588670" y="4079876"/>
              <a:ext cx="1091406" cy="7667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DAB6FCB-B257-4994-87A0-8AB165AB9A35}"/>
                </a:ext>
              </a:extLst>
            </p:cNvPr>
            <p:cNvSpPr/>
            <p:nvPr/>
          </p:nvSpPr>
          <p:spPr>
            <a:xfrm>
              <a:off x="4588670" y="4855370"/>
              <a:ext cx="1091406" cy="7667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3B705E6-A7D8-4841-B964-A35286BEC6C0}"/>
                </a:ext>
              </a:extLst>
            </p:cNvPr>
            <p:cNvSpPr/>
            <p:nvPr/>
          </p:nvSpPr>
          <p:spPr>
            <a:xfrm>
              <a:off x="4588670" y="5630862"/>
              <a:ext cx="1091406" cy="7667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9AD5105-093B-483B-9CA7-646CC1FB8B4A}"/>
              </a:ext>
            </a:extLst>
          </p:cNvPr>
          <p:cNvGrpSpPr/>
          <p:nvPr/>
        </p:nvGrpSpPr>
        <p:grpSpPr>
          <a:xfrm>
            <a:off x="6503433" y="4138011"/>
            <a:ext cx="2601994" cy="1168015"/>
            <a:chOff x="6503433" y="4138011"/>
            <a:chExt cx="2601994" cy="116801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2C75203-5307-42FD-8A53-6B7B51A2B079}"/>
                </a:ext>
              </a:extLst>
            </p:cNvPr>
            <p:cNvSpPr/>
            <p:nvPr/>
          </p:nvSpPr>
          <p:spPr>
            <a:xfrm>
              <a:off x="6503433" y="5142898"/>
              <a:ext cx="2601994" cy="16312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356C82-DE33-4637-881D-15F7A9D0C1D1}"/>
                </a:ext>
              </a:extLst>
            </p:cNvPr>
            <p:cNvSpPr/>
            <p:nvPr/>
          </p:nvSpPr>
          <p:spPr>
            <a:xfrm>
              <a:off x="6503433" y="4979385"/>
              <a:ext cx="2601994" cy="16312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2E4580-3804-4ACA-921B-E08E22DB10AF}"/>
                </a:ext>
              </a:extLst>
            </p:cNvPr>
            <p:cNvSpPr/>
            <p:nvPr/>
          </p:nvSpPr>
          <p:spPr>
            <a:xfrm>
              <a:off x="6503433" y="4815873"/>
              <a:ext cx="2601994" cy="16312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803F5A7-F33D-4D02-BF6C-512968769C13}"/>
                </a:ext>
              </a:extLst>
            </p:cNvPr>
            <p:cNvSpPr/>
            <p:nvPr/>
          </p:nvSpPr>
          <p:spPr>
            <a:xfrm>
              <a:off x="6503433" y="4652361"/>
              <a:ext cx="2601994" cy="163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6E94F56-BCBF-4E6E-9B3F-55C820270952}"/>
                </a:ext>
              </a:extLst>
            </p:cNvPr>
            <p:cNvSpPr/>
            <p:nvPr/>
          </p:nvSpPr>
          <p:spPr>
            <a:xfrm>
              <a:off x="6503433" y="4138011"/>
              <a:ext cx="2601994" cy="163128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ABAA0A-CE5A-4BF2-8A03-49E563346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CIM Adaptor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1D36C-C979-45A0-B215-714FB484E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DNP to CIM Mapping Table</a:t>
            </a:r>
            <a:r>
              <a:rPr lang="ko-KR" altLang="en-US" dirty="0"/>
              <a:t>을 참고하여 실제 </a:t>
            </a:r>
            <a:r>
              <a:rPr lang="en-US" altLang="ko-KR" dirty="0"/>
              <a:t>IDL</a:t>
            </a:r>
            <a:r>
              <a:rPr lang="ko-KR" altLang="en-US" dirty="0"/>
              <a:t>에 값 매핑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F68EF-ACAF-43A5-9935-220AE139C1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68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6A1714-D871-42EE-BCC4-55D0F61BE03A}"/>
              </a:ext>
            </a:extLst>
          </p:cNvPr>
          <p:cNvSpPr txBox="1"/>
          <p:nvPr/>
        </p:nvSpPr>
        <p:spPr>
          <a:xfrm>
            <a:off x="6503433" y="1907263"/>
            <a:ext cx="2601994" cy="44935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typedef float 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UnitMultiplier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typedef float 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UnitSymbol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altLang="ko-K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 Value {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UnitMultiplier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multiplier;  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UnitSymbol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unit;  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float value;  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};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typedef Value Length;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typedef Value Resistance;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typedef Value Reactance;</a:t>
            </a:r>
          </a:p>
          <a:p>
            <a:endParaRPr lang="en-US" altLang="ko-K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 Conductor : 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ConductingEquipment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Length 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 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};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 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ACLineSegment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Conductor {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Resistance r;  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Resistance r0;  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Reactance x;  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Reactance x0;  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};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 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ACLineSegmentTopic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ACLineSegment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acls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long 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topicCount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string _</a:t>
            </a:r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dummy_string</a:t>
            </a:r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FC44372-59FF-49FD-9AC2-95B334903488}"/>
              </a:ext>
            </a:extLst>
          </p:cNvPr>
          <p:cNvGraphicFramePr>
            <a:graphicFrameLocks noGrp="1"/>
          </p:cNvGraphicFramePr>
          <p:nvPr/>
        </p:nvGraphicFramePr>
        <p:xfrm>
          <a:off x="933718" y="1919535"/>
          <a:ext cx="4754851" cy="4481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36">
                  <a:extLst>
                    <a:ext uri="{9D8B030D-6E8A-4147-A177-3AD203B41FA5}">
                      <a16:colId xmlns:a16="http://schemas.microsoft.com/office/drawing/2014/main" val="2004384606"/>
                    </a:ext>
                  </a:extLst>
                </a:gridCol>
                <a:gridCol w="1036964">
                  <a:extLst>
                    <a:ext uri="{9D8B030D-6E8A-4147-A177-3AD203B41FA5}">
                      <a16:colId xmlns:a16="http://schemas.microsoft.com/office/drawing/2014/main" val="3614695712"/>
                    </a:ext>
                  </a:extLst>
                </a:gridCol>
                <a:gridCol w="1239103">
                  <a:extLst>
                    <a:ext uri="{9D8B030D-6E8A-4147-A177-3AD203B41FA5}">
                      <a16:colId xmlns:a16="http://schemas.microsoft.com/office/drawing/2014/main" val="47469347"/>
                    </a:ext>
                  </a:extLst>
                </a:gridCol>
                <a:gridCol w="1104948">
                  <a:extLst>
                    <a:ext uri="{9D8B030D-6E8A-4147-A177-3AD203B41FA5}">
                      <a16:colId xmlns:a16="http://schemas.microsoft.com/office/drawing/2014/main" val="3210804425"/>
                    </a:ext>
                  </a:extLst>
                </a:gridCol>
              </a:tblGrid>
              <a:tr h="290201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DNP3.0</a:t>
                      </a:r>
                      <a:endParaRPr lang="ko-KR" altLang="en-US" sz="12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9258" marR="119258" marT="59629" marB="59629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CIM</a:t>
                      </a:r>
                    </a:p>
                  </a:txBody>
                  <a:tcPr marL="119258" marR="119258" marT="59629" marB="59629"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96407"/>
                  </a:ext>
                </a:extLst>
              </a:tr>
              <a:tr h="2902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Group, Variation</a:t>
                      </a:r>
                      <a:endParaRPr lang="ko-KR" altLang="en-US" sz="12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Index</a:t>
                      </a:r>
                      <a:endParaRPr lang="ko-KR" altLang="en-US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ACLineSegment Class</a:t>
                      </a:r>
                      <a:endParaRPr lang="ko-KR" altLang="en-US" sz="12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9258" marR="119258" marT="59629" marB="59629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929143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0x00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length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9258" marR="119258" marT="59629" marB="59629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930845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0x01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120538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0x02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176112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0x03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9258" marR="119258" marT="59629" marB="59629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6780456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0x04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946339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0x05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874095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0x06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9258" marR="119258" marT="59629" marB="59629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33993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0x07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536376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0x08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532165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0x09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9258" marR="119258" marT="59629" marB="5962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3640174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0x0A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698022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0x0B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1821944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0x0C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x0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9258" marR="119258" marT="59629" marB="59629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UnitSymbol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421926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0x0D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UnitMultiplier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742505"/>
                  </a:ext>
                </a:extLst>
              </a:tr>
              <a:tr h="25846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g40v3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0x0E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ko-KR" altLang="en-US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97" marR="91497" marT="45748" marB="45748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7499400"/>
                  </a:ext>
                </a:extLst>
              </a:tr>
            </a:tbl>
          </a:graphicData>
        </a:graphic>
      </p:graphicFrame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EDA0560-6E72-4166-B7A9-2E92DE129879}"/>
              </a:ext>
            </a:extLst>
          </p:cNvPr>
          <p:cNvCxnSpPr>
            <a:cxnSpLocks/>
            <a:stCxn id="17" idx="3"/>
            <a:endCxn id="11" idx="1"/>
          </p:cNvCxnSpPr>
          <p:nvPr/>
        </p:nvCxnSpPr>
        <p:spPr>
          <a:xfrm flipV="1">
            <a:off x="5680076" y="5224462"/>
            <a:ext cx="823357" cy="78978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EFE395-0670-4D60-A1B2-0FCC3686283E}"/>
              </a:ext>
            </a:extLst>
          </p:cNvPr>
          <p:cNvCxnSpPr>
            <a:cxnSpLocks/>
            <a:stCxn id="16" idx="3"/>
            <a:endCxn id="9" idx="1"/>
          </p:cNvCxnSpPr>
          <p:nvPr/>
        </p:nvCxnSpPr>
        <p:spPr>
          <a:xfrm flipV="1">
            <a:off x="5680076" y="4897437"/>
            <a:ext cx="823357" cy="341314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19CC674-0D7A-4A46-BFCB-3C45A88493F9}"/>
              </a:ext>
            </a:extLst>
          </p:cNvPr>
          <p:cNvCxnSpPr>
            <a:cxnSpLocks/>
            <a:stCxn id="15" idx="3"/>
            <a:endCxn id="10" idx="1"/>
          </p:cNvCxnSpPr>
          <p:nvPr/>
        </p:nvCxnSpPr>
        <p:spPr>
          <a:xfrm>
            <a:off x="5680076" y="4463257"/>
            <a:ext cx="823357" cy="597692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BF34597-DE14-4696-9D2A-269384CF2EFE}"/>
              </a:ext>
            </a:extLst>
          </p:cNvPr>
          <p:cNvCxnSpPr>
            <a:cxnSpLocks/>
            <a:stCxn id="14" idx="3"/>
            <a:endCxn id="8" idx="1"/>
          </p:cNvCxnSpPr>
          <p:nvPr/>
        </p:nvCxnSpPr>
        <p:spPr>
          <a:xfrm>
            <a:off x="5680076" y="3687763"/>
            <a:ext cx="823357" cy="104616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E519DBE-C579-4A14-B900-BBC295CCFB6B}"/>
              </a:ext>
            </a:extLst>
          </p:cNvPr>
          <p:cNvCxnSpPr>
            <a:cxnSpLocks/>
            <a:stCxn id="13" idx="3"/>
            <a:endCxn id="12" idx="1"/>
          </p:cNvCxnSpPr>
          <p:nvPr/>
        </p:nvCxnSpPr>
        <p:spPr>
          <a:xfrm>
            <a:off x="5680076" y="2912269"/>
            <a:ext cx="823357" cy="1307306"/>
          </a:xfrm>
          <a:prstGeom prst="straightConnector1">
            <a:avLst/>
          </a:prstGeom>
          <a:ln w="19050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17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40A6C-C4C4-46B2-9DE9-3B6BA989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PoC</a:t>
            </a:r>
            <a:r>
              <a:rPr lang="en-US" altLang="ko-KR" dirty="0"/>
              <a:t> (1/3)</a:t>
            </a:r>
            <a:endParaRPr lang="ko-KR" alt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D325562-1948-4E5A-98BB-E4E2B4611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DNP3.0 Slave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D0575-55DC-4A92-89B6-28CBE59E1D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69</a:t>
            </a:fld>
            <a:endParaRPr lang="ko-KR" alt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E732BF-2484-489D-BA84-2D1EB23AC1F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639403" y="1435101"/>
            <a:ext cx="5009804" cy="4965700"/>
          </a:xfrm>
        </p:spPr>
        <p:txBody>
          <a:bodyPr/>
          <a:lstStyle/>
          <a:p>
            <a:r>
              <a:rPr lang="en-US" altLang="ko-KR" dirty="0"/>
              <a:t>DNP3.0 Master</a:t>
            </a:r>
            <a:endParaRPr lang="ko-KR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E880CA-C39A-4540-A985-5C8E7D7795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1" r="54518" b="26102"/>
          <a:stretch/>
        </p:blipFill>
        <p:spPr>
          <a:xfrm>
            <a:off x="6096000" y="1911276"/>
            <a:ext cx="5545123" cy="4271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E58F04-3CFF-4124-9280-AE758555D2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1620" r="62755" b="32955"/>
          <a:stretch/>
        </p:blipFill>
        <p:spPr>
          <a:xfrm>
            <a:off x="1078462" y="1911276"/>
            <a:ext cx="4540942" cy="38009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47E209D-E628-4A5A-B91C-4DAA11E28948}"/>
              </a:ext>
            </a:extLst>
          </p:cNvPr>
          <p:cNvSpPr/>
          <p:nvPr/>
        </p:nvSpPr>
        <p:spPr>
          <a:xfrm>
            <a:off x="1078462" y="1911276"/>
            <a:ext cx="4540942" cy="39208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61691F-B95A-43FA-9AB7-EE01CAA9925C}"/>
              </a:ext>
            </a:extLst>
          </p:cNvPr>
          <p:cNvSpPr/>
          <p:nvPr/>
        </p:nvSpPr>
        <p:spPr>
          <a:xfrm>
            <a:off x="1078462" y="2331889"/>
            <a:ext cx="4540942" cy="14542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EFDF639-4DBA-4B21-8AC4-A8FB6430EF90}"/>
              </a:ext>
            </a:extLst>
          </p:cNvPr>
          <p:cNvSpPr/>
          <p:nvPr/>
        </p:nvSpPr>
        <p:spPr>
          <a:xfrm>
            <a:off x="6096000" y="1911277"/>
            <a:ext cx="5545123" cy="83316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C9261F-55A4-456E-BED7-48DE94D862D5}"/>
              </a:ext>
            </a:extLst>
          </p:cNvPr>
          <p:cNvSpPr/>
          <p:nvPr/>
        </p:nvSpPr>
        <p:spPr>
          <a:xfrm>
            <a:off x="6096000" y="2772971"/>
            <a:ext cx="5545123" cy="12529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4DDAAB9-ECDC-4602-BAD6-7504BF4D922D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5619404" y="2085247"/>
            <a:ext cx="476596" cy="242613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EF58B61-4DC4-481B-B05F-17C20BF0F050}"/>
              </a:ext>
            </a:extLst>
          </p:cNvPr>
          <p:cNvCxnSpPr>
            <a:stCxn id="14" idx="3"/>
            <a:endCxn id="16" idx="1"/>
          </p:cNvCxnSpPr>
          <p:nvPr/>
        </p:nvCxnSpPr>
        <p:spPr>
          <a:xfrm>
            <a:off x="5619404" y="3059039"/>
            <a:ext cx="476596" cy="3403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80F6B33-D385-4C5B-B470-36EE0D1F6AB0}"/>
              </a:ext>
            </a:extLst>
          </p:cNvPr>
          <p:cNvSpPr txBox="1"/>
          <p:nvPr/>
        </p:nvSpPr>
        <p:spPr>
          <a:xfrm>
            <a:off x="5619868" y="1854774"/>
            <a:ext cx="4683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endParaRPr lang="ko-KR" altLang="en-US" sz="11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7771B9-7DC8-42BF-87B3-E9B38196AD26}"/>
              </a:ext>
            </a:extLst>
          </p:cNvPr>
          <p:cNvSpPr txBox="1"/>
          <p:nvPr/>
        </p:nvSpPr>
        <p:spPr>
          <a:xfrm>
            <a:off x="5619868" y="2793400"/>
            <a:ext cx="4683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</a:t>
            </a:r>
            <a:endParaRPr lang="ko-KR" altLang="en-US" sz="11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95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C9DC4-BBEA-BA93-E511-D328DDDF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Backgrounds on Underlying Technologies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873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40A6C-C4C4-46B2-9DE9-3B6BA989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PoC</a:t>
            </a:r>
            <a:r>
              <a:rPr lang="en-US" altLang="ko-KR" dirty="0"/>
              <a:t> (2/3)</a:t>
            </a:r>
            <a:endParaRPr lang="ko-KR" alt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D325562-1948-4E5A-98BB-E4E2B4611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CIM Adaptor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D0575-55DC-4A92-89B6-28CBE59E1D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70</a:t>
            </a:fld>
            <a:endParaRPr lang="ko-KR" alt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E7F9C36-75B5-4CE0-BC88-80425C54CD55}"/>
              </a:ext>
            </a:extLst>
          </p:cNvPr>
          <p:cNvGrpSpPr/>
          <p:nvPr/>
        </p:nvGrpSpPr>
        <p:grpSpPr>
          <a:xfrm>
            <a:off x="3138941" y="1865010"/>
            <a:ext cx="5914118" cy="3496883"/>
            <a:chOff x="181882" y="1865010"/>
            <a:chExt cx="5914118" cy="349688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4013E9-CFEE-401C-8D88-89A6496009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758" r="72959" b="32927"/>
            <a:stretch/>
          </p:blipFill>
          <p:spPr>
            <a:xfrm>
              <a:off x="1587661" y="1911276"/>
              <a:ext cx="3296873" cy="345061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9BD2787-BB04-4AE0-A658-E782599A5406}"/>
                </a:ext>
              </a:extLst>
            </p:cNvPr>
            <p:cNvSpPr txBox="1"/>
            <p:nvPr/>
          </p:nvSpPr>
          <p:spPr>
            <a:xfrm>
              <a:off x="181882" y="3819079"/>
              <a:ext cx="144534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1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Parsed </a:t>
              </a:r>
            </a:p>
            <a:p>
              <a:pPr algn="r"/>
              <a:r>
                <a:rPr lang="en-US" altLang="ko-KR" sz="11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DNP3.0 Data</a:t>
              </a:r>
              <a:endParaRPr lang="ko-KR" altLang="en-US" sz="11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02C76D2-4EA4-4B39-B39F-BABD83AEEE63}"/>
                </a:ext>
              </a:extLst>
            </p:cNvPr>
            <p:cNvSpPr/>
            <p:nvPr/>
          </p:nvSpPr>
          <p:spPr>
            <a:xfrm>
              <a:off x="1592668" y="4216048"/>
              <a:ext cx="3284721" cy="1121922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5FF8937-7DD8-4AA4-A7F9-937255778335}"/>
                </a:ext>
              </a:extLst>
            </p:cNvPr>
            <p:cNvSpPr/>
            <p:nvPr/>
          </p:nvSpPr>
          <p:spPr>
            <a:xfrm>
              <a:off x="1587661" y="2448172"/>
              <a:ext cx="1094287" cy="1767878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4F561EF-BFCD-4F21-9F6C-FA29AE8CBDAF}"/>
                </a:ext>
              </a:extLst>
            </p:cNvPr>
            <p:cNvSpPr/>
            <p:nvPr/>
          </p:nvSpPr>
          <p:spPr>
            <a:xfrm>
              <a:off x="2709473" y="2448171"/>
              <a:ext cx="2175061" cy="176787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FC170B1-86A2-456A-B68B-EB00314138BF}"/>
                </a:ext>
              </a:extLst>
            </p:cNvPr>
            <p:cNvSpPr/>
            <p:nvPr/>
          </p:nvSpPr>
          <p:spPr>
            <a:xfrm>
              <a:off x="1587661" y="1914697"/>
              <a:ext cx="3296873" cy="504653"/>
            </a:xfrm>
            <a:prstGeom prst="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7160051-9536-4BE8-A79C-AACE09AF7042}"/>
                </a:ext>
              </a:extLst>
            </p:cNvPr>
            <p:cNvSpPr txBox="1"/>
            <p:nvPr/>
          </p:nvSpPr>
          <p:spPr>
            <a:xfrm>
              <a:off x="4846434" y="1865010"/>
              <a:ext cx="12495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accent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Raw DNP3.0 Data</a:t>
              </a:r>
              <a:endParaRPr lang="ko-KR" altLang="en-US" sz="11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93355B-244F-498A-B554-D74A926EFB54}"/>
                </a:ext>
              </a:extLst>
            </p:cNvPr>
            <p:cNvSpPr txBox="1"/>
            <p:nvPr/>
          </p:nvSpPr>
          <p:spPr>
            <a:xfrm>
              <a:off x="4846434" y="3985452"/>
              <a:ext cx="12495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CIM Data</a:t>
              </a:r>
              <a:endParaRPr lang="ko-KR" altLang="en-US" sz="1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AEFD7224-381E-4097-9C67-61F85FCF57CA}"/>
                </a:ext>
              </a:extLst>
            </p:cNvPr>
            <p:cNvCxnSpPr>
              <a:stCxn id="11" idx="2"/>
              <a:endCxn id="12" idx="2"/>
            </p:cNvCxnSpPr>
            <p:nvPr/>
          </p:nvCxnSpPr>
          <p:spPr>
            <a:xfrm rot="5400000" flipH="1" flipV="1">
              <a:off x="2965903" y="3384949"/>
              <a:ext cx="2" cy="1662199"/>
            </a:xfrm>
            <a:prstGeom prst="bentConnector3">
              <a:avLst>
                <a:gd name="adj1" fmla="val -11430000000"/>
              </a:avLst>
            </a:prstGeom>
            <a:ln w="25400">
              <a:gradFill>
                <a:gsLst>
                  <a:gs pos="0">
                    <a:schemeClr val="accent1"/>
                  </a:gs>
                  <a:gs pos="100000">
                    <a:srgbClr val="FF0000"/>
                  </a:gs>
                </a:gsLst>
                <a:lin ang="5400000" scaled="1"/>
              </a:gra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DA4312E-77FD-4C78-A5EB-62DC95B4980E}"/>
                </a:ext>
              </a:extLst>
            </p:cNvPr>
            <p:cNvSpPr txBox="1"/>
            <p:nvPr/>
          </p:nvSpPr>
          <p:spPr>
            <a:xfrm>
              <a:off x="2200527" y="4431948"/>
              <a:ext cx="150233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DNP3.0 to CIM Mapping</a:t>
              </a:r>
              <a:endPara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Connector: Elbow 30">
              <a:extLst>
                <a:ext uri="{FF2B5EF4-FFF2-40B4-BE49-F238E27FC236}">
                  <a16:creationId xmlns:a16="http://schemas.microsoft.com/office/drawing/2014/main" id="{06E3078A-39B2-45F0-B62B-2B893879CCFA}"/>
                </a:ext>
              </a:extLst>
            </p:cNvPr>
            <p:cNvCxnSpPr>
              <a:stCxn id="14" idx="1"/>
            </p:cNvCxnSpPr>
            <p:nvPr/>
          </p:nvCxnSpPr>
          <p:spPr>
            <a:xfrm rot="10800000" flipV="1">
              <a:off x="1587661" y="2167024"/>
              <a:ext cx="12700" cy="1261976"/>
            </a:xfrm>
            <a:prstGeom prst="bentConnector4">
              <a:avLst>
                <a:gd name="adj1" fmla="val 2450000"/>
                <a:gd name="adj2" fmla="val 99245"/>
              </a:avLst>
            </a:prstGeom>
            <a:ln w="25400">
              <a:gradFill>
                <a:gsLst>
                  <a:gs pos="0">
                    <a:schemeClr val="accent4"/>
                  </a:gs>
                  <a:gs pos="100000">
                    <a:schemeClr val="accent1"/>
                  </a:gs>
                </a:gsLst>
                <a:lin ang="5400000" scaled="0"/>
              </a:gra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C32A072-F765-4C21-970B-D62947DAA2BE}"/>
                </a:ext>
              </a:extLst>
            </p:cNvPr>
            <p:cNvSpPr txBox="1"/>
            <p:nvPr/>
          </p:nvSpPr>
          <p:spPr>
            <a:xfrm>
              <a:off x="646936" y="2533462"/>
              <a:ext cx="644792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Parsing</a:t>
              </a:r>
              <a:br>
                <a:rPr lang="en-US" altLang="ko-KR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ko-KR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DNP3.0</a:t>
              </a:r>
              <a:br>
                <a:rPr lang="en-US" altLang="ko-KR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ko-KR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</a:t>
              </a:r>
              <a:endParaRPr lang="ko-KR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aphicFrame>
        <p:nvGraphicFramePr>
          <p:cNvPr id="41" name="표 6">
            <a:extLst>
              <a:ext uri="{FF2B5EF4-FFF2-40B4-BE49-F238E27FC236}">
                <a16:creationId xmlns:a16="http://schemas.microsoft.com/office/drawing/2014/main" id="{211462E8-89EE-40D4-AB96-88CA166CBF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001856"/>
              </p:ext>
            </p:extLst>
          </p:nvPr>
        </p:nvGraphicFramePr>
        <p:xfrm>
          <a:off x="9263523" y="1911276"/>
          <a:ext cx="1797274" cy="3417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0068">
                  <a:extLst>
                    <a:ext uri="{9D8B030D-6E8A-4147-A177-3AD203B41FA5}">
                      <a16:colId xmlns:a16="http://schemas.microsoft.com/office/drawing/2014/main" val="47469347"/>
                    </a:ext>
                  </a:extLst>
                </a:gridCol>
                <a:gridCol w="847206">
                  <a:extLst>
                    <a:ext uri="{9D8B030D-6E8A-4147-A177-3AD203B41FA5}">
                      <a16:colId xmlns:a16="http://schemas.microsoft.com/office/drawing/2014/main" val="3210804425"/>
                    </a:ext>
                  </a:extLst>
                </a:gridCol>
              </a:tblGrid>
              <a:tr h="212401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900" b="1" dirty="0"/>
                        <a:t>CIM</a:t>
                      </a:r>
                    </a:p>
                  </a:txBody>
                  <a:tcPr marL="85349" marR="85349" marT="42674" marB="42674"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96407"/>
                  </a:ext>
                </a:extLst>
              </a:tr>
              <a:tr h="212401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900" b="1" dirty="0" err="1"/>
                        <a:t>ACLineSegment</a:t>
                      </a:r>
                      <a:r>
                        <a:rPr lang="en-US" altLang="ko-KR" sz="900" b="1" dirty="0"/>
                        <a:t> Class</a:t>
                      </a:r>
                      <a:endParaRPr lang="ko-KR" altLang="en-US" sz="900" b="1" dirty="0"/>
                    </a:p>
                  </a:txBody>
                  <a:tcPr marL="85349" marR="85349" marT="42674" marB="42674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929143"/>
                  </a:ext>
                </a:extLst>
              </a:tr>
              <a:tr h="198176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length</a:t>
                      </a:r>
                      <a:endParaRPr lang="ko-KR" altLang="en-US" sz="800" dirty="0"/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UnitSymbol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601930845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UnitMultiplier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116120538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value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449176112"/>
                  </a:ext>
                </a:extLst>
              </a:tr>
              <a:tr h="198176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r</a:t>
                      </a:r>
                      <a:endParaRPr lang="ko-KR" altLang="en-US" sz="800"/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UnitSymbol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746780456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UnitMultiplier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060946339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value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625874095"/>
                  </a:ext>
                </a:extLst>
              </a:tr>
              <a:tr h="198176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x</a:t>
                      </a:r>
                      <a:endParaRPr lang="ko-KR" altLang="en-US" sz="800"/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UnitSymbol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7233993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UnitMultiplier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755536376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value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052532165"/>
                  </a:ext>
                </a:extLst>
              </a:tr>
              <a:tr h="198176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r0</a:t>
                      </a:r>
                      <a:endParaRPr lang="ko-KR" altLang="en-US" sz="800"/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UnitSymbol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643640174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UnitMultiplier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403698022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value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2191821944"/>
                  </a:ext>
                </a:extLst>
              </a:tr>
              <a:tr h="198176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x0</a:t>
                      </a:r>
                      <a:endParaRPr lang="ko-KR" altLang="en-US" sz="800" dirty="0"/>
                    </a:p>
                  </a:txBody>
                  <a:tcPr marL="85349" marR="85349" marT="42674" marB="426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UnitSymbol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591421926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UnitMultiplier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629742505"/>
                  </a:ext>
                </a:extLst>
              </a:tr>
              <a:tr h="19817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value</a:t>
                      </a:r>
                      <a:endParaRPr lang="ko-KR" altLang="en-US" sz="800" dirty="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007499400"/>
                  </a:ext>
                </a:extLst>
              </a:tr>
            </a:tbl>
          </a:graphicData>
        </a:graphic>
      </p:graphicFrame>
      <p:graphicFrame>
        <p:nvGraphicFramePr>
          <p:cNvPr id="44" name="표 6">
            <a:extLst>
              <a:ext uri="{FF2B5EF4-FFF2-40B4-BE49-F238E27FC236}">
                <a16:creationId xmlns:a16="http://schemas.microsoft.com/office/drawing/2014/main" id="{FF4634A3-1B01-4611-BA06-943B0B44CF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440270"/>
              </p:ext>
            </p:extLst>
          </p:nvPr>
        </p:nvGraphicFramePr>
        <p:xfrm>
          <a:off x="1073724" y="1911276"/>
          <a:ext cx="1848453" cy="34075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3373">
                  <a:extLst>
                    <a:ext uri="{9D8B030D-6E8A-4147-A177-3AD203B41FA5}">
                      <a16:colId xmlns:a16="http://schemas.microsoft.com/office/drawing/2014/main" val="2004384606"/>
                    </a:ext>
                  </a:extLst>
                </a:gridCol>
                <a:gridCol w="795080">
                  <a:extLst>
                    <a:ext uri="{9D8B030D-6E8A-4147-A177-3AD203B41FA5}">
                      <a16:colId xmlns:a16="http://schemas.microsoft.com/office/drawing/2014/main" val="3614695712"/>
                    </a:ext>
                  </a:extLst>
                </a:gridCol>
              </a:tblGrid>
              <a:tr h="212401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900" b="1" dirty="0"/>
                        <a:t>DNP3.0</a:t>
                      </a:r>
                      <a:endParaRPr lang="ko-KR" altLang="en-US" sz="900" b="1" dirty="0"/>
                    </a:p>
                  </a:txBody>
                  <a:tcPr marL="85349" marR="85349" marT="42674" marB="42674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96407"/>
                  </a:ext>
                </a:extLst>
              </a:tr>
              <a:tr h="2124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1"/>
                        <a:t>Group, Variation</a:t>
                      </a:r>
                      <a:endParaRPr lang="ko-KR" altLang="en-US" sz="900" b="1"/>
                    </a:p>
                  </a:txBody>
                  <a:tcPr marL="70154" marR="70154" marT="35077" marB="35077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1"/>
                        <a:t>Index</a:t>
                      </a:r>
                      <a:endParaRPr lang="ko-KR" altLang="en-US" sz="900" b="1"/>
                    </a:p>
                  </a:txBody>
                  <a:tcPr marL="70154" marR="70154" marT="35077" marB="35077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929143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0x00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601930845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0x01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116120538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0x02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449176112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0x03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746780456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0x04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060946339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0x05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625874095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0x06</a:t>
                      </a:r>
                      <a:endParaRPr lang="ko-KR" altLang="en-US" sz="800" dirty="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7233993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0x07</a:t>
                      </a:r>
                      <a:endParaRPr lang="ko-KR" altLang="en-US" sz="800" dirty="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755536376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0x08</a:t>
                      </a:r>
                      <a:endParaRPr lang="ko-KR" altLang="en-US" sz="800" dirty="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052532165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0x09</a:t>
                      </a:r>
                      <a:endParaRPr lang="ko-KR" altLang="en-US" sz="800" dirty="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643640174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0x0A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403698022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0x0B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2191821944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0x0C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1591421926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/>
                        <a:t>0x0D</a:t>
                      </a:r>
                      <a:endParaRPr lang="ko-KR" altLang="en-US" sz="80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629742505"/>
                  </a:ext>
                </a:extLst>
              </a:tr>
              <a:tr h="198176">
                <a:tc>
                  <a:txBody>
                    <a:bodyPr/>
                    <a:lstStyle/>
                    <a:p>
                      <a:pPr marL="0" marR="0" lvl="0" indent="0" algn="l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g40v3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0154" marR="70154" marT="35077" marB="3507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0x0E</a:t>
                      </a:r>
                      <a:endParaRPr lang="ko-KR" altLang="en-US" sz="800" dirty="0"/>
                    </a:p>
                  </a:txBody>
                  <a:tcPr marL="70154" marR="70154" marT="35077" marB="35077"/>
                </a:tc>
                <a:extLst>
                  <a:ext uri="{0D108BD9-81ED-4DB2-BD59-A6C34878D82A}">
                    <a16:rowId xmlns:a16="http://schemas.microsoft.com/office/drawing/2014/main" val="3007499400"/>
                  </a:ext>
                </a:extLst>
              </a:tr>
            </a:tbl>
          </a:graphicData>
        </a:graphic>
      </p:graphicFrame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95174D3-5525-440A-9557-4C7331055A67}"/>
              </a:ext>
            </a:extLst>
          </p:cNvPr>
          <p:cNvCxnSpPr/>
          <p:nvPr/>
        </p:nvCxnSpPr>
        <p:spPr>
          <a:xfrm flipH="1" flipV="1">
            <a:off x="2922177" y="2346960"/>
            <a:ext cx="1622543" cy="101211"/>
          </a:xfrm>
          <a:prstGeom prst="line">
            <a:avLst/>
          </a:prstGeom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82B0827-4ABA-4D4D-8C6F-FA7D8DE234D6}"/>
              </a:ext>
            </a:extLst>
          </p:cNvPr>
          <p:cNvCxnSpPr/>
          <p:nvPr/>
        </p:nvCxnSpPr>
        <p:spPr>
          <a:xfrm flipH="1">
            <a:off x="2922177" y="4211322"/>
            <a:ext cx="1628893" cy="1088004"/>
          </a:xfrm>
          <a:prstGeom prst="line">
            <a:avLst/>
          </a:prstGeom>
          <a:ln w="19050">
            <a:solidFill>
              <a:schemeClr val="accent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52D9583-BAFF-43AC-B24B-82047B2F039D}"/>
              </a:ext>
            </a:extLst>
          </p:cNvPr>
          <p:cNvCxnSpPr/>
          <p:nvPr/>
        </p:nvCxnSpPr>
        <p:spPr>
          <a:xfrm flipV="1">
            <a:off x="7841593" y="2346960"/>
            <a:ext cx="1421930" cy="101211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7A75468-901B-4FC9-B62B-5A8CC9793EE3}"/>
              </a:ext>
            </a:extLst>
          </p:cNvPr>
          <p:cNvCxnSpPr>
            <a:cxnSpLocks/>
          </p:cNvCxnSpPr>
          <p:nvPr/>
        </p:nvCxnSpPr>
        <p:spPr>
          <a:xfrm>
            <a:off x="7848600" y="4225925"/>
            <a:ext cx="1414923" cy="109290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52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40A6C-C4C4-46B2-9DE9-3B6BA989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PoC</a:t>
            </a:r>
            <a:r>
              <a:rPr lang="en-US" altLang="ko-KR" dirty="0"/>
              <a:t> (3/3)</a:t>
            </a:r>
            <a:endParaRPr lang="ko-KR" alt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D325562-1948-4E5A-98BB-E4E2B4611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DDS Publisher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D0575-55DC-4A92-89B6-28CBE59E1D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71</a:t>
            </a:fld>
            <a:endParaRPr lang="ko-KR" alt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E732BF-2484-489D-BA84-2D1EB23AC1F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627279" y="1435101"/>
            <a:ext cx="5009804" cy="4965700"/>
          </a:xfrm>
        </p:spPr>
        <p:txBody>
          <a:bodyPr/>
          <a:lstStyle/>
          <a:p>
            <a:r>
              <a:rPr lang="en-US" altLang="ko-KR" dirty="0"/>
              <a:t>DDS Subscriber</a:t>
            </a:r>
            <a:endParaRPr lang="ko-KR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760843-274B-4CD2-B00A-E259461C63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24" r="69587"/>
          <a:stretch/>
        </p:blipFill>
        <p:spPr>
          <a:xfrm>
            <a:off x="6103878" y="1911276"/>
            <a:ext cx="3707934" cy="44629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13FECA-81B0-4DDA-8813-B1429BA00F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79" r="77500" b="4954"/>
          <a:stretch/>
        </p:blipFill>
        <p:spPr>
          <a:xfrm>
            <a:off x="1078462" y="1911276"/>
            <a:ext cx="2743200" cy="284386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3F3DB03-AC41-4666-8478-8E48DFB2C3D5}"/>
              </a:ext>
            </a:extLst>
          </p:cNvPr>
          <p:cNvSpPr/>
          <p:nvPr/>
        </p:nvSpPr>
        <p:spPr>
          <a:xfrm>
            <a:off x="1078462" y="3474215"/>
            <a:ext cx="2743200" cy="1556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AC4598F-CFDC-4894-AE6A-7BE31F5E2022}"/>
              </a:ext>
            </a:extLst>
          </p:cNvPr>
          <p:cNvSpPr/>
          <p:nvPr/>
        </p:nvSpPr>
        <p:spPr>
          <a:xfrm>
            <a:off x="6109647" y="2155955"/>
            <a:ext cx="3710039" cy="39883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B6EB70C-E4FD-4A1B-9A3A-074DEEDD0F13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>
            <a:off x="3821662" y="3552031"/>
            <a:ext cx="2287985" cy="59807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0F06987-CB94-4696-90BF-6C6E473B6F8D}"/>
              </a:ext>
            </a:extLst>
          </p:cNvPr>
          <p:cNvSpPr txBox="1"/>
          <p:nvPr/>
        </p:nvSpPr>
        <p:spPr>
          <a:xfrm>
            <a:off x="4113049" y="3335715"/>
            <a:ext cx="17052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CIM DDS Topic Publish</a:t>
            </a:r>
            <a:endParaRPr lang="ko-KR" altLang="en-US" sz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0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E3146-7276-43D9-9EA9-8D51AF389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Performance Analysis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F23C7-8AE3-4BC9-9DD1-CCDCA97A39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IEC 61850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968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Performance Test parameter</a:t>
            </a:r>
            <a:endParaRPr lang="ko-KR" alt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20234-18EE-44BB-AF14-EF7F7EBF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Language : </a:t>
            </a:r>
            <a:r>
              <a:rPr lang="en-US" altLang="ko-KR" dirty="0" err="1"/>
              <a:t>Cpp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73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755768" y="5303532"/>
            <a:ext cx="2043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test parameter &gt;</a:t>
            </a:r>
            <a:endParaRPr lang="ko-KR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내용 개체 틀 2">
            <a:extLst>
              <a:ext uri="{FF2B5EF4-FFF2-40B4-BE49-F238E27FC236}">
                <a16:creationId xmlns:a16="http://schemas.microsoft.com/office/drawing/2014/main" id="{ACCD112D-DE81-4509-A16C-56297A2F90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4435462"/>
              </p:ext>
            </p:extLst>
          </p:nvPr>
        </p:nvGraphicFramePr>
        <p:xfrm>
          <a:off x="1028121" y="1899678"/>
          <a:ext cx="7498698" cy="34038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9349">
                  <a:extLst>
                    <a:ext uri="{9D8B030D-6E8A-4147-A177-3AD203B41FA5}">
                      <a16:colId xmlns:a16="http://schemas.microsoft.com/office/drawing/2014/main" val="1948797231"/>
                    </a:ext>
                  </a:extLst>
                </a:gridCol>
                <a:gridCol w="3749349">
                  <a:extLst>
                    <a:ext uri="{9D8B030D-6E8A-4147-A177-3AD203B41FA5}">
                      <a16:colId xmlns:a16="http://schemas.microsoft.com/office/drawing/2014/main" val="905644550"/>
                    </a:ext>
                  </a:extLst>
                </a:gridCol>
              </a:tblGrid>
              <a:tr h="470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Parameter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Value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3239839"/>
                  </a:ext>
                </a:extLst>
              </a:tr>
              <a:tr h="470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/>
                        <a:t>QoS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RELIABLE, KEEP_ALL_HISTORY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2977865"/>
                  </a:ext>
                </a:extLst>
              </a:tr>
              <a:tr h="470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Sample</a:t>
                      </a:r>
                      <a:r>
                        <a:rPr lang="en-US" altLang="ko-KR" sz="1600" baseline="0" dirty="0"/>
                        <a:t> Count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10000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827129"/>
                  </a:ext>
                </a:extLst>
              </a:tr>
              <a:tr h="470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Sample Data</a:t>
                      </a:r>
                      <a:r>
                        <a:rPr lang="en-US" altLang="ko-KR" sz="1600" baseline="0" dirty="0"/>
                        <a:t> Length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64, 256, 1024, 4096, 16k, 63k (Latency) 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500, 1k, 5k (Throughput)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7030795"/>
                  </a:ext>
                </a:extLst>
              </a:tr>
              <a:tr h="470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Interval</a:t>
                      </a:r>
                      <a:endParaRPr lang="ko-KR" altLang="en-US" sz="1600" b="0" dirty="0"/>
                    </a:p>
                  </a:txBody>
                  <a:tcPr marL="90172" marR="90172" marT="45087" marB="45087" anchor="ctr"/>
                </a:tc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10us</a:t>
                      </a:r>
                    </a:p>
                  </a:txBody>
                  <a:tcPr marL="75665" marR="75665" marT="37832" marB="37832" anchor="ctr"/>
                </a:tc>
                <a:extLst>
                  <a:ext uri="{0D108BD9-81ED-4DB2-BD59-A6C34878D82A}">
                    <a16:rowId xmlns:a16="http://schemas.microsoft.com/office/drawing/2014/main" val="1391574474"/>
                  </a:ext>
                </a:extLst>
              </a:tr>
              <a:tr h="470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Topic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/>
                        <a:t>ACLineSegment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9928295"/>
                  </a:ext>
                </a:extLst>
              </a:tr>
              <a:tr h="470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CNI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/>
                        <a:t>Antrea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2330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746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Scenarios	</a:t>
            </a:r>
            <a:endParaRPr lang="ko-KR" alt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A82EBF-63A9-4D20-A0FD-A4E14D496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총 </a:t>
            </a:r>
            <a:r>
              <a:rPr lang="en-US" altLang="ko-KR" dirty="0"/>
              <a:t>3</a:t>
            </a:r>
            <a:r>
              <a:rPr lang="ko-KR" altLang="en-US" dirty="0"/>
              <a:t>차례의 테스트 진행 </a:t>
            </a:r>
            <a:r>
              <a:rPr lang="en-US" altLang="ko-KR" dirty="0"/>
              <a:t>(</a:t>
            </a:r>
            <a:r>
              <a:rPr lang="en-US" altLang="ko-KR" dirty="0" err="1"/>
              <a:t>OpenDDS</a:t>
            </a:r>
            <a:r>
              <a:rPr lang="en-US" altLang="ko-KR" dirty="0"/>
              <a:t>, RTI </a:t>
            </a:r>
            <a:r>
              <a:rPr lang="en-US" altLang="ko-KR" dirty="0" err="1"/>
              <a:t>Connext</a:t>
            </a:r>
            <a:r>
              <a:rPr lang="en-US" altLang="ko-KR" dirty="0"/>
              <a:t> DDS)</a:t>
            </a:r>
          </a:p>
          <a:p>
            <a:pPr marL="998220" lvl="1" indent="-457200">
              <a:buFont typeface="+mj-lt"/>
              <a:buAutoNum type="arabicPeriod"/>
            </a:pPr>
            <a:r>
              <a:rPr lang="en-US" altLang="ko-KR" dirty="0"/>
              <a:t>(1pub - 1sub) unicast </a:t>
            </a:r>
            <a:r>
              <a:rPr lang="ko-KR" altLang="en-US" dirty="0"/>
              <a:t>환경에서 </a:t>
            </a:r>
            <a:r>
              <a:rPr lang="en-US" altLang="ko-KR" dirty="0"/>
              <a:t>DDS Throughput, Latency</a:t>
            </a:r>
            <a:r>
              <a:rPr lang="ko-KR" altLang="en-US" dirty="0"/>
              <a:t> 성능 비교 </a:t>
            </a:r>
            <a:endParaRPr lang="en-US" altLang="ko-KR" dirty="0"/>
          </a:p>
          <a:p>
            <a:pPr marL="998220" lvl="1" indent="-457200">
              <a:buFont typeface="+mj-lt"/>
              <a:buAutoNum type="arabicPeriod"/>
            </a:pPr>
            <a:r>
              <a:rPr lang="en-US" altLang="ko-KR" dirty="0"/>
              <a:t>(1pub - 1/4/16sub) unicast, multicast Latency </a:t>
            </a:r>
            <a:r>
              <a:rPr lang="ko-KR" altLang="en-US" dirty="0"/>
              <a:t>성능 비교</a:t>
            </a:r>
          </a:p>
          <a:p>
            <a:pPr marL="998220" lvl="1" indent="-457200">
              <a:buFont typeface="+mj-lt"/>
              <a:buAutoNum type="arabicPeriod"/>
            </a:pPr>
            <a:r>
              <a:rPr lang="en-US" altLang="ko-KR" dirty="0"/>
              <a:t>(1pub - 16sub) multicast </a:t>
            </a:r>
            <a:r>
              <a:rPr lang="ko-KR" altLang="en-US" dirty="0"/>
              <a:t>환경에서 </a:t>
            </a:r>
            <a:r>
              <a:rPr lang="en-US" altLang="ko-KR" dirty="0"/>
              <a:t>DDS Latency </a:t>
            </a:r>
            <a:r>
              <a:rPr lang="ko-KR" altLang="en-US" dirty="0"/>
              <a:t>성능 비교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endParaRPr lang="en-US" altLang="ko-KR" dirty="0"/>
          </a:p>
          <a:p>
            <a:r>
              <a:rPr lang="en-US" altLang="ko-KR" dirty="0"/>
              <a:t>Test Scenarios </a:t>
            </a:r>
            <a:r>
              <a:rPr lang="ko-KR" altLang="en-US" dirty="0"/>
              <a:t>정리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74</a:t>
            </a:fld>
            <a:endParaRPr lang="ko-KR" altLang="en-US"/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37095A97-38CC-4915-BD26-1553CC01D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039855"/>
              </p:ext>
            </p:extLst>
          </p:nvPr>
        </p:nvGraphicFramePr>
        <p:xfrm>
          <a:off x="1057067" y="3609719"/>
          <a:ext cx="9487317" cy="17081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205">
                  <a:extLst>
                    <a:ext uri="{9D8B030D-6E8A-4147-A177-3AD203B41FA5}">
                      <a16:colId xmlns:a16="http://schemas.microsoft.com/office/drawing/2014/main" val="3940656844"/>
                    </a:ext>
                  </a:extLst>
                </a:gridCol>
                <a:gridCol w="2042528">
                  <a:extLst>
                    <a:ext uri="{9D8B030D-6E8A-4147-A177-3AD203B41FA5}">
                      <a16:colId xmlns:a16="http://schemas.microsoft.com/office/drawing/2014/main" val="1812362622"/>
                    </a:ext>
                  </a:extLst>
                </a:gridCol>
                <a:gridCol w="2042528">
                  <a:extLst>
                    <a:ext uri="{9D8B030D-6E8A-4147-A177-3AD203B41FA5}">
                      <a16:colId xmlns:a16="http://schemas.microsoft.com/office/drawing/2014/main" val="3376767225"/>
                    </a:ext>
                  </a:extLst>
                </a:gridCol>
                <a:gridCol w="2042528">
                  <a:extLst>
                    <a:ext uri="{9D8B030D-6E8A-4147-A177-3AD203B41FA5}">
                      <a16:colId xmlns:a16="http://schemas.microsoft.com/office/drawing/2014/main" val="380702392"/>
                    </a:ext>
                  </a:extLst>
                </a:gridCol>
                <a:gridCol w="2042528">
                  <a:extLst>
                    <a:ext uri="{9D8B030D-6E8A-4147-A177-3AD203B41FA5}">
                      <a16:colId xmlns:a16="http://schemas.microsoft.com/office/drawing/2014/main" val="1911757285"/>
                    </a:ext>
                  </a:extLst>
                </a:gridCol>
              </a:tblGrid>
              <a:tr h="4270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Test Scenario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Subscriber Count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Transport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Test Target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Comparison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3575930"/>
                  </a:ext>
                </a:extLst>
              </a:tr>
              <a:tr h="4270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Unicast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Throughput, Latency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/>
                        <a:t>OpenDDS</a:t>
                      </a:r>
                      <a:r>
                        <a:rPr lang="en-US" altLang="ko-KR" sz="1600" dirty="0"/>
                        <a:t> vs RTIDDS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7448086"/>
                  </a:ext>
                </a:extLst>
              </a:tr>
              <a:tr h="4270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1, 4, 16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Unicast, Multicast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Latency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Unicast vs Multicast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681705"/>
                  </a:ext>
                </a:extLst>
              </a:tr>
              <a:tr h="4270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3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16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Multicast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Latency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/>
                        <a:t>OpenDDS</a:t>
                      </a:r>
                      <a:r>
                        <a:rPr lang="en-US" altLang="ko-KR" sz="1600" dirty="0"/>
                        <a:t> vs RTIDDS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7986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0844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그룹 132"/>
          <p:cNvGrpSpPr/>
          <p:nvPr/>
        </p:nvGrpSpPr>
        <p:grpSpPr>
          <a:xfrm>
            <a:off x="542062" y="1081595"/>
            <a:ext cx="11721486" cy="5211596"/>
            <a:chOff x="542062" y="1081595"/>
            <a:chExt cx="11721486" cy="5211596"/>
          </a:xfrm>
        </p:grpSpPr>
        <p:grpSp>
          <p:nvGrpSpPr>
            <p:cNvPr id="134" name="그룹 133"/>
            <p:cNvGrpSpPr/>
            <p:nvPr/>
          </p:nvGrpSpPr>
          <p:grpSpPr>
            <a:xfrm>
              <a:off x="542062" y="1845104"/>
              <a:ext cx="9021156" cy="2425356"/>
              <a:chOff x="792803" y="1341952"/>
              <a:chExt cx="9554844" cy="2457439"/>
            </a:xfrm>
          </p:grpSpPr>
          <p:sp>
            <p:nvSpPr>
              <p:cNvPr id="198" name="직사각형 197"/>
              <p:cNvSpPr/>
              <p:nvPr/>
            </p:nvSpPr>
            <p:spPr>
              <a:xfrm>
                <a:off x="7655222" y="1605349"/>
                <a:ext cx="2519615" cy="1946703"/>
              </a:xfrm>
              <a:prstGeom prst="rect">
                <a:avLst/>
              </a:prstGeom>
              <a:solidFill>
                <a:srgbClr val="C4E59F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Worker Node 3</a:t>
                </a:r>
              </a:p>
              <a:p>
                <a:pPr algn="ctr"/>
                <a:r>
                  <a:rPr lang="en-US" altLang="ko-KR" sz="1100" b="1" dirty="0">
                    <a:solidFill>
                      <a:schemeClr val="tx1"/>
                    </a:solidFill>
                  </a:rPr>
                  <a:t>DDS Sub</a:t>
                </a:r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직사각형 198"/>
              <p:cNvSpPr/>
              <p:nvPr/>
            </p:nvSpPr>
            <p:spPr>
              <a:xfrm>
                <a:off x="1065943" y="2297786"/>
                <a:ext cx="1332149" cy="127562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Master Node </a:t>
                </a:r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직사각형 199"/>
              <p:cNvSpPr/>
              <p:nvPr/>
            </p:nvSpPr>
            <p:spPr>
              <a:xfrm>
                <a:off x="2534658" y="1606345"/>
                <a:ext cx="2196513" cy="1967069"/>
              </a:xfrm>
              <a:prstGeom prst="rect">
                <a:avLst/>
              </a:prstGeom>
              <a:solidFill>
                <a:srgbClr val="ECDC9A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600" dirty="0">
                    <a:solidFill>
                      <a:sysClr val="windowText" lastClr="000000"/>
                    </a:solidFill>
                  </a:rPr>
                  <a:t>Worker Node 1</a:t>
                </a:r>
              </a:p>
              <a:p>
                <a:pPr algn="ctr"/>
                <a:r>
                  <a:rPr lang="en-US" altLang="ko-KR" sz="1100" b="1" dirty="0">
                    <a:solidFill>
                      <a:sysClr val="windowText" lastClr="000000"/>
                    </a:solidFill>
                  </a:rPr>
                  <a:t>IEC 61850 Simulator</a:t>
                </a:r>
                <a:endParaRPr lang="en-US" altLang="ko-KR" sz="1600" b="1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1" name="직사각형 200"/>
              <p:cNvSpPr/>
              <p:nvPr/>
            </p:nvSpPr>
            <p:spPr>
              <a:xfrm>
                <a:off x="4867736" y="1606345"/>
                <a:ext cx="2105771" cy="1967069"/>
              </a:xfrm>
              <a:prstGeom prst="rect">
                <a:avLst/>
              </a:prstGeom>
              <a:solidFill>
                <a:srgbClr val="D59988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Worker Node 2</a:t>
                </a:r>
              </a:p>
              <a:p>
                <a:pPr algn="ctr"/>
                <a:r>
                  <a:rPr lang="en-US" altLang="ko-KR" sz="1100" b="1" dirty="0">
                    <a:solidFill>
                      <a:schemeClr val="tx1"/>
                    </a:solidFill>
                  </a:rPr>
                  <a:t>CIM Adaptor &amp; DDS Pub</a:t>
                </a: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직사각형 201"/>
              <p:cNvSpPr/>
              <p:nvPr/>
            </p:nvSpPr>
            <p:spPr>
              <a:xfrm>
                <a:off x="2665935" y="2256224"/>
                <a:ext cx="839338" cy="1139453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IEC61850</a:t>
                </a:r>
              </a:p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Server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직사각형 202"/>
              <p:cNvSpPr/>
              <p:nvPr/>
            </p:nvSpPr>
            <p:spPr>
              <a:xfrm>
                <a:off x="3755218" y="2257873"/>
                <a:ext cx="839338" cy="1137804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IEC61850</a:t>
                </a:r>
              </a:p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Client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4" name="위쪽/아래쪽 화살표 207">
                <a:extLst>
                  <a:ext uri="{FF2B5EF4-FFF2-40B4-BE49-F238E27FC236}">
                    <a16:creationId xmlns:a16="http://schemas.microsoft.com/office/drawing/2014/main" id="{9F9F73DB-1B83-739B-9F68-3015A7D4C894}"/>
                  </a:ext>
                </a:extLst>
              </p:cNvPr>
              <p:cNvSpPr/>
              <p:nvPr/>
            </p:nvSpPr>
            <p:spPr>
              <a:xfrm rot="16200000">
                <a:off x="3568964" y="2737782"/>
                <a:ext cx="122258" cy="176335"/>
              </a:xfrm>
              <a:prstGeom prst="upDownArrow">
                <a:avLst/>
              </a:prstGeom>
              <a:solidFill>
                <a:schemeClr val="bg1">
                  <a:lumMod val="95000"/>
                </a:schemeClr>
              </a:solidFill>
              <a:ln w="19050" cmpd="sng">
                <a:solidFill>
                  <a:schemeClr val="tx1"/>
                </a:solidFill>
                <a:prstDash val="solid"/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직사각형 204"/>
              <p:cNvSpPr/>
              <p:nvPr/>
            </p:nvSpPr>
            <p:spPr>
              <a:xfrm>
                <a:off x="5918560" y="2256224"/>
                <a:ext cx="918000" cy="118186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10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100" dirty="0">
                    <a:solidFill>
                      <a:schemeClr val="tx1"/>
                    </a:solidFill>
                  </a:rPr>
                  <a:t>Publisher</a:t>
                </a:r>
              </a:p>
              <a:p>
                <a:pPr algn="ctr"/>
                <a:endParaRPr lang="en-US" altLang="ko-KR" sz="11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직사각형 205"/>
              <p:cNvSpPr/>
              <p:nvPr/>
            </p:nvSpPr>
            <p:spPr>
              <a:xfrm>
                <a:off x="4999734" y="2256224"/>
                <a:ext cx="918000" cy="118186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CIM</a:t>
                </a:r>
                <a:r>
                  <a:rPr lang="en-US" altLang="ko-KR" sz="1200" dirty="0">
                    <a:solidFill>
                      <a:schemeClr val="tx1"/>
                    </a:solidFill>
                  </a:rPr>
                  <a:t> 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</a:rPr>
                  <a:t>Mapping</a:t>
                </a:r>
              </a:p>
            </p:txBody>
          </p:sp>
          <p:sp>
            <p:nvSpPr>
              <p:cNvPr id="207" name="직사각형 206"/>
              <p:cNvSpPr/>
              <p:nvPr/>
            </p:nvSpPr>
            <p:spPr>
              <a:xfrm>
                <a:off x="5957442" y="2989797"/>
                <a:ext cx="840258" cy="40588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DataWriter</a:t>
                </a:r>
                <a:endParaRPr lang="ko-KR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오른쪽 화살표 207"/>
              <p:cNvSpPr/>
              <p:nvPr/>
            </p:nvSpPr>
            <p:spPr>
              <a:xfrm>
                <a:off x="4680687" y="2710441"/>
                <a:ext cx="378858" cy="273432"/>
              </a:xfrm>
              <a:prstGeom prst="rightArrow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209" name="직사각형 49">
                <a:extLst>
                  <a:ext uri="{FF2B5EF4-FFF2-40B4-BE49-F238E27FC236}">
                    <a16:creationId xmlns:a16="http://schemas.microsoft.com/office/drawing/2014/main" id="{A9F28559-7CE8-441E-B6CB-5254C35AF2C1}"/>
                  </a:ext>
                </a:extLst>
              </p:cNvPr>
              <p:cNvSpPr/>
              <p:nvPr/>
            </p:nvSpPr>
            <p:spPr>
              <a:xfrm>
                <a:off x="7960637" y="2256225"/>
                <a:ext cx="2071661" cy="1152665"/>
              </a:xfrm>
              <a:prstGeom prst="rect">
                <a:avLst/>
              </a:prstGeom>
              <a:solidFill>
                <a:srgbClr val="799A2E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 altLang="ko-KR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직사각형 50">
                <a:extLst>
                  <a:ext uri="{FF2B5EF4-FFF2-40B4-BE49-F238E27FC236}">
                    <a16:creationId xmlns:a16="http://schemas.microsoft.com/office/drawing/2014/main" id="{FD324F90-01A6-4E2A-8299-4A4F8BA7F758}"/>
                  </a:ext>
                </a:extLst>
              </p:cNvPr>
              <p:cNvSpPr/>
              <p:nvPr/>
            </p:nvSpPr>
            <p:spPr>
              <a:xfrm>
                <a:off x="8043860" y="2453740"/>
                <a:ext cx="819061" cy="87313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DataReader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11" name="Group 110">
                <a:extLst>
                  <a:ext uri="{FF2B5EF4-FFF2-40B4-BE49-F238E27FC236}">
                    <a16:creationId xmlns:a16="http://schemas.microsoft.com/office/drawing/2014/main" id="{2C426583-4575-44F2-9FBE-ADC6B738BCF9}"/>
                  </a:ext>
                </a:extLst>
              </p:cNvPr>
              <p:cNvGrpSpPr/>
              <p:nvPr/>
            </p:nvGrpSpPr>
            <p:grpSpPr>
              <a:xfrm>
                <a:off x="7226708" y="1490623"/>
                <a:ext cx="304034" cy="2245491"/>
                <a:chOff x="7234190" y="1503549"/>
                <a:chExt cx="304034" cy="2245491"/>
              </a:xfrm>
            </p:grpSpPr>
            <p:sp>
              <p:nvSpPr>
                <p:cNvPr id="218" name="Arrow: Down 111">
                  <a:extLst>
                    <a:ext uri="{FF2B5EF4-FFF2-40B4-BE49-F238E27FC236}">
                      <a16:creationId xmlns:a16="http://schemas.microsoft.com/office/drawing/2014/main" id="{D5926A5F-DBB1-46B8-A71B-6587DD67124E}"/>
                    </a:ext>
                  </a:extLst>
                </p:cNvPr>
                <p:cNvSpPr/>
                <p:nvPr/>
              </p:nvSpPr>
              <p:spPr>
                <a:xfrm>
                  <a:off x="7313294" y="3545930"/>
                  <a:ext cx="145823" cy="203110"/>
                </a:xfrm>
                <a:prstGeom prst="downArrow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19" name="Cylinder 112">
                  <a:extLst>
                    <a:ext uri="{FF2B5EF4-FFF2-40B4-BE49-F238E27FC236}">
                      <a16:creationId xmlns:a16="http://schemas.microsoft.com/office/drawing/2014/main" id="{85A0F2EB-4AAC-417A-995F-01F08065DE93}"/>
                    </a:ext>
                  </a:extLst>
                </p:cNvPr>
                <p:cNvSpPr/>
                <p:nvPr/>
              </p:nvSpPr>
              <p:spPr>
                <a:xfrm>
                  <a:off x="7234190" y="1619271"/>
                  <a:ext cx="304034" cy="1945708"/>
                </a:xfrm>
                <a:prstGeom prst="can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eaVert"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</a:rPr>
                    <a:t>   DDS Data Bus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Arrow: Down 113">
                  <a:extLst>
                    <a:ext uri="{FF2B5EF4-FFF2-40B4-BE49-F238E27FC236}">
                      <a16:creationId xmlns:a16="http://schemas.microsoft.com/office/drawing/2014/main" id="{D1532F22-1906-4CB3-9AA3-913FDB23B6F3}"/>
                    </a:ext>
                  </a:extLst>
                </p:cNvPr>
                <p:cNvSpPr/>
                <p:nvPr/>
              </p:nvSpPr>
              <p:spPr>
                <a:xfrm rot="10800000">
                  <a:off x="7313294" y="1503549"/>
                  <a:ext cx="145823" cy="147151"/>
                </a:xfrm>
                <a:prstGeom prst="downArrow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</p:grpSp>
          <p:sp>
            <p:nvSpPr>
              <p:cNvPr id="212" name="오른쪽 화살표 51">
                <a:extLst>
                  <a:ext uri="{FF2B5EF4-FFF2-40B4-BE49-F238E27FC236}">
                    <a16:creationId xmlns:a16="http://schemas.microsoft.com/office/drawing/2014/main" id="{B1303EEE-C9EA-45D2-9661-73DC4E838AFC}"/>
                  </a:ext>
                </a:extLst>
              </p:cNvPr>
              <p:cNvSpPr/>
              <p:nvPr/>
            </p:nvSpPr>
            <p:spPr>
              <a:xfrm>
                <a:off x="6754729" y="3029502"/>
                <a:ext cx="532024" cy="273432"/>
              </a:xfrm>
              <a:prstGeom prst="rightArrow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오른쪽 화살표 51">
                <a:extLst>
                  <a:ext uri="{FF2B5EF4-FFF2-40B4-BE49-F238E27FC236}">
                    <a16:creationId xmlns:a16="http://schemas.microsoft.com/office/drawing/2014/main" id="{DCD5828F-DA09-40B4-9749-697F5647521B}"/>
                  </a:ext>
                </a:extLst>
              </p:cNvPr>
              <p:cNvSpPr/>
              <p:nvPr/>
            </p:nvSpPr>
            <p:spPr>
              <a:xfrm>
                <a:off x="7430295" y="3015961"/>
                <a:ext cx="532024" cy="273432"/>
              </a:xfrm>
              <a:prstGeom prst="rightArrow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L-Shape 25">
                <a:extLst>
                  <a:ext uri="{FF2B5EF4-FFF2-40B4-BE49-F238E27FC236}">
                    <a16:creationId xmlns:a16="http://schemas.microsoft.com/office/drawing/2014/main" id="{EC634A5E-8CD4-467F-A13A-66A3947C0A37}"/>
                  </a:ext>
                </a:extLst>
              </p:cNvPr>
              <p:cNvSpPr/>
              <p:nvPr/>
            </p:nvSpPr>
            <p:spPr>
              <a:xfrm rot="10800000">
                <a:off x="792803" y="1341952"/>
                <a:ext cx="9554844" cy="2457439"/>
              </a:xfrm>
              <a:prstGeom prst="corner">
                <a:avLst>
                  <a:gd name="adj1" fmla="val 100000"/>
                  <a:gd name="adj2" fmla="val 44499"/>
                </a:avLst>
              </a:prstGeom>
              <a:noFill/>
              <a:ln w="285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pic>
            <p:nvPicPr>
              <p:cNvPr id="215" name="Picture 27">
                <a:extLst>
                  <a:ext uri="{FF2B5EF4-FFF2-40B4-BE49-F238E27FC236}">
                    <a16:creationId xmlns:a16="http://schemas.microsoft.com/office/drawing/2014/main" id="{2693177E-2881-4921-B7A5-E6D5C5DC92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3602" y="1406075"/>
                <a:ext cx="545811" cy="623784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16" name="TextBox 215">
                <a:extLst>
                  <a:ext uri="{FF2B5EF4-FFF2-40B4-BE49-F238E27FC236}">
                    <a16:creationId xmlns:a16="http://schemas.microsoft.com/office/drawing/2014/main" id="{B6B896D9-D92F-4CFE-AE18-55EDFECD8409}"/>
                  </a:ext>
                </a:extLst>
              </p:cNvPr>
              <p:cNvSpPr txBox="1"/>
              <p:nvPr/>
            </p:nvSpPr>
            <p:spPr>
              <a:xfrm>
                <a:off x="8861892" y="2614600"/>
                <a:ext cx="1104033" cy="584715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Subscriber</a:t>
                </a:r>
              </a:p>
            </p:txBody>
          </p:sp>
          <p:sp>
            <p:nvSpPr>
              <p:cNvPr id="217" name="오른쪽 화살표 32">
                <a:extLst>
                  <a:ext uri="{FF2B5EF4-FFF2-40B4-BE49-F238E27FC236}">
                    <a16:creationId xmlns:a16="http://schemas.microsoft.com/office/drawing/2014/main" id="{8232F714-94D0-4467-9D54-61E5472F3717}"/>
                  </a:ext>
                </a:extLst>
              </p:cNvPr>
              <p:cNvSpPr/>
              <p:nvPr/>
            </p:nvSpPr>
            <p:spPr>
              <a:xfrm>
                <a:off x="5835108" y="2773599"/>
                <a:ext cx="203840" cy="147116"/>
              </a:xfrm>
              <a:prstGeom prst="rightArrow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</p:grpSp>
        <p:sp>
          <p:nvSpPr>
            <p:cNvPr id="135" name="직사각형 19">
              <a:extLst>
                <a:ext uri="{FF2B5EF4-FFF2-40B4-BE49-F238E27FC236}">
                  <a16:creationId xmlns:a16="http://schemas.microsoft.com/office/drawing/2014/main" id="{00561664-1F00-4BE2-97B9-B7F899802367}"/>
                </a:ext>
              </a:extLst>
            </p:cNvPr>
            <p:cNvSpPr/>
            <p:nvPr/>
          </p:nvSpPr>
          <p:spPr>
            <a:xfrm>
              <a:off x="8872110" y="1667490"/>
              <a:ext cx="3014521" cy="1967069"/>
            </a:xfrm>
            <a:prstGeom prst="rect">
              <a:avLst/>
            </a:prstGeom>
            <a:noFill/>
            <a:ln w="12700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36" name="그룹 135"/>
            <p:cNvGrpSpPr/>
            <p:nvPr/>
          </p:nvGrpSpPr>
          <p:grpSpPr>
            <a:xfrm>
              <a:off x="9410427" y="1081595"/>
              <a:ext cx="2853121" cy="5211596"/>
              <a:chOff x="9410427" y="746627"/>
              <a:chExt cx="2853121" cy="5211596"/>
            </a:xfrm>
          </p:grpSpPr>
          <p:sp>
            <p:nvSpPr>
              <p:cNvPr id="141" name="오른쪽 화살표 59">
                <a:extLst>
                  <a:ext uri="{FF2B5EF4-FFF2-40B4-BE49-F238E27FC236}">
                    <a16:creationId xmlns:a16="http://schemas.microsoft.com/office/drawing/2014/main" id="{D0B62BFC-3732-4F13-9C0A-A89D2240D153}"/>
                  </a:ext>
                </a:extLst>
              </p:cNvPr>
              <p:cNvSpPr/>
              <p:nvPr/>
            </p:nvSpPr>
            <p:spPr>
              <a:xfrm rot="10800000">
                <a:off x="9410427" y="1955260"/>
                <a:ext cx="1575465" cy="1275868"/>
              </a:xfrm>
              <a:prstGeom prst="rightArrow">
                <a:avLst>
                  <a:gd name="adj1" fmla="val 62717"/>
                  <a:gd name="adj2" fmla="val 51345"/>
                </a:avLst>
              </a:prstGeom>
              <a:solidFill>
                <a:srgbClr val="F3EFDE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2" name="그룹 141"/>
              <p:cNvGrpSpPr/>
              <p:nvPr/>
            </p:nvGrpSpPr>
            <p:grpSpPr>
              <a:xfrm>
                <a:off x="9444926" y="746627"/>
                <a:ext cx="2818622" cy="5211596"/>
                <a:chOff x="9444926" y="746627"/>
                <a:chExt cx="2818622" cy="5211596"/>
              </a:xfrm>
            </p:grpSpPr>
            <p:sp>
              <p:nvSpPr>
                <p:cNvPr id="143" name="모서리가 둥근 직사각형 9">
                  <a:extLst>
                    <a:ext uri="{FF2B5EF4-FFF2-40B4-BE49-F238E27FC236}">
                      <a16:creationId xmlns:a16="http://schemas.microsoft.com/office/drawing/2014/main" id="{128E371F-9CDE-4901-820A-ECF18E15C28A}"/>
                    </a:ext>
                  </a:extLst>
                </p:cNvPr>
                <p:cNvSpPr/>
                <p:nvPr/>
              </p:nvSpPr>
              <p:spPr>
                <a:xfrm rot="16200000">
                  <a:off x="8703239" y="2797722"/>
                  <a:ext cx="4817503" cy="1503499"/>
                </a:xfrm>
                <a:prstGeom prst="roundRect">
                  <a:avLst>
                    <a:gd name="adj" fmla="val 12343"/>
                  </a:avLst>
                </a:prstGeom>
                <a:solidFill>
                  <a:srgbClr val="F3EFDE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2" name="모서리가 둥근 직사각형 40">
                  <a:extLst>
                    <a:ext uri="{FF2B5EF4-FFF2-40B4-BE49-F238E27FC236}">
                      <a16:creationId xmlns:a16="http://schemas.microsoft.com/office/drawing/2014/main" id="{D607D564-FEDD-4745-90D4-F944AD06FC45}"/>
                    </a:ext>
                  </a:extLst>
                </p:cNvPr>
                <p:cNvSpPr/>
                <p:nvPr/>
              </p:nvSpPr>
              <p:spPr>
                <a:xfrm rot="16200000">
                  <a:off x="8851778" y="2917962"/>
                  <a:ext cx="4485201" cy="1252426"/>
                </a:xfrm>
                <a:prstGeom prst="roundRect">
                  <a:avLst>
                    <a:gd name="adj" fmla="val 12343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3" name="TextBox 182">
                  <a:extLst>
                    <a:ext uri="{FF2B5EF4-FFF2-40B4-BE49-F238E27FC236}">
                      <a16:creationId xmlns:a16="http://schemas.microsoft.com/office/drawing/2014/main" id="{58D5B0E9-820F-4614-B164-8B6414E1B3B9}"/>
                    </a:ext>
                  </a:extLst>
                </p:cNvPr>
                <p:cNvSpPr txBox="1"/>
                <p:nvPr/>
              </p:nvSpPr>
              <p:spPr>
                <a:xfrm>
                  <a:off x="9924082" y="903746"/>
                  <a:ext cx="2339466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dirty="0" err="1"/>
                    <a:t>Gitlab</a:t>
                  </a:r>
                  <a:r>
                    <a:rPr lang="en-US" altLang="ko-KR" b="1" dirty="0"/>
                    <a:t> CI/CD</a:t>
                  </a:r>
                  <a:r>
                    <a:rPr lang="en-US" altLang="ko-KR" dirty="0"/>
                    <a:t> Pipeline</a:t>
                  </a:r>
                  <a:endParaRPr lang="ko-KR" altLang="en-US" dirty="0"/>
                </a:p>
              </p:txBody>
            </p:sp>
            <p:sp>
              <p:nvSpPr>
                <p:cNvPr id="184" name="TextBox 183">
                  <a:extLst>
                    <a:ext uri="{FF2B5EF4-FFF2-40B4-BE49-F238E27FC236}">
                      <a16:creationId xmlns:a16="http://schemas.microsoft.com/office/drawing/2014/main" id="{04876402-A1BD-4918-9864-66FF24FA1269}"/>
                    </a:ext>
                  </a:extLst>
                </p:cNvPr>
                <p:cNvSpPr txBox="1"/>
                <p:nvPr/>
              </p:nvSpPr>
              <p:spPr>
                <a:xfrm>
                  <a:off x="9463561" y="2360391"/>
                  <a:ext cx="1122055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 dirty="0"/>
                    <a:t>Cluster</a:t>
                  </a:r>
                </a:p>
                <a:p>
                  <a:pPr algn="ctr"/>
                  <a:r>
                    <a:rPr lang="en-US" altLang="ko-KR" sz="1200" b="1" dirty="0"/>
                    <a:t>Update</a:t>
                  </a:r>
                  <a:endParaRPr lang="ko-KR" altLang="en-US" sz="1200" b="1" dirty="0"/>
                </a:p>
              </p:txBody>
            </p:sp>
            <p:pic>
              <p:nvPicPr>
                <p:cNvPr id="185" name="Picture 83">
                  <a:extLst>
                    <a:ext uri="{FF2B5EF4-FFF2-40B4-BE49-F238E27FC236}">
                      <a16:creationId xmlns:a16="http://schemas.microsoft.com/office/drawing/2014/main" id="{9A5D5444-F69A-4348-AEB2-0516864741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868" t="10869" r="20868" b="43574"/>
                <a:stretch/>
              </p:blipFill>
              <p:spPr>
                <a:xfrm>
                  <a:off x="9444926" y="746627"/>
                  <a:ext cx="646185" cy="585342"/>
                </a:xfrm>
                <a:prstGeom prst="rect">
                  <a:avLst/>
                </a:prstGeom>
              </p:spPr>
            </p:pic>
            <p:grpSp>
              <p:nvGrpSpPr>
                <p:cNvPr id="186" name="그룹 185"/>
                <p:cNvGrpSpPr/>
                <p:nvPr/>
              </p:nvGrpSpPr>
              <p:grpSpPr>
                <a:xfrm rot="5400000">
                  <a:off x="10716756" y="2822462"/>
                  <a:ext cx="754117" cy="1311466"/>
                  <a:chOff x="10892326" y="3052425"/>
                  <a:chExt cx="754117" cy="1311466"/>
                </a:xfrm>
              </p:grpSpPr>
              <p:pic>
                <p:nvPicPr>
                  <p:cNvPr id="196" name="Picture 10" descr="https://o.remove.bg/downloads/0edb72cb-157f-46b3-b9a3-4fdcc1ddb494/image-removebg-preview.png">
                    <a:extLst>
                      <a:ext uri="{FF2B5EF4-FFF2-40B4-BE49-F238E27FC236}">
                        <a16:creationId xmlns:a16="http://schemas.microsoft.com/office/drawing/2014/main" id="{D06E62DC-B3DF-4B43-B134-D93125A20A7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rot="16200000">
                    <a:off x="10567125" y="3420311"/>
                    <a:ext cx="1226096" cy="57569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97" name="TextBox 196">
                    <a:extLst>
                      <a:ext uri="{FF2B5EF4-FFF2-40B4-BE49-F238E27FC236}">
                        <a16:creationId xmlns:a16="http://schemas.microsoft.com/office/drawing/2014/main" id="{7CC22101-7BBB-4B67-BA75-21928540C49C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0859905" y="3577353"/>
                    <a:ext cx="1311466" cy="26161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100" dirty="0"/>
                      <a:t>Image build &amp; push</a:t>
                    </a:r>
                  </a:p>
                </p:txBody>
              </p:sp>
            </p:grpSp>
            <p:grpSp>
              <p:nvGrpSpPr>
                <p:cNvPr id="187" name="그룹 186"/>
                <p:cNvGrpSpPr/>
                <p:nvPr/>
              </p:nvGrpSpPr>
              <p:grpSpPr>
                <a:xfrm rot="5400000">
                  <a:off x="10708351" y="4385038"/>
                  <a:ext cx="754117" cy="1602442"/>
                  <a:chOff x="10892326" y="1347766"/>
                  <a:chExt cx="754117" cy="1602442"/>
                </a:xfrm>
              </p:grpSpPr>
              <p:pic>
                <p:nvPicPr>
                  <p:cNvPr id="193" name="Picture 12" descr="https://o.remove.bg/downloads/880b9c61-dbcc-4048-896a-2e6efaf9f530/image-removebg-preview.png">
                    <a:extLst>
                      <a:ext uri="{FF2B5EF4-FFF2-40B4-BE49-F238E27FC236}">
                        <a16:creationId xmlns:a16="http://schemas.microsoft.com/office/drawing/2014/main" id="{CEA5DC2C-4267-4AA3-AB69-BBBF9240B36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1179" t="10426" r="4963" b="5074"/>
                  <a:stretch/>
                </p:blipFill>
                <p:spPr bwMode="auto">
                  <a:xfrm rot="16200000">
                    <a:off x="10893096" y="1712915"/>
                    <a:ext cx="418542" cy="420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4" name="Picture 16" descr="https://o.remove.bg/downloads/4038a9a5-6a9c-45e9-bb4e-5e53a3faa8e2/image-removebg-preview.png">
                    <a:extLst>
                      <a:ext uri="{FF2B5EF4-FFF2-40B4-BE49-F238E27FC236}">
                        <a16:creationId xmlns:a16="http://schemas.microsoft.com/office/drawing/2014/main" id="{E5720396-AB6D-4EDC-8483-0025B9C3C76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51" t="2483" r="18183" b="8856"/>
                  <a:stretch/>
                </p:blipFill>
                <p:spPr bwMode="auto">
                  <a:xfrm rot="16200000">
                    <a:off x="10892326" y="2165744"/>
                    <a:ext cx="420082" cy="420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95" name="TextBox 194">
                    <a:extLst>
                      <a:ext uri="{FF2B5EF4-FFF2-40B4-BE49-F238E27FC236}">
                        <a16:creationId xmlns:a16="http://schemas.microsoft.com/office/drawing/2014/main" id="{B4B5A5DB-9FE1-4034-BFF8-2F626EA5AC6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0651355" y="1955119"/>
                    <a:ext cx="1602442" cy="38773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100" dirty="0"/>
                      <a:t>Update </a:t>
                    </a:r>
                  </a:p>
                  <a:p>
                    <a:pPr algn="ctr">
                      <a:lnSpc>
                        <a:spcPct val="70000"/>
                      </a:lnSpc>
                    </a:pPr>
                    <a:r>
                      <a:rPr lang="en-US" altLang="ko-KR" sz="1100" dirty="0"/>
                      <a:t>Deployment &amp; Service</a:t>
                    </a:r>
                  </a:p>
                </p:txBody>
              </p:sp>
            </p:grpSp>
            <p:grpSp>
              <p:nvGrpSpPr>
                <p:cNvPr id="188" name="그룹 187"/>
                <p:cNvGrpSpPr/>
                <p:nvPr/>
              </p:nvGrpSpPr>
              <p:grpSpPr>
                <a:xfrm rot="5400000">
                  <a:off x="10762082" y="1287004"/>
                  <a:ext cx="663467" cy="1112367"/>
                  <a:chOff x="10982977" y="4491907"/>
                  <a:chExt cx="663467" cy="1112367"/>
                </a:xfrm>
              </p:grpSpPr>
              <p:pic>
                <p:nvPicPr>
                  <p:cNvPr id="191" name="Picture 2" descr="코드 터미널 - 무료 표지판개 아이콘">
                    <a:extLst>
                      <a:ext uri="{FF2B5EF4-FFF2-40B4-BE49-F238E27FC236}">
                        <a16:creationId xmlns:a16="http://schemas.microsoft.com/office/drawing/2014/main" id="{C34A846B-290D-41F1-BB70-F95B7AC7162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7" cstate="hq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rot="16200000">
                    <a:off x="10982977" y="4850895"/>
                    <a:ext cx="394392" cy="39439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92" name="TextBox 191">
                    <a:extLst>
                      <a:ext uri="{FF2B5EF4-FFF2-40B4-BE49-F238E27FC236}">
                        <a16:creationId xmlns:a16="http://schemas.microsoft.com/office/drawing/2014/main" id="{8631EA1F-42E6-4AC9-955F-AD6BB4D5B66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0959455" y="4917286"/>
                    <a:ext cx="1112367" cy="26161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100" dirty="0"/>
                      <a:t>Code changes</a:t>
                    </a:r>
                  </a:p>
                </p:txBody>
              </p:sp>
            </p:grpSp>
            <p:sp>
              <p:nvSpPr>
                <p:cNvPr id="189" name="Arrow: Right 102">
                  <a:extLst>
                    <a:ext uri="{FF2B5EF4-FFF2-40B4-BE49-F238E27FC236}">
                      <a16:creationId xmlns:a16="http://schemas.microsoft.com/office/drawing/2014/main" id="{56625CC4-DA5E-4A9B-B198-F26350D144C3}"/>
                    </a:ext>
                  </a:extLst>
                </p:cNvPr>
                <p:cNvSpPr/>
                <p:nvPr/>
              </p:nvSpPr>
              <p:spPr>
                <a:xfrm rot="5400000">
                  <a:off x="10842343" y="4157122"/>
                  <a:ext cx="430246" cy="350210"/>
                </a:xfrm>
                <a:prstGeom prst="rightArrow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0" name="Arrow: Right 106">
                  <a:extLst>
                    <a:ext uri="{FF2B5EF4-FFF2-40B4-BE49-F238E27FC236}">
                      <a16:creationId xmlns:a16="http://schemas.microsoft.com/office/drawing/2014/main" id="{F58A4CCC-0FA4-48A2-9155-0758AEE82B83}"/>
                    </a:ext>
                  </a:extLst>
                </p:cNvPr>
                <p:cNvSpPr/>
                <p:nvPr/>
              </p:nvSpPr>
              <p:spPr>
                <a:xfrm rot="5400000">
                  <a:off x="10842343" y="2416119"/>
                  <a:ext cx="430246" cy="350210"/>
                </a:xfrm>
                <a:prstGeom prst="rightArrow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37" name="직사각형 136"/>
            <p:cNvSpPr/>
            <p:nvPr/>
          </p:nvSpPr>
          <p:spPr>
            <a:xfrm>
              <a:off x="799946" y="4323902"/>
              <a:ext cx="8600114" cy="55055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PROXMOX Private Cloud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38" name="직사각형 137"/>
            <p:cNvSpPr/>
            <p:nvPr/>
          </p:nvSpPr>
          <p:spPr>
            <a:xfrm>
              <a:off x="799946" y="5024431"/>
              <a:ext cx="5577596" cy="55055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Mini PC 1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39" name="직사각형 138"/>
            <p:cNvSpPr/>
            <p:nvPr/>
          </p:nvSpPr>
          <p:spPr>
            <a:xfrm>
              <a:off x="6999806" y="5024431"/>
              <a:ext cx="2410621" cy="55055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Mini PC 2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pic>
          <p:nvPicPr>
            <p:cNvPr id="140" name="그림 139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9047" y="4380456"/>
              <a:ext cx="532779" cy="423343"/>
            </a:xfrm>
            <a:prstGeom prst="rect">
              <a:avLst/>
            </a:prstGeom>
          </p:spPr>
        </p:pic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C4534AB5-2BA3-47C2-86F5-2FEBC4CBDDC6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altLang="ko-KR" dirty="0"/>
              <a:t>Test Scenario 1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ln>
            <a:noFill/>
          </a:ln>
        </p:spPr>
        <p:txBody>
          <a:bodyPr/>
          <a:lstStyle/>
          <a:p>
            <a:fld id="{D9077D98-EF84-479F-B0A6-B3152D61A2E5}" type="slidenum">
              <a:rPr lang="ko-KR" altLang="en-US" smtClean="0"/>
              <a:t>75</a:t>
            </a:fld>
            <a:endParaRPr lang="ko-KR" altLang="en-US"/>
          </a:p>
        </p:txBody>
      </p:sp>
      <p:sp>
        <p:nvSpPr>
          <p:cNvPr id="59" name="aaaaaaaaaaaaaaaaaa">
            <a:extLst>
              <a:ext uri="{FF2B5EF4-FFF2-40B4-BE49-F238E27FC236}">
                <a16:creationId xmlns:a16="http://schemas.microsoft.com/office/drawing/2014/main" id="{DB64D916-08CB-4DFF-9FC3-276682DCD66F}"/>
              </a:ext>
            </a:extLst>
          </p:cNvPr>
          <p:cNvSpPr/>
          <p:nvPr/>
        </p:nvSpPr>
        <p:spPr>
          <a:xfrm>
            <a:off x="348000" y="974649"/>
            <a:ext cx="11800487" cy="549673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grpSp>
        <p:nvGrpSpPr>
          <p:cNvPr id="150" name="그룹 149"/>
          <p:cNvGrpSpPr/>
          <p:nvPr/>
        </p:nvGrpSpPr>
        <p:grpSpPr>
          <a:xfrm>
            <a:off x="2222487" y="2665805"/>
            <a:ext cx="7070154" cy="2759807"/>
            <a:chOff x="2728554" y="2162035"/>
            <a:chExt cx="6633304" cy="3033340"/>
          </a:xfrm>
        </p:grpSpPr>
        <p:cxnSp>
          <p:nvCxnSpPr>
            <p:cNvPr id="151" name="Straight Connector 11">
              <a:extLst>
                <a:ext uri="{FF2B5EF4-FFF2-40B4-BE49-F238E27FC236}">
                  <a16:creationId xmlns:a16="http://schemas.microsoft.com/office/drawing/2014/main" id="{F239345A-ECB5-4938-A7EA-8D256EB50FEC}"/>
                </a:ext>
              </a:extLst>
            </p:cNvPr>
            <p:cNvCxnSpPr>
              <a:cxnSpLocks/>
            </p:cNvCxnSpPr>
            <p:nvPr/>
          </p:nvCxnSpPr>
          <p:spPr>
            <a:xfrm>
              <a:off x="2728554" y="2253611"/>
              <a:ext cx="825" cy="267293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67">
              <a:extLst>
                <a:ext uri="{FF2B5EF4-FFF2-40B4-BE49-F238E27FC236}">
                  <a16:creationId xmlns:a16="http://schemas.microsoft.com/office/drawing/2014/main" id="{FF663BBE-6F8A-4DD8-B83D-87D2AB954220}"/>
                </a:ext>
              </a:extLst>
            </p:cNvPr>
            <p:cNvCxnSpPr/>
            <p:nvPr/>
          </p:nvCxnSpPr>
          <p:spPr>
            <a:xfrm>
              <a:off x="5714637" y="2162035"/>
              <a:ext cx="0" cy="232398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68">
              <a:extLst>
                <a:ext uri="{FF2B5EF4-FFF2-40B4-BE49-F238E27FC236}">
                  <a16:creationId xmlns:a16="http://schemas.microsoft.com/office/drawing/2014/main" id="{06423778-A001-458E-9EC6-C228AD7DD196}"/>
                </a:ext>
              </a:extLst>
            </p:cNvPr>
            <p:cNvCxnSpPr/>
            <p:nvPr/>
          </p:nvCxnSpPr>
          <p:spPr>
            <a:xfrm>
              <a:off x="9361858" y="2216713"/>
              <a:ext cx="0" cy="266932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86">
              <a:extLst>
                <a:ext uri="{FF2B5EF4-FFF2-40B4-BE49-F238E27FC236}">
                  <a16:creationId xmlns:a16="http://schemas.microsoft.com/office/drawing/2014/main" id="{0C9A6FCA-7352-460B-B3E3-1D2A9C59CCA7}"/>
                </a:ext>
              </a:extLst>
            </p:cNvPr>
            <p:cNvCxnSpPr/>
            <p:nvPr/>
          </p:nvCxnSpPr>
          <p:spPr>
            <a:xfrm>
              <a:off x="4588566" y="2261594"/>
              <a:ext cx="5142" cy="173197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26">
              <a:extLst>
                <a:ext uri="{FF2B5EF4-FFF2-40B4-BE49-F238E27FC236}">
                  <a16:creationId xmlns:a16="http://schemas.microsoft.com/office/drawing/2014/main" id="{EFD699C2-6FF2-4172-A0D1-0E6542A2B448}"/>
                </a:ext>
              </a:extLst>
            </p:cNvPr>
            <p:cNvCxnSpPr/>
            <p:nvPr/>
          </p:nvCxnSpPr>
          <p:spPr>
            <a:xfrm>
              <a:off x="5734235" y="4303791"/>
              <a:ext cx="3627623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33">
              <a:extLst>
                <a:ext uri="{FF2B5EF4-FFF2-40B4-BE49-F238E27FC236}">
                  <a16:creationId xmlns:a16="http://schemas.microsoft.com/office/drawing/2014/main" id="{3484A1EA-67F3-4D87-8178-0AD21DB5F8A3}"/>
                </a:ext>
              </a:extLst>
            </p:cNvPr>
            <p:cNvCxnSpPr>
              <a:cxnSpLocks/>
            </p:cNvCxnSpPr>
            <p:nvPr/>
          </p:nvCxnSpPr>
          <p:spPr>
            <a:xfrm>
              <a:off x="2752617" y="4303791"/>
              <a:ext cx="2935127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8DB4FDAD-1450-4FEF-81EF-087F09A7F3EA}"/>
                </a:ext>
              </a:extLst>
            </p:cNvPr>
            <p:cNvSpPr txBox="1"/>
            <p:nvPr/>
          </p:nvSpPr>
          <p:spPr>
            <a:xfrm>
              <a:off x="3421509" y="3881619"/>
              <a:ext cx="320643" cy="279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t1</a:t>
              </a:r>
              <a:endParaRPr lang="ko-KR" altLang="en-US" sz="1050" dirty="0">
                <a:solidFill>
                  <a:srgbClr val="FF0000"/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60C116C3-ABE2-40B4-BF22-DBDFCDD76C41}"/>
                </a:ext>
              </a:extLst>
            </p:cNvPr>
            <p:cNvSpPr txBox="1"/>
            <p:nvPr/>
          </p:nvSpPr>
          <p:spPr>
            <a:xfrm>
              <a:off x="4074768" y="4346480"/>
              <a:ext cx="320643" cy="279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t2</a:t>
              </a:r>
              <a:endParaRPr lang="ko-KR" altLang="en-US" sz="1050" dirty="0">
                <a:solidFill>
                  <a:srgbClr val="FF0000"/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48236739-7FDF-43C0-945D-B5E9F726F24B}"/>
                </a:ext>
              </a:extLst>
            </p:cNvPr>
            <p:cNvSpPr txBox="1"/>
            <p:nvPr/>
          </p:nvSpPr>
          <p:spPr>
            <a:xfrm>
              <a:off x="7210692" y="4282551"/>
              <a:ext cx="320643" cy="279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t3</a:t>
              </a:r>
              <a:endParaRPr lang="ko-KR" altLang="en-US" sz="1050" dirty="0">
                <a:solidFill>
                  <a:srgbClr val="FF0000"/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  <p:cxnSp>
          <p:nvCxnSpPr>
            <p:cNvPr id="163" name="Straight Arrow Connector 105">
              <a:extLst>
                <a:ext uri="{FF2B5EF4-FFF2-40B4-BE49-F238E27FC236}">
                  <a16:creationId xmlns:a16="http://schemas.microsoft.com/office/drawing/2014/main" id="{17EB8CB5-9062-43E9-87CA-21F6AE2E6613}"/>
                </a:ext>
              </a:extLst>
            </p:cNvPr>
            <p:cNvCxnSpPr>
              <a:cxnSpLocks/>
            </p:cNvCxnSpPr>
            <p:nvPr/>
          </p:nvCxnSpPr>
          <p:spPr>
            <a:xfrm>
              <a:off x="2752617" y="4802368"/>
              <a:ext cx="6609241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D5CAF512-8FD5-42DA-97DC-83BB977B9F66}"/>
                </a:ext>
              </a:extLst>
            </p:cNvPr>
            <p:cNvSpPr txBox="1"/>
            <p:nvPr/>
          </p:nvSpPr>
          <p:spPr>
            <a:xfrm>
              <a:off x="3905061" y="4916293"/>
              <a:ext cx="4005337" cy="279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Wireshark Throughput Capture/ Latency = t1 + t2 + t3</a:t>
              </a:r>
              <a:endParaRPr lang="ko-KR" altLang="en-US" sz="1050" dirty="0">
                <a:solidFill>
                  <a:srgbClr val="FF0000"/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  <p:cxnSp>
          <p:nvCxnSpPr>
            <p:cNvPr id="165" name="Straight Arrow Connector 80">
              <a:extLst>
                <a:ext uri="{FF2B5EF4-FFF2-40B4-BE49-F238E27FC236}">
                  <a16:creationId xmlns:a16="http://schemas.microsoft.com/office/drawing/2014/main" id="{7E1A2184-6767-46FB-9942-F04DA8AFDC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52618" y="3897950"/>
              <a:ext cx="1835949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D5CAF512-8FD5-42DA-97DC-83BB977B9F66}"/>
              </a:ext>
            </a:extLst>
          </p:cNvPr>
          <p:cNvSpPr txBox="1"/>
          <p:nvPr/>
        </p:nvSpPr>
        <p:spPr>
          <a:xfrm>
            <a:off x="8373568" y="5234199"/>
            <a:ext cx="23839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solidFill>
                  <a:schemeClr val="accent1">
                    <a:lumMod val="75000"/>
                  </a:schemeClr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Wireshark Throughput Capture</a:t>
            </a:r>
            <a:endParaRPr lang="ko-KR" altLang="en-US" sz="1050" b="1" dirty="0">
              <a:solidFill>
                <a:schemeClr val="accent1">
                  <a:lumMod val="75000"/>
                </a:schemeClr>
              </a:solidFill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09971" y="2746861"/>
            <a:ext cx="201082" cy="2319506"/>
          </a:xfrm>
          <a:prstGeom prst="rect">
            <a:avLst/>
          </a:prstGeom>
          <a:solidFill>
            <a:schemeClr val="accent1">
              <a:lumMod val="60000"/>
              <a:lumOff val="40000"/>
              <a:alpha val="5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74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1 - Latency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76</a:t>
            </a:fld>
            <a:endParaRPr lang="ko-KR" altLang="en-US"/>
          </a:p>
        </p:txBody>
      </p:sp>
      <p:sp>
        <p:nvSpPr>
          <p:cNvPr id="8" name="TextBox 1"/>
          <p:cNvSpPr txBox="1"/>
          <p:nvPr/>
        </p:nvSpPr>
        <p:spPr>
          <a:xfrm>
            <a:off x="10797038" y="5974186"/>
            <a:ext cx="597066" cy="31944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Bytes</a:t>
            </a:r>
            <a:endParaRPr lang="ko-KR" altLang="en-US" sz="11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63228C2-A4F1-487B-AD76-A5D66F4A8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/>
              <a:t>Data Size</a:t>
            </a:r>
            <a:r>
              <a:rPr lang="ko-KR" altLang="en-US" sz="2000" dirty="0"/>
              <a:t>가 작을 때는 </a:t>
            </a:r>
            <a:r>
              <a:rPr lang="en-US" altLang="ko-KR" sz="2000" dirty="0"/>
              <a:t>RTI DDS</a:t>
            </a:r>
            <a:r>
              <a:rPr lang="ko-KR" altLang="en-US" sz="2000" dirty="0"/>
              <a:t>가 </a:t>
            </a:r>
            <a:r>
              <a:rPr lang="en-US" altLang="ko-KR" sz="2000" dirty="0"/>
              <a:t>2</a:t>
            </a:r>
            <a:r>
              <a:rPr lang="ko-KR" altLang="en-US" sz="2000" dirty="0"/>
              <a:t>배 이상 빠름</a:t>
            </a:r>
            <a:endParaRPr lang="en-US" altLang="ko-KR" sz="2000" dirty="0"/>
          </a:p>
          <a:p>
            <a:r>
              <a:rPr lang="en-US" altLang="ko-KR" sz="2000" dirty="0"/>
              <a:t>Data Size</a:t>
            </a:r>
            <a:r>
              <a:rPr lang="ko-KR" altLang="en-US" sz="2000" dirty="0"/>
              <a:t>가 커짐에 따라 두 </a:t>
            </a:r>
            <a:r>
              <a:rPr lang="en-US" altLang="ko-KR" sz="2000" dirty="0"/>
              <a:t>DDS</a:t>
            </a:r>
            <a:r>
              <a:rPr lang="ko-KR" altLang="en-US" sz="2000" dirty="0"/>
              <a:t>의 </a:t>
            </a:r>
            <a:r>
              <a:rPr lang="en-US" altLang="ko-KR" sz="2000" dirty="0"/>
              <a:t>Latency</a:t>
            </a:r>
            <a:r>
              <a:rPr lang="ko-KR" altLang="en-US" sz="2000" dirty="0"/>
              <a:t> 차이가 줄어듦</a:t>
            </a:r>
            <a:endParaRPr lang="en-US" altLang="ko-KR" sz="2000" dirty="0"/>
          </a:p>
        </p:txBody>
      </p:sp>
      <p:graphicFrame>
        <p:nvGraphicFramePr>
          <p:cNvPr id="11" name="내용 개체 틀 6">
            <a:extLst>
              <a:ext uri="{FF2B5EF4-FFF2-40B4-BE49-F238E27FC236}">
                <a16:creationId xmlns:a16="http://schemas.microsoft.com/office/drawing/2014/main" id="{2F51961B-D191-45F6-99D2-1C38CC1502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4728158"/>
              </p:ext>
            </p:extLst>
          </p:nvPr>
        </p:nvGraphicFramePr>
        <p:xfrm>
          <a:off x="609600" y="2500828"/>
          <a:ext cx="10972800" cy="38999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6895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1 - Throughput (1/3)</a:t>
            </a:r>
            <a:endParaRPr lang="ko-KR" altLang="en-US" dirty="0"/>
          </a:p>
        </p:txBody>
      </p:sp>
      <p:sp>
        <p:nvSpPr>
          <p:cNvPr id="9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Data Length : 500, Sample Count = 10000, capture period= 50ms</a:t>
            </a:r>
          </a:p>
          <a:p>
            <a:r>
              <a:rPr lang="en-US" altLang="ko-KR" dirty="0"/>
              <a:t>RTIDDS</a:t>
            </a:r>
            <a:r>
              <a:rPr lang="ko-KR" altLang="en-US" dirty="0"/>
              <a:t>가 </a:t>
            </a:r>
            <a:r>
              <a:rPr lang="en-US" altLang="ko-KR" dirty="0" err="1"/>
              <a:t>OpenDDS</a:t>
            </a:r>
            <a:r>
              <a:rPr lang="ko-KR" altLang="en-US" dirty="0"/>
              <a:t>보다</a:t>
            </a:r>
            <a:r>
              <a:rPr lang="en-US" altLang="ko-KR" dirty="0"/>
              <a:t> 60% </a:t>
            </a:r>
            <a:r>
              <a:rPr lang="ko-KR" altLang="en-US" dirty="0"/>
              <a:t>더 많은 처리량을 보여준다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77</a:t>
            </a:fld>
            <a:endParaRPr lang="ko-KR" alt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E4B458-3640-4DAE-BCEC-C1D03E746370}"/>
              </a:ext>
            </a:extLst>
          </p:cNvPr>
          <p:cNvGrpSpPr/>
          <p:nvPr/>
        </p:nvGrpSpPr>
        <p:grpSpPr>
          <a:xfrm>
            <a:off x="1145481" y="2238379"/>
            <a:ext cx="6939518" cy="3311409"/>
            <a:chOff x="1333421" y="2534852"/>
            <a:chExt cx="5680535" cy="2710646"/>
          </a:xfrm>
        </p:grpSpPr>
        <p:grpSp>
          <p:nvGrpSpPr>
            <p:cNvPr id="36" name="그룹 35"/>
            <p:cNvGrpSpPr/>
            <p:nvPr/>
          </p:nvGrpSpPr>
          <p:grpSpPr>
            <a:xfrm>
              <a:off x="1333421" y="3761953"/>
              <a:ext cx="1000276" cy="629848"/>
              <a:chOff x="1358203" y="3373620"/>
              <a:chExt cx="1000276" cy="914706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1358203" y="3373620"/>
                <a:ext cx="1000276" cy="914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/>
                  <a:t>61</a:t>
                </a:r>
                <a:endParaRPr lang="en-US" altLang="ko-KR" sz="1200" dirty="0"/>
              </a:p>
              <a:p>
                <a:endParaRPr lang="en-US" altLang="ko-KR" sz="1200" dirty="0"/>
              </a:p>
              <a:p>
                <a:r>
                  <a:rPr lang="en-US" altLang="ko-KR" sz="1600" dirty="0"/>
                  <a:t>38</a:t>
                </a:r>
                <a:endParaRPr lang="ko-KR" altLang="en-US" sz="1600" dirty="0"/>
              </a:p>
            </p:txBody>
          </p:sp>
          <p:cxnSp>
            <p:nvCxnSpPr>
              <p:cNvPr id="38" name="직선 연결선 37"/>
              <p:cNvCxnSpPr/>
              <p:nvPr/>
            </p:nvCxnSpPr>
            <p:spPr>
              <a:xfrm>
                <a:off x="1657980" y="3576117"/>
                <a:ext cx="26037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/>
              <p:cNvCxnSpPr/>
              <p:nvPr/>
            </p:nvCxnSpPr>
            <p:spPr>
              <a:xfrm>
                <a:off x="1657980" y="4100338"/>
                <a:ext cx="26037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/>
            <a:srcRect t="1980"/>
            <a:stretch/>
          </p:blipFill>
          <p:spPr>
            <a:xfrm>
              <a:off x="1928414" y="2534852"/>
              <a:ext cx="5085542" cy="2710646"/>
            </a:xfrm>
            <a:prstGeom prst="rect">
              <a:avLst/>
            </a:prstGeom>
          </p:spPr>
        </p:pic>
      </p:grpSp>
      <p:grpSp>
        <p:nvGrpSpPr>
          <p:cNvPr id="32" name="그룹 31"/>
          <p:cNvGrpSpPr/>
          <p:nvPr/>
        </p:nvGrpSpPr>
        <p:grpSpPr>
          <a:xfrm>
            <a:off x="3267436" y="5483855"/>
            <a:ext cx="2112195" cy="646331"/>
            <a:chOff x="4609176" y="5735782"/>
            <a:chExt cx="2112195" cy="646331"/>
          </a:xfrm>
        </p:grpSpPr>
        <p:sp>
          <p:nvSpPr>
            <p:cNvPr id="33" name="TextBox 32"/>
            <p:cNvSpPr txBox="1"/>
            <p:nvPr/>
          </p:nvSpPr>
          <p:spPr>
            <a:xfrm>
              <a:off x="4876801" y="5735782"/>
              <a:ext cx="18445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RTI </a:t>
              </a:r>
              <a:r>
                <a:rPr lang="en-US" altLang="ko-KR" dirty="0" err="1"/>
                <a:t>Connext</a:t>
              </a:r>
              <a:r>
                <a:rPr lang="en-US" altLang="ko-KR" dirty="0"/>
                <a:t> DDS</a:t>
              </a:r>
            </a:p>
            <a:p>
              <a:r>
                <a:rPr lang="en-US" altLang="ko-KR" dirty="0" err="1"/>
                <a:t>OpenDDS</a:t>
              </a:r>
              <a:endParaRPr lang="ko-KR" altLang="en-US" dirty="0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609176" y="5830809"/>
              <a:ext cx="229524" cy="229524"/>
            </a:xfrm>
            <a:prstGeom prst="rect">
              <a:avLst/>
            </a:prstGeom>
            <a:solidFill>
              <a:srgbClr val="FF707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4609176" y="6089427"/>
              <a:ext cx="229524" cy="229524"/>
            </a:xfrm>
            <a:prstGeom prst="rect">
              <a:avLst/>
            </a:prstGeom>
            <a:solidFill>
              <a:srgbClr val="7D818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986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1 - Throughput (2/3)</a:t>
            </a:r>
            <a:endParaRPr lang="ko-KR" altLang="en-US" dirty="0"/>
          </a:p>
        </p:txBody>
      </p:sp>
      <p:sp>
        <p:nvSpPr>
          <p:cNvPr id="9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Data Length : 1k, Sample Count = 10000, capture period= 100ms</a:t>
            </a:r>
          </a:p>
          <a:p>
            <a:r>
              <a:rPr lang="en-US" altLang="ko-KR" dirty="0"/>
              <a:t>RTIDDS</a:t>
            </a:r>
            <a:r>
              <a:rPr lang="ko-KR" altLang="en-US" dirty="0"/>
              <a:t>가 </a:t>
            </a:r>
            <a:r>
              <a:rPr lang="en-US" altLang="ko-KR" dirty="0" err="1"/>
              <a:t>OpenDDS</a:t>
            </a:r>
            <a:r>
              <a:rPr lang="ko-KR" altLang="en-US" dirty="0"/>
              <a:t>보다</a:t>
            </a:r>
            <a:r>
              <a:rPr lang="en-US" altLang="ko-KR" dirty="0"/>
              <a:t> 59% </a:t>
            </a:r>
            <a:r>
              <a:rPr lang="ko-KR" altLang="en-US" dirty="0"/>
              <a:t>더 많은 처리량을 보여준다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78</a:t>
            </a:fld>
            <a:endParaRPr lang="ko-KR" alt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CD213DB-7DC5-43E0-882A-83AFD82FA967}"/>
              </a:ext>
            </a:extLst>
          </p:cNvPr>
          <p:cNvGrpSpPr/>
          <p:nvPr/>
        </p:nvGrpSpPr>
        <p:grpSpPr>
          <a:xfrm>
            <a:off x="1051570" y="2338647"/>
            <a:ext cx="7598582" cy="3268810"/>
            <a:chOff x="1135344" y="2854065"/>
            <a:chExt cx="5712621" cy="2457494"/>
          </a:xfrm>
        </p:grpSpPr>
        <p:grpSp>
          <p:nvGrpSpPr>
            <p:cNvPr id="20" name="그룹 19"/>
            <p:cNvGrpSpPr/>
            <p:nvPr/>
          </p:nvGrpSpPr>
          <p:grpSpPr>
            <a:xfrm>
              <a:off x="1135344" y="4082812"/>
              <a:ext cx="1570777" cy="543758"/>
              <a:chOff x="1285006" y="3430307"/>
              <a:chExt cx="1570777" cy="543758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1285006" y="3430307"/>
                <a:ext cx="1570777" cy="543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/>
                  <a:t>107</a:t>
                </a:r>
              </a:p>
              <a:p>
                <a:endParaRPr lang="en-US" altLang="ko-KR" sz="900" dirty="0"/>
              </a:p>
              <a:p>
                <a:r>
                  <a:rPr lang="en-US" altLang="ko-KR" sz="1600" dirty="0"/>
                  <a:t>67</a:t>
                </a:r>
                <a:endParaRPr lang="ko-KR" altLang="en-US" sz="1600" dirty="0"/>
              </a:p>
            </p:txBody>
          </p:sp>
          <p:cxnSp>
            <p:nvCxnSpPr>
              <p:cNvPr id="22" name="직선 연결선 21"/>
              <p:cNvCxnSpPr/>
              <p:nvPr/>
            </p:nvCxnSpPr>
            <p:spPr>
              <a:xfrm>
                <a:off x="1657980" y="3576117"/>
                <a:ext cx="26037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57980" y="3860322"/>
                <a:ext cx="26037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41710" y="2854065"/>
              <a:ext cx="5106255" cy="2457494"/>
            </a:xfrm>
            <a:prstGeom prst="rect">
              <a:avLst/>
            </a:prstGeom>
          </p:spPr>
        </p:pic>
      </p:grpSp>
      <p:grpSp>
        <p:nvGrpSpPr>
          <p:cNvPr id="25" name="그룹 31">
            <a:extLst>
              <a:ext uri="{FF2B5EF4-FFF2-40B4-BE49-F238E27FC236}">
                <a16:creationId xmlns:a16="http://schemas.microsoft.com/office/drawing/2014/main" id="{7752B35A-1327-44A1-ADCE-E1F08644E3EF}"/>
              </a:ext>
            </a:extLst>
          </p:cNvPr>
          <p:cNvGrpSpPr/>
          <p:nvPr/>
        </p:nvGrpSpPr>
        <p:grpSpPr>
          <a:xfrm>
            <a:off x="3267436" y="5483855"/>
            <a:ext cx="2112195" cy="646331"/>
            <a:chOff x="4609176" y="5735782"/>
            <a:chExt cx="2112195" cy="64633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7C7A052-BB5E-4B87-B813-2877EF74CE25}"/>
                </a:ext>
              </a:extLst>
            </p:cNvPr>
            <p:cNvSpPr txBox="1"/>
            <p:nvPr/>
          </p:nvSpPr>
          <p:spPr>
            <a:xfrm>
              <a:off x="4876801" y="5735782"/>
              <a:ext cx="18445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RTI </a:t>
              </a:r>
              <a:r>
                <a:rPr lang="en-US" altLang="ko-KR" dirty="0" err="1"/>
                <a:t>Connext</a:t>
              </a:r>
              <a:r>
                <a:rPr lang="en-US" altLang="ko-KR" dirty="0"/>
                <a:t> DDS</a:t>
              </a:r>
            </a:p>
            <a:p>
              <a:r>
                <a:rPr lang="en-US" altLang="ko-KR" dirty="0" err="1"/>
                <a:t>OpenDDS</a:t>
              </a:r>
              <a:endParaRPr lang="ko-KR" altLang="en-US" dirty="0"/>
            </a:p>
          </p:txBody>
        </p:sp>
        <p:sp>
          <p:nvSpPr>
            <p:cNvPr id="27" name="직사각형 33">
              <a:extLst>
                <a:ext uri="{FF2B5EF4-FFF2-40B4-BE49-F238E27FC236}">
                  <a16:creationId xmlns:a16="http://schemas.microsoft.com/office/drawing/2014/main" id="{1D5C0A9E-F3D2-4AC7-AD89-F7E7A2025ABF}"/>
                </a:ext>
              </a:extLst>
            </p:cNvPr>
            <p:cNvSpPr/>
            <p:nvPr/>
          </p:nvSpPr>
          <p:spPr>
            <a:xfrm>
              <a:off x="4609176" y="5830809"/>
              <a:ext cx="229524" cy="229524"/>
            </a:xfrm>
            <a:prstGeom prst="rect">
              <a:avLst/>
            </a:prstGeom>
            <a:solidFill>
              <a:srgbClr val="FF707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34">
              <a:extLst>
                <a:ext uri="{FF2B5EF4-FFF2-40B4-BE49-F238E27FC236}">
                  <a16:creationId xmlns:a16="http://schemas.microsoft.com/office/drawing/2014/main" id="{74674046-FF26-4C7A-BF58-FCF9713F4A2F}"/>
                </a:ext>
              </a:extLst>
            </p:cNvPr>
            <p:cNvSpPr/>
            <p:nvPr/>
          </p:nvSpPr>
          <p:spPr>
            <a:xfrm>
              <a:off x="4609176" y="6089427"/>
              <a:ext cx="229524" cy="229524"/>
            </a:xfrm>
            <a:prstGeom prst="rect">
              <a:avLst/>
            </a:prstGeom>
            <a:solidFill>
              <a:srgbClr val="7D818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7387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1 - Throughput (3/3)</a:t>
            </a:r>
            <a:endParaRPr lang="ko-KR" altLang="en-US" dirty="0"/>
          </a:p>
        </p:txBody>
      </p:sp>
      <p:sp>
        <p:nvSpPr>
          <p:cNvPr id="9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Data Length : 5k, Sample Count = 10000, capture period= 100ms</a:t>
            </a:r>
          </a:p>
          <a:p>
            <a:r>
              <a:rPr lang="en-US" altLang="ko-KR" dirty="0"/>
              <a:t>RTIDDS</a:t>
            </a:r>
            <a:r>
              <a:rPr lang="ko-KR" altLang="en-US" dirty="0"/>
              <a:t>가 </a:t>
            </a:r>
            <a:r>
              <a:rPr lang="en-US" altLang="ko-KR" dirty="0" err="1"/>
              <a:t>OpenDDS</a:t>
            </a:r>
            <a:r>
              <a:rPr lang="ko-KR" altLang="en-US" dirty="0"/>
              <a:t>보다</a:t>
            </a:r>
            <a:r>
              <a:rPr lang="en-US" altLang="ko-KR" dirty="0"/>
              <a:t> 63% </a:t>
            </a:r>
            <a:r>
              <a:rPr lang="ko-KR" altLang="en-US" dirty="0"/>
              <a:t>더 많은 처리량을 보여준다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79</a:t>
            </a:fld>
            <a:endParaRPr lang="ko-KR" alt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3849F3-B5D8-42BF-AD53-51CD55B1F3CF}"/>
              </a:ext>
            </a:extLst>
          </p:cNvPr>
          <p:cNvGrpSpPr/>
          <p:nvPr/>
        </p:nvGrpSpPr>
        <p:grpSpPr>
          <a:xfrm>
            <a:off x="1190625" y="3153314"/>
            <a:ext cx="7320099" cy="2396474"/>
            <a:chOff x="1189546" y="3036832"/>
            <a:chExt cx="6699363" cy="2193256"/>
          </a:xfrm>
        </p:grpSpPr>
        <p:grpSp>
          <p:nvGrpSpPr>
            <p:cNvPr id="20" name="그룹 19"/>
            <p:cNvGrpSpPr/>
            <p:nvPr/>
          </p:nvGrpSpPr>
          <p:grpSpPr>
            <a:xfrm>
              <a:off x="1189546" y="3683265"/>
              <a:ext cx="1570777" cy="704193"/>
              <a:chOff x="1332633" y="3415481"/>
              <a:chExt cx="1570777" cy="704193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1332633" y="3415481"/>
                <a:ext cx="1570777" cy="704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/>
                  <a:t>95</a:t>
                </a:r>
              </a:p>
              <a:p>
                <a:endParaRPr lang="en-US" altLang="ko-KR" sz="800" dirty="0"/>
              </a:p>
              <a:p>
                <a:endParaRPr lang="en-US" altLang="ko-KR" sz="800" dirty="0"/>
              </a:p>
              <a:p>
                <a:r>
                  <a:rPr lang="en-US" altLang="ko-KR" sz="1400" dirty="0"/>
                  <a:t>58</a:t>
                </a:r>
                <a:endParaRPr lang="ko-KR" altLang="en-US" sz="1400" dirty="0"/>
              </a:p>
            </p:txBody>
          </p:sp>
          <p:cxnSp>
            <p:nvCxnSpPr>
              <p:cNvPr id="22" name="직선 연결선 21"/>
              <p:cNvCxnSpPr/>
              <p:nvPr/>
            </p:nvCxnSpPr>
            <p:spPr>
              <a:xfrm>
                <a:off x="1657980" y="3576117"/>
                <a:ext cx="26037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57980" y="3993326"/>
                <a:ext cx="26037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68997" y="3036832"/>
              <a:ext cx="6019912" cy="2193256"/>
            </a:xfrm>
            <a:prstGeom prst="rect">
              <a:avLst/>
            </a:prstGeom>
          </p:spPr>
        </p:pic>
      </p:grpSp>
      <p:grpSp>
        <p:nvGrpSpPr>
          <p:cNvPr id="15" name="그룹 31">
            <a:extLst>
              <a:ext uri="{FF2B5EF4-FFF2-40B4-BE49-F238E27FC236}">
                <a16:creationId xmlns:a16="http://schemas.microsoft.com/office/drawing/2014/main" id="{CF93EDA4-9D6A-4644-BAA2-719FBF303B41}"/>
              </a:ext>
            </a:extLst>
          </p:cNvPr>
          <p:cNvGrpSpPr/>
          <p:nvPr/>
        </p:nvGrpSpPr>
        <p:grpSpPr>
          <a:xfrm>
            <a:off x="3267436" y="5483855"/>
            <a:ext cx="2112195" cy="646331"/>
            <a:chOff x="4609176" y="5735782"/>
            <a:chExt cx="2112195" cy="64633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A57B6B4-2B5A-40B0-9FCD-3E824595AC61}"/>
                </a:ext>
              </a:extLst>
            </p:cNvPr>
            <p:cNvSpPr txBox="1"/>
            <p:nvPr/>
          </p:nvSpPr>
          <p:spPr>
            <a:xfrm>
              <a:off x="4876801" y="5735782"/>
              <a:ext cx="18445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RTI </a:t>
              </a:r>
              <a:r>
                <a:rPr lang="en-US" altLang="ko-KR" dirty="0" err="1"/>
                <a:t>Connext</a:t>
              </a:r>
              <a:r>
                <a:rPr lang="en-US" altLang="ko-KR" dirty="0"/>
                <a:t> DDS</a:t>
              </a:r>
            </a:p>
            <a:p>
              <a:r>
                <a:rPr lang="en-US" altLang="ko-KR" dirty="0" err="1"/>
                <a:t>OpenDDS</a:t>
              </a:r>
              <a:endParaRPr lang="ko-KR" altLang="en-US" dirty="0"/>
            </a:p>
          </p:txBody>
        </p:sp>
        <p:sp>
          <p:nvSpPr>
            <p:cNvPr id="26" name="직사각형 33">
              <a:extLst>
                <a:ext uri="{FF2B5EF4-FFF2-40B4-BE49-F238E27FC236}">
                  <a16:creationId xmlns:a16="http://schemas.microsoft.com/office/drawing/2014/main" id="{70845192-E4E4-47BB-8BA6-10E0CBB137A0}"/>
                </a:ext>
              </a:extLst>
            </p:cNvPr>
            <p:cNvSpPr/>
            <p:nvPr/>
          </p:nvSpPr>
          <p:spPr>
            <a:xfrm>
              <a:off x="4609176" y="5830809"/>
              <a:ext cx="229524" cy="229524"/>
            </a:xfrm>
            <a:prstGeom prst="rect">
              <a:avLst/>
            </a:prstGeom>
            <a:solidFill>
              <a:srgbClr val="FF707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34">
              <a:extLst>
                <a:ext uri="{FF2B5EF4-FFF2-40B4-BE49-F238E27FC236}">
                  <a16:creationId xmlns:a16="http://schemas.microsoft.com/office/drawing/2014/main" id="{3771DCD4-2DAC-4E8D-BDF7-FC1E7FE2FD96}"/>
                </a:ext>
              </a:extLst>
            </p:cNvPr>
            <p:cNvSpPr/>
            <p:nvPr/>
          </p:nvSpPr>
          <p:spPr>
            <a:xfrm>
              <a:off x="4609176" y="6089427"/>
              <a:ext cx="229524" cy="229524"/>
            </a:xfrm>
            <a:prstGeom prst="rect">
              <a:avLst/>
            </a:prstGeom>
            <a:solidFill>
              <a:srgbClr val="7D818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7011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512E-1426-4229-BAA5-125CC01E9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SCADA (1/2)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D2748-0498-4E0D-8CA9-1D6098AAD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Supervisory Control And Data Acquisition</a:t>
            </a:r>
          </a:p>
          <a:p>
            <a:endParaRPr lang="en-US" altLang="ko-KR" dirty="0"/>
          </a:p>
          <a:p>
            <a:r>
              <a:rPr lang="ko-KR" altLang="en-US" dirty="0"/>
              <a:t>산업현장 또는 산업단지를 전반적으로 감시하고 제어하는 집중화 된 시스템</a:t>
            </a:r>
            <a:endParaRPr lang="en-US" altLang="ko-KR" dirty="0"/>
          </a:p>
          <a:p>
            <a:endParaRPr lang="ko-KR" altLang="en-US" dirty="0"/>
          </a:p>
          <a:p>
            <a:r>
              <a:rPr lang="ko-KR" altLang="en-US" dirty="0"/>
              <a:t>전기</a:t>
            </a:r>
            <a:r>
              <a:rPr lang="en-US" altLang="ko-KR" dirty="0"/>
              <a:t>, </a:t>
            </a:r>
            <a:r>
              <a:rPr lang="ko-KR" altLang="en-US" dirty="0"/>
              <a:t>석유</a:t>
            </a:r>
            <a:r>
              <a:rPr lang="en-US" altLang="ko-KR" dirty="0"/>
              <a:t>, </a:t>
            </a:r>
            <a:r>
              <a:rPr lang="ko-KR" altLang="en-US" dirty="0"/>
              <a:t>제철</a:t>
            </a:r>
            <a:r>
              <a:rPr lang="en-US" altLang="ko-KR" dirty="0"/>
              <a:t>, </a:t>
            </a:r>
            <a:r>
              <a:rPr lang="ko-KR" altLang="en-US" dirty="0"/>
              <a:t>핵 융합 시설 등 다양한 분야에서 사용</a:t>
            </a:r>
            <a:endParaRPr lang="en-US" altLang="ko-KR" dirty="0"/>
          </a:p>
          <a:p>
            <a:endParaRPr lang="ko-KR" altLang="en-US" dirty="0"/>
          </a:p>
          <a:p>
            <a:r>
              <a:rPr lang="ko-KR" altLang="en-US" dirty="0"/>
              <a:t>연결된 하드웨어 </a:t>
            </a:r>
            <a:r>
              <a:rPr lang="ko-KR" altLang="en-US" dirty="0" err="1"/>
              <a:t>윗</a:t>
            </a:r>
            <a:r>
              <a:rPr lang="ko-KR" altLang="en-US" dirty="0"/>
              <a:t> 계층에 존재하는 소프트웨어</a:t>
            </a:r>
            <a:r>
              <a:rPr lang="en-US" altLang="ko-KR" baseline="30000" dirty="0"/>
              <a:t>[1]</a:t>
            </a:r>
          </a:p>
          <a:p>
            <a:pPr lvl="1"/>
            <a:r>
              <a:rPr lang="ko-KR" altLang="en-US" dirty="0"/>
              <a:t>전체적인 제어보다 </a:t>
            </a:r>
            <a:r>
              <a:rPr lang="en-US" altLang="ko-KR" dirty="0"/>
              <a:t>Supervisory </a:t>
            </a:r>
            <a:r>
              <a:rPr lang="ko-KR" altLang="en-US" dirty="0"/>
              <a:t>레벨에 집중</a:t>
            </a:r>
          </a:p>
          <a:p>
            <a:pPr lvl="1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066F15-5E38-49E0-B83D-2E39D0D684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FB49C-EA56-4330-98DF-9139BF780F6A}"/>
              </a:ext>
            </a:extLst>
          </p:cNvPr>
          <p:cNvSpPr txBox="1"/>
          <p:nvPr/>
        </p:nvSpPr>
        <p:spPr>
          <a:xfrm>
            <a:off x="0" y="6244291"/>
            <a:ext cx="12192000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[1]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A.Daneels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W.Salter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“WHAT IS SCADA?” International Conference on Accelerator and Large Experimental Physics Control Systems,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1999,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Trieste, Italy</a:t>
            </a:r>
          </a:p>
        </p:txBody>
      </p:sp>
    </p:spTree>
    <p:extLst>
      <p:ext uri="{BB962C8B-B14F-4D97-AF65-F5344CB8AC3E}">
        <p14:creationId xmlns:p14="http://schemas.microsoft.com/office/powerpoint/2010/main" val="30743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그룹 132"/>
          <p:cNvGrpSpPr/>
          <p:nvPr/>
        </p:nvGrpSpPr>
        <p:grpSpPr>
          <a:xfrm>
            <a:off x="542062" y="1081595"/>
            <a:ext cx="11721486" cy="5211596"/>
            <a:chOff x="542062" y="1081595"/>
            <a:chExt cx="11721486" cy="5211596"/>
          </a:xfrm>
        </p:grpSpPr>
        <p:grpSp>
          <p:nvGrpSpPr>
            <p:cNvPr id="134" name="그룹 133"/>
            <p:cNvGrpSpPr/>
            <p:nvPr/>
          </p:nvGrpSpPr>
          <p:grpSpPr>
            <a:xfrm>
              <a:off x="542062" y="1845104"/>
              <a:ext cx="9021156" cy="2425356"/>
              <a:chOff x="792803" y="1341952"/>
              <a:chExt cx="9554844" cy="2457439"/>
            </a:xfrm>
          </p:grpSpPr>
          <p:sp>
            <p:nvSpPr>
              <p:cNvPr id="198" name="직사각형 197"/>
              <p:cNvSpPr/>
              <p:nvPr/>
            </p:nvSpPr>
            <p:spPr>
              <a:xfrm>
                <a:off x="7655222" y="1605349"/>
                <a:ext cx="2519615" cy="1946703"/>
              </a:xfrm>
              <a:prstGeom prst="rect">
                <a:avLst/>
              </a:prstGeom>
              <a:solidFill>
                <a:srgbClr val="C4E59F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Worker Node 3</a:t>
                </a:r>
              </a:p>
              <a:p>
                <a:pPr algn="ctr"/>
                <a:r>
                  <a:rPr lang="en-US" altLang="ko-KR" sz="1100" b="1" dirty="0">
                    <a:solidFill>
                      <a:schemeClr val="tx1"/>
                    </a:solidFill>
                  </a:rPr>
                  <a:t>DDS Sub</a:t>
                </a:r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직사각형 198"/>
              <p:cNvSpPr/>
              <p:nvPr/>
            </p:nvSpPr>
            <p:spPr>
              <a:xfrm>
                <a:off x="1065943" y="2297786"/>
                <a:ext cx="1332149" cy="127562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Master Node </a:t>
                </a:r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직사각형 199"/>
              <p:cNvSpPr/>
              <p:nvPr/>
            </p:nvSpPr>
            <p:spPr>
              <a:xfrm>
                <a:off x="2534658" y="1606345"/>
                <a:ext cx="2196513" cy="1967069"/>
              </a:xfrm>
              <a:prstGeom prst="rect">
                <a:avLst/>
              </a:prstGeom>
              <a:solidFill>
                <a:srgbClr val="ECDC9A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600" dirty="0">
                    <a:solidFill>
                      <a:sysClr val="windowText" lastClr="000000"/>
                    </a:solidFill>
                  </a:rPr>
                  <a:t>Worker Node 1</a:t>
                </a:r>
              </a:p>
              <a:p>
                <a:pPr algn="ctr"/>
                <a:r>
                  <a:rPr lang="en-US" altLang="ko-KR" sz="1100" b="1" dirty="0">
                    <a:solidFill>
                      <a:sysClr val="windowText" lastClr="000000"/>
                    </a:solidFill>
                  </a:rPr>
                  <a:t>IEC 61850 Simulator</a:t>
                </a:r>
                <a:endParaRPr lang="en-US" altLang="ko-KR" sz="1600" b="1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1" name="직사각형 200"/>
              <p:cNvSpPr/>
              <p:nvPr/>
            </p:nvSpPr>
            <p:spPr>
              <a:xfrm>
                <a:off x="4867736" y="1606345"/>
                <a:ext cx="2105771" cy="1967069"/>
              </a:xfrm>
              <a:prstGeom prst="rect">
                <a:avLst/>
              </a:prstGeom>
              <a:solidFill>
                <a:srgbClr val="D59988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Worker Node 2</a:t>
                </a:r>
              </a:p>
              <a:p>
                <a:pPr algn="ctr"/>
                <a:r>
                  <a:rPr lang="en-US" altLang="ko-KR" sz="1100" b="1" dirty="0">
                    <a:solidFill>
                      <a:schemeClr val="tx1"/>
                    </a:solidFill>
                  </a:rPr>
                  <a:t>CIM Adaptor &amp; DDS Pub</a:t>
                </a: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</a:endParaRPr>
              </a:p>
              <a:p>
                <a:pPr algn="ctr"/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직사각형 201"/>
              <p:cNvSpPr/>
              <p:nvPr/>
            </p:nvSpPr>
            <p:spPr>
              <a:xfrm>
                <a:off x="2665935" y="2256224"/>
                <a:ext cx="839338" cy="1139453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IEC61850</a:t>
                </a:r>
              </a:p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Server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직사각형 202"/>
              <p:cNvSpPr/>
              <p:nvPr/>
            </p:nvSpPr>
            <p:spPr>
              <a:xfrm>
                <a:off x="3755218" y="2257873"/>
                <a:ext cx="839338" cy="1137804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IEC61850</a:t>
                </a:r>
              </a:p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Client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4" name="위쪽/아래쪽 화살표 207">
                <a:extLst>
                  <a:ext uri="{FF2B5EF4-FFF2-40B4-BE49-F238E27FC236}">
                    <a16:creationId xmlns:a16="http://schemas.microsoft.com/office/drawing/2014/main" id="{9F9F73DB-1B83-739B-9F68-3015A7D4C894}"/>
                  </a:ext>
                </a:extLst>
              </p:cNvPr>
              <p:cNvSpPr/>
              <p:nvPr/>
            </p:nvSpPr>
            <p:spPr>
              <a:xfrm rot="16200000">
                <a:off x="3568964" y="2737782"/>
                <a:ext cx="122258" cy="176335"/>
              </a:xfrm>
              <a:prstGeom prst="upDownArrow">
                <a:avLst/>
              </a:prstGeom>
              <a:solidFill>
                <a:schemeClr val="bg1">
                  <a:lumMod val="95000"/>
                </a:schemeClr>
              </a:solidFill>
              <a:ln w="19050" cmpd="sng">
                <a:solidFill>
                  <a:schemeClr val="tx1"/>
                </a:solidFill>
                <a:prstDash val="solid"/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직사각형 204"/>
              <p:cNvSpPr/>
              <p:nvPr/>
            </p:nvSpPr>
            <p:spPr>
              <a:xfrm>
                <a:off x="5918560" y="2256224"/>
                <a:ext cx="918000" cy="118186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10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100" dirty="0">
                    <a:solidFill>
                      <a:schemeClr val="tx1"/>
                    </a:solidFill>
                  </a:rPr>
                  <a:t>Publisher</a:t>
                </a:r>
              </a:p>
              <a:p>
                <a:pPr algn="ctr"/>
                <a:endParaRPr lang="en-US" altLang="ko-KR" sz="11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직사각형 205"/>
              <p:cNvSpPr/>
              <p:nvPr/>
            </p:nvSpPr>
            <p:spPr>
              <a:xfrm>
                <a:off x="4999734" y="2256224"/>
                <a:ext cx="918000" cy="118186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CIM</a:t>
                </a:r>
                <a:r>
                  <a:rPr lang="en-US" altLang="ko-KR" sz="1200" dirty="0">
                    <a:solidFill>
                      <a:schemeClr val="tx1"/>
                    </a:solidFill>
                  </a:rPr>
                  <a:t> </a:t>
                </a:r>
              </a:p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</a:rPr>
                  <a:t>Mapping</a:t>
                </a:r>
              </a:p>
            </p:txBody>
          </p:sp>
          <p:sp>
            <p:nvSpPr>
              <p:cNvPr id="207" name="직사각형 206"/>
              <p:cNvSpPr/>
              <p:nvPr/>
            </p:nvSpPr>
            <p:spPr>
              <a:xfrm>
                <a:off x="5957442" y="2989797"/>
                <a:ext cx="840258" cy="40588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DataWriter</a:t>
                </a:r>
                <a:endParaRPr lang="ko-KR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오른쪽 화살표 207"/>
              <p:cNvSpPr/>
              <p:nvPr/>
            </p:nvSpPr>
            <p:spPr>
              <a:xfrm>
                <a:off x="4680687" y="2710441"/>
                <a:ext cx="378858" cy="273432"/>
              </a:xfrm>
              <a:prstGeom prst="rightArrow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209" name="직사각형 49">
                <a:extLst>
                  <a:ext uri="{FF2B5EF4-FFF2-40B4-BE49-F238E27FC236}">
                    <a16:creationId xmlns:a16="http://schemas.microsoft.com/office/drawing/2014/main" id="{A9F28559-7CE8-441E-B6CB-5254C35AF2C1}"/>
                  </a:ext>
                </a:extLst>
              </p:cNvPr>
              <p:cNvSpPr/>
              <p:nvPr/>
            </p:nvSpPr>
            <p:spPr>
              <a:xfrm>
                <a:off x="7960637" y="2256225"/>
                <a:ext cx="2071661" cy="1152665"/>
              </a:xfrm>
              <a:prstGeom prst="rect">
                <a:avLst/>
              </a:prstGeom>
              <a:solidFill>
                <a:srgbClr val="799A2E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 altLang="ko-KR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직사각형 50">
                <a:extLst>
                  <a:ext uri="{FF2B5EF4-FFF2-40B4-BE49-F238E27FC236}">
                    <a16:creationId xmlns:a16="http://schemas.microsoft.com/office/drawing/2014/main" id="{FD324F90-01A6-4E2A-8299-4A4F8BA7F758}"/>
                  </a:ext>
                </a:extLst>
              </p:cNvPr>
              <p:cNvSpPr/>
              <p:nvPr/>
            </p:nvSpPr>
            <p:spPr>
              <a:xfrm>
                <a:off x="8043860" y="2453740"/>
                <a:ext cx="819061" cy="87313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DataReader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11" name="Group 110">
                <a:extLst>
                  <a:ext uri="{FF2B5EF4-FFF2-40B4-BE49-F238E27FC236}">
                    <a16:creationId xmlns:a16="http://schemas.microsoft.com/office/drawing/2014/main" id="{2C426583-4575-44F2-9FBE-ADC6B738BCF9}"/>
                  </a:ext>
                </a:extLst>
              </p:cNvPr>
              <p:cNvGrpSpPr/>
              <p:nvPr/>
            </p:nvGrpSpPr>
            <p:grpSpPr>
              <a:xfrm>
                <a:off x="7226708" y="1490623"/>
                <a:ext cx="304034" cy="2245491"/>
                <a:chOff x="7234190" y="1503549"/>
                <a:chExt cx="304034" cy="2245491"/>
              </a:xfrm>
            </p:grpSpPr>
            <p:sp>
              <p:nvSpPr>
                <p:cNvPr id="218" name="Arrow: Down 111">
                  <a:extLst>
                    <a:ext uri="{FF2B5EF4-FFF2-40B4-BE49-F238E27FC236}">
                      <a16:creationId xmlns:a16="http://schemas.microsoft.com/office/drawing/2014/main" id="{D5926A5F-DBB1-46B8-A71B-6587DD67124E}"/>
                    </a:ext>
                  </a:extLst>
                </p:cNvPr>
                <p:cNvSpPr/>
                <p:nvPr/>
              </p:nvSpPr>
              <p:spPr>
                <a:xfrm>
                  <a:off x="7313294" y="3545930"/>
                  <a:ext cx="145823" cy="203110"/>
                </a:xfrm>
                <a:prstGeom prst="downArrow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19" name="Cylinder 112">
                  <a:extLst>
                    <a:ext uri="{FF2B5EF4-FFF2-40B4-BE49-F238E27FC236}">
                      <a16:creationId xmlns:a16="http://schemas.microsoft.com/office/drawing/2014/main" id="{85A0F2EB-4AAC-417A-995F-01F08065DE93}"/>
                    </a:ext>
                  </a:extLst>
                </p:cNvPr>
                <p:cNvSpPr/>
                <p:nvPr/>
              </p:nvSpPr>
              <p:spPr>
                <a:xfrm>
                  <a:off x="7234190" y="1619271"/>
                  <a:ext cx="304034" cy="1945708"/>
                </a:xfrm>
                <a:prstGeom prst="can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eaVert" rtlCol="0" anchor="ctr"/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</a:rPr>
                    <a:t>   DDS Data Bus</a:t>
                  </a:r>
                  <a:endParaRPr lang="ko-KR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Arrow: Down 113">
                  <a:extLst>
                    <a:ext uri="{FF2B5EF4-FFF2-40B4-BE49-F238E27FC236}">
                      <a16:creationId xmlns:a16="http://schemas.microsoft.com/office/drawing/2014/main" id="{D1532F22-1906-4CB3-9AA3-913FDB23B6F3}"/>
                    </a:ext>
                  </a:extLst>
                </p:cNvPr>
                <p:cNvSpPr/>
                <p:nvPr/>
              </p:nvSpPr>
              <p:spPr>
                <a:xfrm rot="10800000">
                  <a:off x="7313294" y="1503549"/>
                  <a:ext cx="145823" cy="147151"/>
                </a:xfrm>
                <a:prstGeom prst="downArrow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</p:grpSp>
          <p:sp>
            <p:nvSpPr>
              <p:cNvPr id="212" name="오른쪽 화살표 51">
                <a:extLst>
                  <a:ext uri="{FF2B5EF4-FFF2-40B4-BE49-F238E27FC236}">
                    <a16:creationId xmlns:a16="http://schemas.microsoft.com/office/drawing/2014/main" id="{B1303EEE-C9EA-45D2-9661-73DC4E838AFC}"/>
                  </a:ext>
                </a:extLst>
              </p:cNvPr>
              <p:cNvSpPr/>
              <p:nvPr/>
            </p:nvSpPr>
            <p:spPr>
              <a:xfrm>
                <a:off x="6754729" y="3029502"/>
                <a:ext cx="532024" cy="273432"/>
              </a:xfrm>
              <a:prstGeom prst="rightArrow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오른쪽 화살표 51">
                <a:extLst>
                  <a:ext uri="{FF2B5EF4-FFF2-40B4-BE49-F238E27FC236}">
                    <a16:creationId xmlns:a16="http://schemas.microsoft.com/office/drawing/2014/main" id="{DCD5828F-DA09-40B4-9749-697F5647521B}"/>
                  </a:ext>
                </a:extLst>
              </p:cNvPr>
              <p:cNvSpPr/>
              <p:nvPr/>
            </p:nvSpPr>
            <p:spPr>
              <a:xfrm>
                <a:off x="7430295" y="3015961"/>
                <a:ext cx="532024" cy="273432"/>
              </a:xfrm>
              <a:prstGeom prst="rightArrow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L-Shape 25">
                <a:extLst>
                  <a:ext uri="{FF2B5EF4-FFF2-40B4-BE49-F238E27FC236}">
                    <a16:creationId xmlns:a16="http://schemas.microsoft.com/office/drawing/2014/main" id="{EC634A5E-8CD4-467F-A13A-66A3947C0A37}"/>
                  </a:ext>
                </a:extLst>
              </p:cNvPr>
              <p:cNvSpPr/>
              <p:nvPr/>
            </p:nvSpPr>
            <p:spPr>
              <a:xfrm rot="10800000">
                <a:off x="792803" y="1341952"/>
                <a:ext cx="9554844" cy="2457439"/>
              </a:xfrm>
              <a:prstGeom prst="corner">
                <a:avLst>
                  <a:gd name="adj1" fmla="val 100000"/>
                  <a:gd name="adj2" fmla="val 44499"/>
                </a:avLst>
              </a:prstGeom>
              <a:noFill/>
              <a:ln w="285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pic>
            <p:nvPicPr>
              <p:cNvPr id="215" name="Picture 27">
                <a:extLst>
                  <a:ext uri="{FF2B5EF4-FFF2-40B4-BE49-F238E27FC236}">
                    <a16:creationId xmlns:a16="http://schemas.microsoft.com/office/drawing/2014/main" id="{2693177E-2881-4921-B7A5-E6D5C5DC92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3602" y="1406075"/>
                <a:ext cx="545811" cy="623784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16" name="TextBox 215">
                <a:extLst>
                  <a:ext uri="{FF2B5EF4-FFF2-40B4-BE49-F238E27FC236}">
                    <a16:creationId xmlns:a16="http://schemas.microsoft.com/office/drawing/2014/main" id="{B6B896D9-D92F-4CFE-AE18-55EDFECD8409}"/>
                  </a:ext>
                </a:extLst>
              </p:cNvPr>
              <p:cNvSpPr txBox="1"/>
              <p:nvPr/>
            </p:nvSpPr>
            <p:spPr>
              <a:xfrm>
                <a:off x="8861892" y="2614600"/>
                <a:ext cx="1104033" cy="584715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Subscriber</a:t>
                </a:r>
              </a:p>
            </p:txBody>
          </p:sp>
          <p:sp>
            <p:nvSpPr>
              <p:cNvPr id="217" name="오른쪽 화살표 32">
                <a:extLst>
                  <a:ext uri="{FF2B5EF4-FFF2-40B4-BE49-F238E27FC236}">
                    <a16:creationId xmlns:a16="http://schemas.microsoft.com/office/drawing/2014/main" id="{8232F714-94D0-4467-9D54-61E5472F3717}"/>
                  </a:ext>
                </a:extLst>
              </p:cNvPr>
              <p:cNvSpPr/>
              <p:nvPr/>
            </p:nvSpPr>
            <p:spPr>
              <a:xfrm>
                <a:off x="5835108" y="2773599"/>
                <a:ext cx="203840" cy="147116"/>
              </a:xfrm>
              <a:prstGeom prst="rightArrow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</p:grpSp>
        <p:sp>
          <p:nvSpPr>
            <p:cNvPr id="135" name="직사각형 19">
              <a:extLst>
                <a:ext uri="{FF2B5EF4-FFF2-40B4-BE49-F238E27FC236}">
                  <a16:creationId xmlns:a16="http://schemas.microsoft.com/office/drawing/2014/main" id="{00561664-1F00-4BE2-97B9-B7F899802367}"/>
                </a:ext>
              </a:extLst>
            </p:cNvPr>
            <p:cNvSpPr/>
            <p:nvPr/>
          </p:nvSpPr>
          <p:spPr>
            <a:xfrm>
              <a:off x="8872110" y="1667490"/>
              <a:ext cx="3014521" cy="1967069"/>
            </a:xfrm>
            <a:prstGeom prst="rect">
              <a:avLst/>
            </a:prstGeom>
            <a:noFill/>
            <a:ln w="12700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36" name="그룹 135"/>
            <p:cNvGrpSpPr/>
            <p:nvPr/>
          </p:nvGrpSpPr>
          <p:grpSpPr>
            <a:xfrm>
              <a:off x="9410427" y="1081595"/>
              <a:ext cx="2853121" cy="5211596"/>
              <a:chOff x="9410427" y="746627"/>
              <a:chExt cx="2853121" cy="5211596"/>
            </a:xfrm>
          </p:grpSpPr>
          <p:sp>
            <p:nvSpPr>
              <p:cNvPr id="141" name="오른쪽 화살표 59">
                <a:extLst>
                  <a:ext uri="{FF2B5EF4-FFF2-40B4-BE49-F238E27FC236}">
                    <a16:creationId xmlns:a16="http://schemas.microsoft.com/office/drawing/2014/main" id="{D0B62BFC-3732-4F13-9C0A-A89D2240D153}"/>
                  </a:ext>
                </a:extLst>
              </p:cNvPr>
              <p:cNvSpPr/>
              <p:nvPr/>
            </p:nvSpPr>
            <p:spPr>
              <a:xfrm rot="10800000">
                <a:off x="9410427" y="1955260"/>
                <a:ext cx="1575465" cy="1275868"/>
              </a:xfrm>
              <a:prstGeom prst="rightArrow">
                <a:avLst>
                  <a:gd name="adj1" fmla="val 62717"/>
                  <a:gd name="adj2" fmla="val 51345"/>
                </a:avLst>
              </a:prstGeom>
              <a:solidFill>
                <a:srgbClr val="F3EFDE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2" name="그룹 141"/>
              <p:cNvGrpSpPr/>
              <p:nvPr/>
            </p:nvGrpSpPr>
            <p:grpSpPr>
              <a:xfrm>
                <a:off x="9444926" y="746627"/>
                <a:ext cx="2818622" cy="5211596"/>
                <a:chOff x="9444926" y="746627"/>
                <a:chExt cx="2818622" cy="5211596"/>
              </a:xfrm>
            </p:grpSpPr>
            <p:sp>
              <p:nvSpPr>
                <p:cNvPr id="143" name="모서리가 둥근 직사각형 9">
                  <a:extLst>
                    <a:ext uri="{FF2B5EF4-FFF2-40B4-BE49-F238E27FC236}">
                      <a16:creationId xmlns:a16="http://schemas.microsoft.com/office/drawing/2014/main" id="{128E371F-9CDE-4901-820A-ECF18E15C28A}"/>
                    </a:ext>
                  </a:extLst>
                </p:cNvPr>
                <p:cNvSpPr/>
                <p:nvPr/>
              </p:nvSpPr>
              <p:spPr>
                <a:xfrm rot="16200000">
                  <a:off x="8703239" y="2797722"/>
                  <a:ext cx="4817503" cy="1503499"/>
                </a:xfrm>
                <a:prstGeom prst="roundRect">
                  <a:avLst>
                    <a:gd name="adj" fmla="val 12343"/>
                  </a:avLst>
                </a:prstGeom>
                <a:solidFill>
                  <a:srgbClr val="F3EFDE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2" name="모서리가 둥근 직사각형 40">
                  <a:extLst>
                    <a:ext uri="{FF2B5EF4-FFF2-40B4-BE49-F238E27FC236}">
                      <a16:creationId xmlns:a16="http://schemas.microsoft.com/office/drawing/2014/main" id="{D607D564-FEDD-4745-90D4-F944AD06FC45}"/>
                    </a:ext>
                  </a:extLst>
                </p:cNvPr>
                <p:cNvSpPr/>
                <p:nvPr/>
              </p:nvSpPr>
              <p:spPr>
                <a:xfrm rot="16200000">
                  <a:off x="8851778" y="2917962"/>
                  <a:ext cx="4485201" cy="1252426"/>
                </a:xfrm>
                <a:prstGeom prst="roundRect">
                  <a:avLst>
                    <a:gd name="adj" fmla="val 12343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3" name="TextBox 182">
                  <a:extLst>
                    <a:ext uri="{FF2B5EF4-FFF2-40B4-BE49-F238E27FC236}">
                      <a16:creationId xmlns:a16="http://schemas.microsoft.com/office/drawing/2014/main" id="{58D5B0E9-820F-4614-B164-8B6414E1B3B9}"/>
                    </a:ext>
                  </a:extLst>
                </p:cNvPr>
                <p:cNvSpPr txBox="1"/>
                <p:nvPr/>
              </p:nvSpPr>
              <p:spPr>
                <a:xfrm>
                  <a:off x="9924082" y="903746"/>
                  <a:ext cx="2339466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dirty="0" err="1"/>
                    <a:t>Gitlab</a:t>
                  </a:r>
                  <a:r>
                    <a:rPr lang="en-US" altLang="ko-KR" b="1" dirty="0"/>
                    <a:t> CI/CD</a:t>
                  </a:r>
                  <a:r>
                    <a:rPr lang="en-US" altLang="ko-KR" dirty="0"/>
                    <a:t> Pipeline</a:t>
                  </a:r>
                  <a:endParaRPr lang="ko-KR" altLang="en-US" dirty="0"/>
                </a:p>
              </p:txBody>
            </p:sp>
            <p:sp>
              <p:nvSpPr>
                <p:cNvPr id="184" name="TextBox 183">
                  <a:extLst>
                    <a:ext uri="{FF2B5EF4-FFF2-40B4-BE49-F238E27FC236}">
                      <a16:creationId xmlns:a16="http://schemas.microsoft.com/office/drawing/2014/main" id="{04876402-A1BD-4918-9864-66FF24FA1269}"/>
                    </a:ext>
                  </a:extLst>
                </p:cNvPr>
                <p:cNvSpPr txBox="1"/>
                <p:nvPr/>
              </p:nvSpPr>
              <p:spPr>
                <a:xfrm>
                  <a:off x="9463561" y="2360391"/>
                  <a:ext cx="1122055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 dirty="0"/>
                    <a:t>Cluster</a:t>
                  </a:r>
                </a:p>
                <a:p>
                  <a:pPr algn="ctr"/>
                  <a:r>
                    <a:rPr lang="en-US" altLang="ko-KR" sz="1200" b="1" dirty="0"/>
                    <a:t>Update</a:t>
                  </a:r>
                  <a:endParaRPr lang="ko-KR" altLang="en-US" sz="1200" b="1" dirty="0"/>
                </a:p>
              </p:txBody>
            </p:sp>
            <p:pic>
              <p:nvPicPr>
                <p:cNvPr id="185" name="Picture 83">
                  <a:extLst>
                    <a:ext uri="{FF2B5EF4-FFF2-40B4-BE49-F238E27FC236}">
                      <a16:creationId xmlns:a16="http://schemas.microsoft.com/office/drawing/2014/main" id="{9A5D5444-F69A-4348-AEB2-0516864741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868" t="10869" r="20868" b="43574"/>
                <a:stretch/>
              </p:blipFill>
              <p:spPr>
                <a:xfrm>
                  <a:off x="9444926" y="746627"/>
                  <a:ext cx="646185" cy="585342"/>
                </a:xfrm>
                <a:prstGeom prst="rect">
                  <a:avLst/>
                </a:prstGeom>
              </p:spPr>
            </p:pic>
            <p:grpSp>
              <p:nvGrpSpPr>
                <p:cNvPr id="186" name="그룹 185"/>
                <p:cNvGrpSpPr/>
                <p:nvPr/>
              </p:nvGrpSpPr>
              <p:grpSpPr>
                <a:xfrm rot="5400000">
                  <a:off x="10716756" y="2822462"/>
                  <a:ext cx="754117" cy="1311466"/>
                  <a:chOff x="10892326" y="3052425"/>
                  <a:chExt cx="754117" cy="1311466"/>
                </a:xfrm>
              </p:grpSpPr>
              <p:pic>
                <p:nvPicPr>
                  <p:cNvPr id="196" name="Picture 10" descr="https://o.remove.bg/downloads/0edb72cb-157f-46b3-b9a3-4fdcc1ddb494/image-removebg-preview.png">
                    <a:extLst>
                      <a:ext uri="{FF2B5EF4-FFF2-40B4-BE49-F238E27FC236}">
                        <a16:creationId xmlns:a16="http://schemas.microsoft.com/office/drawing/2014/main" id="{D06E62DC-B3DF-4B43-B134-D93125A20A7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rot="16200000">
                    <a:off x="10567125" y="3420311"/>
                    <a:ext cx="1226096" cy="57569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97" name="TextBox 196">
                    <a:extLst>
                      <a:ext uri="{FF2B5EF4-FFF2-40B4-BE49-F238E27FC236}">
                        <a16:creationId xmlns:a16="http://schemas.microsoft.com/office/drawing/2014/main" id="{7CC22101-7BBB-4B67-BA75-21928540C49C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0859905" y="3577353"/>
                    <a:ext cx="1311466" cy="26161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100" dirty="0"/>
                      <a:t>Image build &amp; push</a:t>
                    </a:r>
                  </a:p>
                </p:txBody>
              </p:sp>
            </p:grpSp>
            <p:grpSp>
              <p:nvGrpSpPr>
                <p:cNvPr id="187" name="그룹 186"/>
                <p:cNvGrpSpPr/>
                <p:nvPr/>
              </p:nvGrpSpPr>
              <p:grpSpPr>
                <a:xfrm rot="5400000">
                  <a:off x="10708351" y="4385038"/>
                  <a:ext cx="754117" cy="1602442"/>
                  <a:chOff x="10892326" y="1347766"/>
                  <a:chExt cx="754117" cy="1602442"/>
                </a:xfrm>
              </p:grpSpPr>
              <p:pic>
                <p:nvPicPr>
                  <p:cNvPr id="193" name="Picture 12" descr="https://o.remove.bg/downloads/880b9c61-dbcc-4048-896a-2e6efaf9f530/image-removebg-preview.png">
                    <a:extLst>
                      <a:ext uri="{FF2B5EF4-FFF2-40B4-BE49-F238E27FC236}">
                        <a16:creationId xmlns:a16="http://schemas.microsoft.com/office/drawing/2014/main" id="{CEA5DC2C-4267-4AA3-AB69-BBBF9240B36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1179" t="10426" r="4963" b="5074"/>
                  <a:stretch/>
                </p:blipFill>
                <p:spPr bwMode="auto">
                  <a:xfrm rot="16200000">
                    <a:off x="10893096" y="1712915"/>
                    <a:ext cx="418542" cy="420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4" name="Picture 16" descr="https://o.remove.bg/downloads/4038a9a5-6a9c-45e9-bb4e-5e53a3faa8e2/image-removebg-preview.png">
                    <a:extLst>
                      <a:ext uri="{FF2B5EF4-FFF2-40B4-BE49-F238E27FC236}">
                        <a16:creationId xmlns:a16="http://schemas.microsoft.com/office/drawing/2014/main" id="{E5720396-AB6D-4EDC-8483-0025B9C3C76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51" t="2483" r="18183" b="8856"/>
                  <a:stretch/>
                </p:blipFill>
                <p:spPr bwMode="auto">
                  <a:xfrm rot="16200000">
                    <a:off x="10892326" y="2165744"/>
                    <a:ext cx="420082" cy="420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95" name="TextBox 194">
                    <a:extLst>
                      <a:ext uri="{FF2B5EF4-FFF2-40B4-BE49-F238E27FC236}">
                        <a16:creationId xmlns:a16="http://schemas.microsoft.com/office/drawing/2014/main" id="{B4B5A5DB-9FE1-4034-BFF8-2F626EA5AC6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0651355" y="1955119"/>
                    <a:ext cx="1602442" cy="38773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100" dirty="0"/>
                      <a:t>Update </a:t>
                    </a:r>
                  </a:p>
                  <a:p>
                    <a:pPr algn="ctr">
                      <a:lnSpc>
                        <a:spcPct val="70000"/>
                      </a:lnSpc>
                    </a:pPr>
                    <a:r>
                      <a:rPr lang="en-US" altLang="ko-KR" sz="1100" dirty="0"/>
                      <a:t>Deployment &amp; Service</a:t>
                    </a:r>
                  </a:p>
                </p:txBody>
              </p:sp>
            </p:grpSp>
            <p:grpSp>
              <p:nvGrpSpPr>
                <p:cNvPr id="188" name="그룹 187"/>
                <p:cNvGrpSpPr/>
                <p:nvPr/>
              </p:nvGrpSpPr>
              <p:grpSpPr>
                <a:xfrm rot="5400000">
                  <a:off x="10762082" y="1287004"/>
                  <a:ext cx="663467" cy="1112367"/>
                  <a:chOff x="10982977" y="4491907"/>
                  <a:chExt cx="663467" cy="1112367"/>
                </a:xfrm>
              </p:grpSpPr>
              <p:pic>
                <p:nvPicPr>
                  <p:cNvPr id="191" name="Picture 2" descr="코드 터미널 - 무료 표지판개 아이콘">
                    <a:extLst>
                      <a:ext uri="{FF2B5EF4-FFF2-40B4-BE49-F238E27FC236}">
                        <a16:creationId xmlns:a16="http://schemas.microsoft.com/office/drawing/2014/main" id="{C34A846B-290D-41F1-BB70-F95B7AC7162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7" cstate="hq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rot="16200000">
                    <a:off x="10982977" y="4850895"/>
                    <a:ext cx="394392" cy="39439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92" name="TextBox 191">
                    <a:extLst>
                      <a:ext uri="{FF2B5EF4-FFF2-40B4-BE49-F238E27FC236}">
                        <a16:creationId xmlns:a16="http://schemas.microsoft.com/office/drawing/2014/main" id="{8631EA1F-42E6-4AC9-955F-AD6BB4D5B66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10959455" y="4917286"/>
                    <a:ext cx="1112367" cy="26161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100" dirty="0"/>
                      <a:t>Code changes</a:t>
                    </a:r>
                  </a:p>
                </p:txBody>
              </p:sp>
            </p:grpSp>
            <p:sp>
              <p:nvSpPr>
                <p:cNvPr id="189" name="Arrow: Right 102">
                  <a:extLst>
                    <a:ext uri="{FF2B5EF4-FFF2-40B4-BE49-F238E27FC236}">
                      <a16:creationId xmlns:a16="http://schemas.microsoft.com/office/drawing/2014/main" id="{56625CC4-DA5E-4A9B-B198-F26350D144C3}"/>
                    </a:ext>
                  </a:extLst>
                </p:cNvPr>
                <p:cNvSpPr/>
                <p:nvPr/>
              </p:nvSpPr>
              <p:spPr>
                <a:xfrm rot="5400000">
                  <a:off x="10842343" y="4157122"/>
                  <a:ext cx="430246" cy="350210"/>
                </a:xfrm>
                <a:prstGeom prst="rightArrow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0" name="Arrow: Right 106">
                  <a:extLst>
                    <a:ext uri="{FF2B5EF4-FFF2-40B4-BE49-F238E27FC236}">
                      <a16:creationId xmlns:a16="http://schemas.microsoft.com/office/drawing/2014/main" id="{F58A4CCC-0FA4-48A2-9155-0758AEE82B83}"/>
                    </a:ext>
                  </a:extLst>
                </p:cNvPr>
                <p:cNvSpPr/>
                <p:nvPr/>
              </p:nvSpPr>
              <p:spPr>
                <a:xfrm rot="5400000">
                  <a:off x="10842343" y="2416119"/>
                  <a:ext cx="430246" cy="350210"/>
                </a:xfrm>
                <a:prstGeom prst="rightArrow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37" name="직사각형 136"/>
            <p:cNvSpPr/>
            <p:nvPr/>
          </p:nvSpPr>
          <p:spPr>
            <a:xfrm>
              <a:off x="799946" y="4323902"/>
              <a:ext cx="8600114" cy="55055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PROXMOX Private Cloud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38" name="직사각형 137"/>
            <p:cNvSpPr/>
            <p:nvPr/>
          </p:nvSpPr>
          <p:spPr>
            <a:xfrm>
              <a:off x="799946" y="5024431"/>
              <a:ext cx="5577596" cy="55055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Mini PC 1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39" name="직사각형 138"/>
            <p:cNvSpPr/>
            <p:nvPr/>
          </p:nvSpPr>
          <p:spPr>
            <a:xfrm>
              <a:off x="7021179" y="5024431"/>
              <a:ext cx="2389248" cy="55055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Mini PC 2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pic>
          <p:nvPicPr>
            <p:cNvPr id="140" name="그림 139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9047" y="4380456"/>
              <a:ext cx="532779" cy="423343"/>
            </a:xfrm>
            <a:prstGeom prst="rect">
              <a:avLst/>
            </a:prstGeom>
          </p:spPr>
        </p:pic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C4534AB5-2BA3-47C2-86F5-2FEBC4CBDDC6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altLang="ko-KR" dirty="0"/>
              <a:t>Test Scenario 2, 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ln>
            <a:noFill/>
          </a:ln>
        </p:spPr>
        <p:txBody>
          <a:bodyPr/>
          <a:lstStyle/>
          <a:p>
            <a:fld id="{D9077D98-EF84-479F-B0A6-B3152D61A2E5}" type="slidenum">
              <a:rPr lang="ko-KR" altLang="en-US" smtClean="0"/>
              <a:t>80</a:t>
            </a:fld>
            <a:endParaRPr lang="ko-KR" altLang="en-US"/>
          </a:p>
        </p:txBody>
      </p:sp>
      <p:sp>
        <p:nvSpPr>
          <p:cNvPr id="59" name="aaaaaaaaaaaaaaaaaa">
            <a:extLst>
              <a:ext uri="{FF2B5EF4-FFF2-40B4-BE49-F238E27FC236}">
                <a16:creationId xmlns:a16="http://schemas.microsoft.com/office/drawing/2014/main" id="{DB64D916-08CB-4DFF-9FC3-276682DCD66F}"/>
              </a:ext>
            </a:extLst>
          </p:cNvPr>
          <p:cNvSpPr/>
          <p:nvPr/>
        </p:nvSpPr>
        <p:spPr>
          <a:xfrm>
            <a:off x="348000" y="929852"/>
            <a:ext cx="11800487" cy="549673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grpSp>
        <p:nvGrpSpPr>
          <p:cNvPr id="150" name="그룹 149"/>
          <p:cNvGrpSpPr/>
          <p:nvPr/>
        </p:nvGrpSpPr>
        <p:grpSpPr>
          <a:xfrm>
            <a:off x="5386175" y="2665805"/>
            <a:ext cx="3887417" cy="2688404"/>
            <a:chOff x="5714637" y="2162035"/>
            <a:chExt cx="3647221" cy="2954860"/>
          </a:xfrm>
        </p:grpSpPr>
        <p:cxnSp>
          <p:nvCxnSpPr>
            <p:cNvPr id="152" name="Straight Connector 67">
              <a:extLst>
                <a:ext uri="{FF2B5EF4-FFF2-40B4-BE49-F238E27FC236}">
                  <a16:creationId xmlns:a16="http://schemas.microsoft.com/office/drawing/2014/main" id="{FF663BBE-6F8A-4DD8-B83D-87D2AB954220}"/>
                </a:ext>
              </a:extLst>
            </p:cNvPr>
            <p:cNvCxnSpPr/>
            <p:nvPr/>
          </p:nvCxnSpPr>
          <p:spPr>
            <a:xfrm>
              <a:off x="5714637" y="2162035"/>
              <a:ext cx="0" cy="232398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68">
              <a:extLst>
                <a:ext uri="{FF2B5EF4-FFF2-40B4-BE49-F238E27FC236}">
                  <a16:creationId xmlns:a16="http://schemas.microsoft.com/office/drawing/2014/main" id="{06423778-A001-458E-9EC6-C228AD7DD196}"/>
                </a:ext>
              </a:extLst>
            </p:cNvPr>
            <p:cNvCxnSpPr/>
            <p:nvPr/>
          </p:nvCxnSpPr>
          <p:spPr>
            <a:xfrm>
              <a:off x="9361858" y="2216713"/>
              <a:ext cx="0" cy="226930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26">
              <a:extLst>
                <a:ext uri="{FF2B5EF4-FFF2-40B4-BE49-F238E27FC236}">
                  <a16:creationId xmlns:a16="http://schemas.microsoft.com/office/drawing/2014/main" id="{EFD699C2-6FF2-4172-A0D1-0E6542A2B448}"/>
                </a:ext>
              </a:extLst>
            </p:cNvPr>
            <p:cNvCxnSpPr/>
            <p:nvPr/>
          </p:nvCxnSpPr>
          <p:spPr>
            <a:xfrm>
              <a:off x="5734235" y="4303791"/>
              <a:ext cx="3627623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48236739-7FDF-43C0-945D-B5E9F726F24B}"/>
                </a:ext>
              </a:extLst>
            </p:cNvPr>
            <p:cNvSpPr txBox="1"/>
            <p:nvPr/>
          </p:nvSpPr>
          <p:spPr>
            <a:xfrm>
              <a:off x="7210692" y="4282551"/>
              <a:ext cx="320643" cy="279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t1</a:t>
              </a:r>
              <a:endParaRPr lang="ko-KR" altLang="en-US" sz="1050" dirty="0">
                <a:solidFill>
                  <a:srgbClr val="FF0000"/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D5CAF512-8FD5-42DA-97DC-83BB977B9F66}"/>
                </a:ext>
              </a:extLst>
            </p:cNvPr>
            <p:cNvSpPr txBox="1"/>
            <p:nvPr/>
          </p:nvSpPr>
          <p:spPr>
            <a:xfrm>
              <a:off x="6860222" y="4837813"/>
              <a:ext cx="1057583" cy="279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latin typeface="Cascadia Mono" panose="020B0609020000020004" pitchFamily="49" charset="0"/>
                  <a:cs typeface="Cascadia Mono" panose="020B0609020000020004" pitchFamily="49" charset="0"/>
                </a:rPr>
                <a:t>Latency = t1</a:t>
              </a:r>
              <a:endParaRPr lang="ko-KR" altLang="en-US" sz="1050" dirty="0">
                <a:solidFill>
                  <a:srgbClr val="FF0000"/>
                </a:solidFill>
                <a:latin typeface="Cascadia Mono" panose="020B0609020000020004" pitchFamily="49" charset="0"/>
                <a:cs typeface="Cascadia Mono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774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2 - Latency (1/3)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81</a:t>
            </a:fld>
            <a:endParaRPr lang="ko-KR" altLang="en-US"/>
          </a:p>
        </p:txBody>
      </p:sp>
      <p:sp>
        <p:nvSpPr>
          <p:cNvPr id="5" name="TextBox 1"/>
          <p:cNvSpPr txBox="1"/>
          <p:nvPr/>
        </p:nvSpPr>
        <p:spPr>
          <a:xfrm>
            <a:off x="344105" y="2053528"/>
            <a:ext cx="1265852" cy="32838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dirty="0"/>
              <a:t>us</a:t>
            </a:r>
            <a:endParaRPr lang="ko-KR" altLang="en-US" sz="1100" dirty="0"/>
          </a:p>
        </p:txBody>
      </p:sp>
      <p:sp>
        <p:nvSpPr>
          <p:cNvPr id="8" name="TextBox 1"/>
          <p:cNvSpPr txBox="1"/>
          <p:nvPr/>
        </p:nvSpPr>
        <p:spPr>
          <a:xfrm>
            <a:off x="5321217" y="6010115"/>
            <a:ext cx="597066" cy="31944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Bytes</a:t>
            </a:r>
            <a:endParaRPr lang="ko-KR" altLang="en-US" sz="1100" dirty="0"/>
          </a:p>
        </p:txBody>
      </p:sp>
      <p:sp>
        <p:nvSpPr>
          <p:cNvPr id="12" name="TextBox 1"/>
          <p:cNvSpPr txBox="1"/>
          <p:nvPr/>
        </p:nvSpPr>
        <p:spPr>
          <a:xfrm>
            <a:off x="5791273" y="2053528"/>
            <a:ext cx="1265852" cy="32838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dirty="0"/>
              <a:t>us</a:t>
            </a:r>
            <a:endParaRPr lang="ko-KR" altLang="en-US" sz="1100" dirty="0"/>
          </a:p>
        </p:txBody>
      </p:sp>
      <p:sp>
        <p:nvSpPr>
          <p:cNvPr id="13" name="TextBox 1"/>
          <p:cNvSpPr txBox="1"/>
          <p:nvPr/>
        </p:nvSpPr>
        <p:spPr>
          <a:xfrm>
            <a:off x="10768385" y="6010115"/>
            <a:ext cx="597066" cy="31944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Bytes</a:t>
            </a:r>
            <a:endParaRPr lang="ko-KR" altLang="en-US" sz="1100" dirty="0"/>
          </a:p>
        </p:txBody>
      </p:sp>
      <p:graphicFrame>
        <p:nvGraphicFramePr>
          <p:cNvPr id="16" name="내용 개체 틀 6">
            <a:extLst>
              <a:ext uri="{FF2B5EF4-FFF2-40B4-BE49-F238E27FC236}">
                <a16:creationId xmlns:a16="http://schemas.microsoft.com/office/drawing/2014/main" id="{BA602AE2-299B-4B10-996E-0B6DB3A62A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6339407"/>
              </p:ext>
            </p:extLst>
          </p:nvPr>
        </p:nvGraphicFramePr>
        <p:xfrm>
          <a:off x="609600" y="2016086"/>
          <a:ext cx="5010150" cy="43847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" name="내용 개체 틀 6">
            <a:extLst>
              <a:ext uri="{FF2B5EF4-FFF2-40B4-BE49-F238E27FC236}">
                <a16:creationId xmlns:a16="http://schemas.microsoft.com/office/drawing/2014/main" id="{17B30FF4-8AA1-47F0-A585-AADFD6CAAE1E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159004075"/>
              </p:ext>
            </p:extLst>
          </p:nvPr>
        </p:nvGraphicFramePr>
        <p:xfrm>
          <a:off x="6096000" y="2016086"/>
          <a:ext cx="5010150" cy="43847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688833EB-453B-41F5-BE56-1C9D435E377D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1pub – 1sub , Unicast/Multicast </a:t>
            </a:r>
            <a:r>
              <a:rPr lang="ko-KR" altLang="en-US" dirty="0"/>
              <a:t>비교</a:t>
            </a:r>
          </a:p>
        </p:txBody>
      </p:sp>
    </p:spTree>
    <p:extLst>
      <p:ext uri="{BB962C8B-B14F-4D97-AF65-F5344CB8AC3E}">
        <p14:creationId xmlns:p14="http://schemas.microsoft.com/office/powerpoint/2010/main" val="8313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2 - Latency (2/3) 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5825376"/>
              </p:ext>
            </p:extLst>
          </p:nvPr>
        </p:nvGraphicFramePr>
        <p:xfrm>
          <a:off x="609600" y="2776251"/>
          <a:ext cx="5010150" cy="3624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82</a:t>
            </a:fld>
            <a:endParaRPr lang="ko-KR" altLang="en-US"/>
          </a:p>
        </p:txBody>
      </p:sp>
      <p:sp>
        <p:nvSpPr>
          <p:cNvPr id="5" name="TextBox 1"/>
          <p:cNvSpPr txBox="1"/>
          <p:nvPr/>
        </p:nvSpPr>
        <p:spPr>
          <a:xfrm>
            <a:off x="389531" y="2684683"/>
            <a:ext cx="1265852" cy="32838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dirty="0"/>
              <a:t>us</a:t>
            </a:r>
            <a:endParaRPr lang="ko-KR" altLang="en-US" sz="1100" dirty="0"/>
          </a:p>
        </p:txBody>
      </p:sp>
      <p:sp>
        <p:nvSpPr>
          <p:cNvPr id="8" name="TextBox 1"/>
          <p:cNvSpPr txBox="1"/>
          <p:nvPr/>
        </p:nvSpPr>
        <p:spPr>
          <a:xfrm>
            <a:off x="5321217" y="6081357"/>
            <a:ext cx="597066" cy="31944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Bytes</a:t>
            </a:r>
            <a:endParaRPr lang="ko-KR" altLang="en-US" sz="1100" dirty="0"/>
          </a:p>
        </p:txBody>
      </p:sp>
      <p:sp>
        <p:nvSpPr>
          <p:cNvPr id="12" name="TextBox 1"/>
          <p:cNvSpPr txBox="1"/>
          <p:nvPr/>
        </p:nvSpPr>
        <p:spPr>
          <a:xfrm>
            <a:off x="5836699" y="2684683"/>
            <a:ext cx="1265852" cy="32838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dirty="0"/>
              <a:t>us</a:t>
            </a:r>
            <a:endParaRPr lang="ko-KR" altLang="en-US" sz="1100" dirty="0"/>
          </a:p>
        </p:txBody>
      </p:sp>
      <p:sp>
        <p:nvSpPr>
          <p:cNvPr id="13" name="TextBox 1"/>
          <p:cNvSpPr txBox="1"/>
          <p:nvPr/>
        </p:nvSpPr>
        <p:spPr>
          <a:xfrm>
            <a:off x="10768385" y="6081357"/>
            <a:ext cx="597066" cy="31944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Bytes</a:t>
            </a:r>
            <a:endParaRPr lang="ko-KR" altLang="en-US" sz="1100" dirty="0"/>
          </a:p>
        </p:txBody>
      </p:sp>
      <p:graphicFrame>
        <p:nvGraphicFramePr>
          <p:cNvPr id="14" name="내용 개체 틀 6">
            <a:extLst>
              <a:ext uri="{FF2B5EF4-FFF2-40B4-BE49-F238E27FC236}">
                <a16:creationId xmlns:a16="http://schemas.microsoft.com/office/drawing/2014/main" id="{9D3DAF53-BA36-45A3-B942-D307F54AAE7E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1407973034"/>
              </p:ext>
            </p:extLst>
          </p:nvPr>
        </p:nvGraphicFramePr>
        <p:xfrm>
          <a:off x="6096000" y="2776251"/>
          <a:ext cx="5010150" cy="3624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FF564F01-0B82-406E-9D20-A53EA4A10324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1pub – 4sub , Unicast/Multicast </a:t>
            </a:r>
            <a:r>
              <a:rPr lang="ko-KR" altLang="en-US" dirty="0"/>
              <a:t>비교</a:t>
            </a:r>
          </a:p>
          <a:p>
            <a:pPr lvl="1"/>
            <a:r>
              <a:rPr lang="en-US" altLang="ko-KR" dirty="0" err="1"/>
              <a:t>OpenDDS</a:t>
            </a:r>
            <a:r>
              <a:rPr lang="en-US" altLang="ko-KR" dirty="0"/>
              <a:t> : 22% </a:t>
            </a:r>
            <a:r>
              <a:rPr lang="ko-KR" altLang="en-US" dirty="0"/>
              <a:t>성능 향상</a:t>
            </a:r>
          </a:p>
          <a:p>
            <a:pPr lvl="1"/>
            <a:r>
              <a:rPr lang="en-US" altLang="ko-KR" dirty="0"/>
              <a:t>RTIDDS :  20% </a:t>
            </a:r>
            <a:r>
              <a:rPr lang="ko-KR" altLang="en-US" dirty="0"/>
              <a:t>성능 향상</a:t>
            </a:r>
          </a:p>
        </p:txBody>
      </p:sp>
    </p:spTree>
    <p:extLst>
      <p:ext uri="{BB962C8B-B14F-4D97-AF65-F5344CB8AC3E}">
        <p14:creationId xmlns:p14="http://schemas.microsoft.com/office/powerpoint/2010/main" val="70107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2 - Latency (3/3) 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6235801"/>
              </p:ext>
            </p:extLst>
          </p:nvPr>
        </p:nvGraphicFramePr>
        <p:xfrm>
          <a:off x="609600" y="2743199"/>
          <a:ext cx="501015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83</a:t>
            </a:fld>
            <a:endParaRPr lang="ko-KR" altLang="en-US"/>
          </a:p>
        </p:txBody>
      </p:sp>
      <p:sp>
        <p:nvSpPr>
          <p:cNvPr id="5" name="TextBox 1"/>
          <p:cNvSpPr txBox="1"/>
          <p:nvPr/>
        </p:nvSpPr>
        <p:spPr>
          <a:xfrm>
            <a:off x="355122" y="2743199"/>
            <a:ext cx="1265852" cy="32838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dirty="0"/>
              <a:t>us</a:t>
            </a:r>
            <a:endParaRPr lang="ko-KR" altLang="en-US" sz="1100" dirty="0"/>
          </a:p>
        </p:txBody>
      </p:sp>
      <p:sp>
        <p:nvSpPr>
          <p:cNvPr id="8" name="TextBox 1"/>
          <p:cNvSpPr txBox="1"/>
          <p:nvPr/>
        </p:nvSpPr>
        <p:spPr>
          <a:xfrm>
            <a:off x="5321217" y="6081357"/>
            <a:ext cx="597066" cy="31944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Bytes</a:t>
            </a:r>
            <a:endParaRPr lang="ko-KR" altLang="en-US" sz="1100" dirty="0"/>
          </a:p>
        </p:txBody>
      </p:sp>
      <p:sp>
        <p:nvSpPr>
          <p:cNvPr id="12" name="TextBox 1"/>
          <p:cNvSpPr txBox="1"/>
          <p:nvPr/>
        </p:nvSpPr>
        <p:spPr>
          <a:xfrm>
            <a:off x="5802290" y="2743199"/>
            <a:ext cx="1265852" cy="32838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dirty="0"/>
              <a:t>us</a:t>
            </a:r>
            <a:endParaRPr lang="ko-KR" altLang="en-US" sz="1100" dirty="0"/>
          </a:p>
        </p:txBody>
      </p:sp>
      <p:sp>
        <p:nvSpPr>
          <p:cNvPr id="13" name="TextBox 1"/>
          <p:cNvSpPr txBox="1"/>
          <p:nvPr/>
        </p:nvSpPr>
        <p:spPr>
          <a:xfrm>
            <a:off x="10768385" y="6081357"/>
            <a:ext cx="597066" cy="31944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Bytes</a:t>
            </a:r>
            <a:endParaRPr lang="ko-KR" altLang="en-US" sz="1100" dirty="0"/>
          </a:p>
        </p:txBody>
      </p:sp>
      <p:graphicFrame>
        <p:nvGraphicFramePr>
          <p:cNvPr id="14" name="내용 개체 틀 6">
            <a:extLst>
              <a:ext uri="{FF2B5EF4-FFF2-40B4-BE49-F238E27FC236}">
                <a16:creationId xmlns:a16="http://schemas.microsoft.com/office/drawing/2014/main" id="{7B00B63B-1459-470F-BF3D-23D8AD354390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614038269"/>
              </p:ext>
            </p:extLst>
          </p:nvPr>
        </p:nvGraphicFramePr>
        <p:xfrm>
          <a:off x="6096000" y="2743199"/>
          <a:ext cx="501015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AC6FE83E-326B-429F-85B3-5176519059B5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1pub – 16sub , Unicast/Multicast </a:t>
            </a:r>
            <a:r>
              <a:rPr lang="ko-KR" altLang="en-US" dirty="0"/>
              <a:t>비교</a:t>
            </a:r>
          </a:p>
          <a:p>
            <a:pPr lvl="1"/>
            <a:r>
              <a:rPr lang="en-US" altLang="ko-KR" dirty="0" err="1"/>
              <a:t>OpenDDS</a:t>
            </a:r>
            <a:r>
              <a:rPr lang="en-US" altLang="ko-KR" dirty="0"/>
              <a:t> : 4.14</a:t>
            </a:r>
            <a:r>
              <a:rPr lang="ko-KR" altLang="en-US" dirty="0"/>
              <a:t>배 성능향상</a:t>
            </a:r>
          </a:p>
          <a:p>
            <a:pPr lvl="1"/>
            <a:r>
              <a:rPr lang="en-US" altLang="ko-KR" dirty="0"/>
              <a:t>RTIDDS : 3.35</a:t>
            </a:r>
            <a:r>
              <a:rPr lang="ko-KR" altLang="en-US" dirty="0"/>
              <a:t>배 성능 감소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749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3 - Latency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84</a:t>
            </a:fld>
            <a:endParaRPr lang="ko-KR" altLang="en-US"/>
          </a:p>
        </p:txBody>
      </p:sp>
      <p:sp>
        <p:nvSpPr>
          <p:cNvPr id="8" name="TextBox 1"/>
          <p:cNvSpPr txBox="1"/>
          <p:nvPr/>
        </p:nvSpPr>
        <p:spPr>
          <a:xfrm>
            <a:off x="10808055" y="5921637"/>
            <a:ext cx="597066" cy="31944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Bytes</a:t>
            </a:r>
            <a:endParaRPr lang="ko-KR" altLang="en-US" sz="11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42D1B45-5E42-46AC-851D-77746A482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/>
              <a:t>Data Size</a:t>
            </a:r>
            <a:r>
              <a:rPr lang="ko-KR" altLang="en-US" sz="2000" dirty="0"/>
              <a:t>가 작을 때는 </a:t>
            </a:r>
            <a:r>
              <a:rPr lang="en-US" altLang="ko-KR" sz="2000" dirty="0"/>
              <a:t>RTI DDS</a:t>
            </a:r>
            <a:r>
              <a:rPr lang="ko-KR" altLang="en-US" sz="2000" dirty="0"/>
              <a:t>가 </a:t>
            </a:r>
            <a:r>
              <a:rPr lang="en-US" altLang="ko-KR" sz="2000" dirty="0"/>
              <a:t>3</a:t>
            </a:r>
            <a:r>
              <a:rPr lang="ko-KR" altLang="en-US" sz="2000" dirty="0"/>
              <a:t>배 이상 빠름</a:t>
            </a:r>
            <a:endParaRPr lang="en-US" altLang="ko-KR" sz="2000" dirty="0"/>
          </a:p>
          <a:p>
            <a:r>
              <a:rPr lang="en-US" altLang="ko-KR" sz="2000" dirty="0"/>
              <a:t>Data Size</a:t>
            </a:r>
            <a:r>
              <a:rPr lang="ko-KR" altLang="en-US" sz="2000" dirty="0"/>
              <a:t>가 커짐에 따라  성능이 유사함</a:t>
            </a:r>
            <a:endParaRPr lang="en-US" altLang="ko-KR" sz="2000" dirty="0"/>
          </a:p>
        </p:txBody>
      </p:sp>
      <p:graphicFrame>
        <p:nvGraphicFramePr>
          <p:cNvPr id="9" name="내용 개체 틀 6">
            <a:extLst>
              <a:ext uri="{FF2B5EF4-FFF2-40B4-BE49-F238E27FC236}">
                <a16:creationId xmlns:a16="http://schemas.microsoft.com/office/drawing/2014/main" id="{CDD4046C-B921-48E6-BD8C-CFE527C95D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3499566"/>
              </p:ext>
            </p:extLst>
          </p:nvPr>
        </p:nvGraphicFramePr>
        <p:xfrm>
          <a:off x="609600" y="2390660"/>
          <a:ext cx="10972800" cy="40101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009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60F0E5E-6EC4-404F-BBD0-4041235C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Performance Analysis</a:t>
            </a:r>
            <a:endParaRPr lang="ko-KR" alt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2349B8-1E1C-43A3-8D2A-F82C604F1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DNP3.0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A71F2A-FA45-4F07-AFE9-2516859BE8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05575"/>
            <a:ext cx="2743200" cy="365125"/>
          </a:xfrm>
        </p:spPr>
        <p:txBody>
          <a:bodyPr/>
          <a:lstStyle/>
          <a:p>
            <a:fld id="{D9077D98-EF84-479F-B0A6-B3152D61A2E5}" type="slidenum">
              <a:rPr lang="ko-KR" altLang="en-US" smtClean="0"/>
              <a:t>85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73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Content Placeholder 15">
            <a:extLst>
              <a:ext uri="{FF2B5EF4-FFF2-40B4-BE49-F238E27FC236}">
                <a16:creationId xmlns:a16="http://schemas.microsoft.com/office/drawing/2014/main" id="{E4AC7401-385E-4EC2-BE4F-C507DD0139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333" y="3600489"/>
            <a:ext cx="3733333" cy="634921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ln>
            <a:noFill/>
          </a:ln>
        </p:spPr>
        <p:txBody>
          <a:bodyPr/>
          <a:lstStyle/>
          <a:p>
            <a:fld id="{D9077D98-EF84-479F-B0A6-B3152D61A2E5}" type="slidenum">
              <a:rPr lang="ko-KR" altLang="en-US" smtClean="0"/>
              <a:t>86</a:t>
            </a:fld>
            <a:endParaRPr lang="ko-KR" alt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44C7255-49C6-4485-A409-D1D2B11F6D4E}"/>
              </a:ext>
            </a:extLst>
          </p:cNvPr>
          <p:cNvGrpSpPr/>
          <p:nvPr/>
        </p:nvGrpSpPr>
        <p:grpSpPr>
          <a:xfrm>
            <a:off x="9206760" y="718221"/>
            <a:ext cx="2288834" cy="4051514"/>
            <a:chOff x="9187098" y="776457"/>
            <a:chExt cx="2566018" cy="4542163"/>
          </a:xfrm>
        </p:grpSpPr>
        <p:sp>
          <p:nvSpPr>
            <p:cNvPr id="73" name="오른쪽 화살표 59">
              <a:extLst>
                <a:ext uri="{FF2B5EF4-FFF2-40B4-BE49-F238E27FC236}">
                  <a16:creationId xmlns:a16="http://schemas.microsoft.com/office/drawing/2014/main" id="{D0B62BFC-3732-4F13-9C0A-A89D2240D153}"/>
                </a:ext>
              </a:extLst>
            </p:cNvPr>
            <p:cNvSpPr/>
            <p:nvPr/>
          </p:nvSpPr>
          <p:spPr>
            <a:xfrm rot="10800000">
              <a:off x="9187098" y="3356779"/>
              <a:ext cx="1535701" cy="1275867"/>
            </a:xfrm>
            <a:prstGeom prst="rightArrow">
              <a:avLst>
                <a:gd name="adj1" fmla="val 62717"/>
                <a:gd name="adj2" fmla="val 51345"/>
              </a:avLst>
            </a:prstGeom>
            <a:solidFill>
              <a:srgbClr val="F3EFDE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70" name="모서리가 둥근 직사각형 9">
              <a:extLst>
                <a:ext uri="{FF2B5EF4-FFF2-40B4-BE49-F238E27FC236}">
                  <a16:creationId xmlns:a16="http://schemas.microsoft.com/office/drawing/2014/main" id="{128E371F-9CDE-4901-820A-ECF18E15C28A}"/>
                </a:ext>
              </a:extLst>
            </p:cNvPr>
            <p:cNvSpPr/>
            <p:nvPr/>
          </p:nvSpPr>
          <p:spPr>
            <a:xfrm rot="16200000">
              <a:off x="8893132" y="2582245"/>
              <a:ext cx="3870312" cy="1602438"/>
            </a:xfrm>
            <a:prstGeom prst="roundRect">
              <a:avLst>
                <a:gd name="adj" fmla="val 12343"/>
              </a:avLst>
            </a:prstGeom>
            <a:solidFill>
              <a:srgbClr val="F3EFDE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71" name="모서리가 둥근 직사각형 40">
              <a:extLst>
                <a:ext uri="{FF2B5EF4-FFF2-40B4-BE49-F238E27FC236}">
                  <a16:creationId xmlns:a16="http://schemas.microsoft.com/office/drawing/2014/main" id="{D607D564-FEDD-4745-90D4-F944AD06FC45}"/>
                </a:ext>
              </a:extLst>
            </p:cNvPr>
            <p:cNvSpPr/>
            <p:nvPr/>
          </p:nvSpPr>
          <p:spPr>
            <a:xfrm rot="16200000">
              <a:off x="9036475" y="2745239"/>
              <a:ext cx="3583624" cy="1311467"/>
            </a:xfrm>
            <a:prstGeom prst="roundRect">
              <a:avLst>
                <a:gd name="adj" fmla="val 123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4876402-A1BD-4918-9864-66FF24FA1269}"/>
                </a:ext>
              </a:extLst>
            </p:cNvPr>
            <p:cNvSpPr txBox="1"/>
            <p:nvPr/>
          </p:nvSpPr>
          <p:spPr>
            <a:xfrm>
              <a:off x="9192146" y="3782289"/>
              <a:ext cx="1122055" cy="48306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/>
                <a:t>Cluster</a:t>
              </a:r>
            </a:p>
            <a:p>
              <a:pPr algn="ctr"/>
              <a:r>
                <a:rPr lang="en-US" altLang="ko-KR" sz="1050" b="1" dirty="0"/>
                <a:t>Update</a:t>
              </a:r>
              <a:endParaRPr lang="ko-KR" altLang="en-US" sz="1050" b="1" dirty="0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F0AE2C9-E16F-4E84-B272-B78BD1AF0865}"/>
                </a:ext>
              </a:extLst>
            </p:cNvPr>
            <p:cNvGrpSpPr/>
            <p:nvPr/>
          </p:nvGrpSpPr>
          <p:grpSpPr>
            <a:xfrm>
              <a:off x="9898475" y="776457"/>
              <a:ext cx="1854641" cy="808421"/>
              <a:chOff x="9694062" y="784906"/>
              <a:chExt cx="1854641" cy="808421"/>
            </a:xfrm>
          </p:grpSpPr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58D5B0E9-820F-4614-B164-8B6414E1B3B9}"/>
                  </a:ext>
                </a:extLst>
              </p:cNvPr>
              <p:cNvSpPr txBox="1"/>
              <p:nvPr/>
            </p:nvSpPr>
            <p:spPr>
              <a:xfrm>
                <a:off x="9694062" y="1248277"/>
                <a:ext cx="1854641" cy="3450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 err="1"/>
                  <a:t>GitlabCI</a:t>
                </a:r>
                <a:r>
                  <a:rPr lang="en-US" altLang="ko-KR" sz="1400" dirty="0"/>
                  <a:t> Pipeline</a:t>
                </a:r>
                <a:endParaRPr lang="ko-KR" altLang="en-US" sz="1400" dirty="0"/>
              </a:p>
            </p:txBody>
          </p:sp>
          <p:pic>
            <p:nvPicPr>
              <p:cNvPr id="84" name="Picture 83">
                <a:extLst>
                  <a:ext uri="{FF2B5EF4-FFF2-40B4-BE49-F238E27FC236}">
                    <a16:creationId xmlns:a16="http://schemas.microsoft.com/office/drawing/2014/main" id="{9A5D5444-F69A-4348-AEB2-0516864741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868" t="10869" r="20868" b="43574"/>
              <a:stretch/>
            </p:blipFill>
            <p:spPr>
              <a:xfrm>
                <a:off x="10298289" y="784906"/>
                <a:ext cx="646185" cy="585342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8D0B959-08D2-475E-8F71-A11C5DF13E05}"/>
                </a:ext>
              </a:extLst>
            </p:cNvPr>
            <p:cNvGrpSpPr/>
            <p:nvPr/>
          </p:nvGrpSpPr>
          <p:grpSpPr>
            <a:xfrm>
              <a:off x="10172553" y="2948633"/>
              <a:ext cx="1311466" cy="962366"/>
              <a:chOff x="10052279" y="3120412"/>
              <a:chExt cx="1311466" cy="962366"/>
            </a:xfrm>
          </p:grpSpPr>
          <p:pic>
            <p:nvPicPr>
              <p:cNvPr id="76" name="Picture 10" descr="https://o.remove.bg/downloads/0edb72cb-157f-46b3-b9a3-4fdcc1ddb494/image-removebg-preview.png">
                <a:extLst>
                  <a:ext uri="{FF2B5EF4-FFF2-40B4-BE49-F238E27FC236}">
                    <a16:creationId xmlns:a16="http://schemas.microsoft.com/office/drawing/2014/main" id="{D06E62DC-B3DF-4B43-B134-D93125A20A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94964" y="3120412"/>
                <a:ext cx="1226096" cy="5756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7CC22101-7BBB-4B67-BA75-21928540C49C}"/>
                  </a:ext>
                </a:extLst>
              </p:cNvPr>
              <p:cNvSpPr txBox="1"/>
              <p:nvPr/>
            </p:nvSpPr>
            <p:spPr>
              <a:xfrm>
                <a:off x="10052279" y="3616962"/>
                <a:ext cx="1311466" cy="4658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/>
                  <a:t>Image build</a:t>
                </a:r>
                <a:br>
                  <a:rPr lang="en-US" altLang="ko-KR" sz="1000" dirty="0"/>
                </a:br>
                <a:r>
                  <a:rPr lang="en-US" altLang="ko-KR" sz="1000" dirty="0"/>
                  <a:t>&amp; push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464117A-4DCB-4D2A-904E-A3FC22A6683E}"/>
                </a:ext>
              </a:extLst>
            </p:cNvPr>
            <p:cNvGrpSpPr/>
            <p:nvPr/>
          </p:nvGrpSpPr>
          <p:grpSpPr>
            <a:xfrm>
              <a:off x="10027065" y="4420866"/>
              <a:ext cx="1602442" cy="704748"/>
              <a:chOff x="9906791" y="4823148"/>
              <a:chExt cx="1602442" cy="704748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92272156-4ADD-4721-A95B-2C3CE0738A87}"/>
                  </a:ext>
                </a:extLst>
              </p:cNvPr>
              <p:cNvGrpSpPr/>
              <p:nvPr/>
            </p:nvGrpSpPr>
            <p:grpSpPr>
              <a:xfrm>
                <a:off x="10268541" y="4823148"/>
                <a:ext cx="878942" cy="420082"/>
                <a:chOff x="4986426" y="5069253"/>
                <a:chExt cx="878942" cy="420082"/>
              </a:xfrm>
            </p:grpSpPr>
            <p:pic>
              <p:nvPicPr>
                <p:cNvPr id="78" name="Picture 12" descr="https://o.remove.bg/downloads/880b9c61-dbcc-4048-896a-2e6efaf9f530/image-removebg-preview.png">
                  <a:extLst>
                    <a:ext uri="{FF2B5EF4-FFF2-40B4-BE49-F238E27FC236}">
                      <a16:creationId xmlns:a16="http://schemas.microsoft.com/office/drawing/2014/main" id="{CEA5DC2C-4267-4AA3-AB69-BBBF9240B36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179" t="10426" r="4963" b="5074"/>
                <a:stretch/>
              </p:blipFill>
              <p:spPr bwMode="auto">
                <a:xfrm>
                  <a:off x="5446826" y="5069253"/>
                  <a:ext cx="418542" cy="42008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9" name="Picture 16" descr="https://o.remove.bg/downloads/4038a9a5-6a9c-45e9-bb4e-5e53a3faa8e2/image-removebg-preview.png">
                  <a:extLst>
                    <a:ext uri="{FF2B5EF4-FFF2-40B4-BE49-F238E27FC236}">
                      <a16:creationId xmlns:a16="http://schemas.microsoft.com/office/drawing/2014/main" id="{E5720396-AB6D-4EDC-8483-0025B9C3C76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151" t="2483" r="18183" b="8856"/>
                <a:stretch/>
              </p:blipFill>
              <p:spPr bwMode="auto">
                <a:xfrm>
                  <a:off x="4986426" y="5069253"/>
                  <a:ext cx="420082" cy="42008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B4B5A5DB-9FE1-4034-BFF8-2F626EA5AC61}"/>
                  </a:ext>
                </a:extLst>
              </p:cNvPr>
              <p:cNvSpPr txBox="1"/>
              <p:nvPr/>
            </p:nvSpPr>
            <p:spPr>
              <a:xfrm>
                <a:off x="9906791" y="5243230"/>
                <a:ext cx="1602442" cy="2846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/>
                  <a:t>Update Components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34C5457-B358-4C6C-AD1E-27CBD2D8909D}"/>
                </a:ext>
              </a:extLst>
            </p:cNvPr>
            <p:cNvGrpSpPr/>
            <p:nvPr/>
          </p:nvGrpSpPr>
          <p:grpSpPr>
            <a:xfrm>
              <a:off x="10272103" y="1768256"/>
              <a:ext cx="1112367" cy="658637"/>
              <a:chOff x="10151829" y="1768256"/>
              <a:chExt cx="1112367" cy="658637"/>
            </a:xfrm>
          </p:grpSpPr>
          <p:pic>
            <p:nvPicPr>
              <p:cNvPr id="1026" name="Picture 2" descr="코드 터미널 - 무료 표지판개 아이콘">
                <a:extLst>
                  <a:ext uri="{FF2B5EF4-FFF2-40B4-BE49-F238E27FC236}">
                    <a16:creationId xmlns:a16="http://schemas.microsoft.com/office/drawing/2014/main" id="{C34A846B-290D-41F1-BB70-F95B7AC716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510816" y="1768256"/>
                <a:ext cx="394392" cy="3943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8631EA1F-42E6-4AC9-955F-AD6BB4D5B661}"/>
                  </a:ext>
                </a:extLst>
              </p:cNvPr>
              <p:cNvSpPr txBox="1"/>
              <p:nvPr/>
            </p:nvSpPr>
            <p:spPr>
              <a:xfrm>
                <a:off x="10151829" y="2142227"/>
                <a:ext cx="1112367" cy="2846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/>
                  <a:t>Code changes</a:t>
                </a:r>
              </a:p>
            </p:txBody>
          </p:sp>
        </p:grpSp>
        <p:sp>
          <p:nvSpPr>
            <p:cNvPr id="103" name="Arrow: Right 102">
              <a:extLst>
                <a:ext uri="{FF2B5EF4-FFF2-40B4-BE49-F238E27FC236}">
                  <a16:creationId xmlns:a16="http://schemas.microsoft.com/office/drawing/2014/main" id="{56625CC4-DA5E-4A9B-B198-F26350D144C3}"/>
                </a:ext>
              </a:extLst>
            </p:cNvPr>
            <p:cNvSpPr/>
            <p:nvPr/>
          </p:nvSpPr>
          <p:spPr>
            <a:xfrm rot="5400000">
              <a:off x="10613163" y="3973363"/>
              <a:ext cx="430246" cy="350210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07" name="Arrow: Right 106">
              <a:extLst>
                <a:ext uri="{FF2B5EF4-FFF2-40B4-BE49-F238E27FC236}">
                  <a16:creationId xmlns:a16="http://schemas.microsoft.com/office/drawing/2014/main" id="{F58A4CCC-0FA4-48A2-9155-0758AEE82B83}"/>
                </a:ext>
              </a:extLst>
            </p:cNvPr>
            <p:cNvSpPr/>
            <p:nvPr/>
          </p:nvSpPr>
          <p:spPr>
            <a:xfrm rot="5400000">
              <a:off x="10613163" y="2501130"/>
              <a:ext cx="430246" cy="350210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1CA72C7-DD8E-4406-BB6E-CDE7227B9F41}"/>
              </a:ext>
            </a:extLst>
          </p:cNvPr>
          <p:cNvSpPr/>
          <p:nvPr/>
        </p:nvSpPr>
        <p:spPr>
          <a:xfrm>
            <a:off x="785033" y="2399537"/>
            <a:ext cx="8347190" cy="2336237"/>
          </a:xfrm>
          <a:prstGeom prst="roundRect">
            <a:avLst>
              <a:gd name="adj" fmla="val 7331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6" name="직사각형 15"/>
          <p:cNvSpPr/>
          <p:nvPr/>
        </p:nvSpPr>
        <p:spPr>
          <a:xfrm>
            <a:off x="978083" y="3264163"/>
            <a:ext cx="1212355" cy="11609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Master Node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310569" y="2694735"/>
            <a:ext cx="3542184" cy="17303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400" dirty="0">
                <a:solidFill>
                  <a:sysClr val="windowText" lastClr="000000"/>
                </a:solidFill>
              </a:rPr>
              <a:t>Worker Node P1</a:t>
            </a:r>
          </a:p>
          <a:p>
            <a:pPr algn="ctr"/>
            <a:r>
              <a:rPr lang="en-US" altLang="ko-KR" sz="1050" b="1" dirty="0">
                <a:solidFill>
                  <a:sysClr val="windowText" lastClr="000000"/>
                </a:solidFill>
              </a:rPr>
              <a:t>FEP Simulator &amp; CIM Adaptor</a:t>
            </a:r>
            <a:endParaRPr lang="en-US" altLang="ko-KR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429890" y="3269734"/>
            <a:ext cx="655163" cy="1040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DNP 3.0</a:t>
            </a:r>
          </a:p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Outstation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3466053" y="3267074"/>
            <a:ext cx="677511" cy="1040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DNP 3.0</a:t>
            </a:r>
          </a:p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Master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5" name="위쪽/아래쪽 화살표 207">
            <a:extLst>
              <a:ext uri="{FF2B5EF4-FFF2-40B4-BE49-F238E27FC236}">
                <a16:creationId xmlns:a16="http://schemas.microsoft.com/office/drawing/2014/main" id="{9F9F73DB-1B83-739B-9F68-3015A7D4C894}"/>
              </a:ext>
            </a:extLst>
          </p:cNvPr>
          <p:cNvSpPr/>
          <p:nvPr/>
        </p:nvSpPr>
        <p:spPr>
          <a:xfrm rot="16200000">
            <a:off x="3199787" y="3662608"/>
            <a:ext cx="150858" cy="247229"/>
          </a:xfrm>
          <a:prstGeom prst="upDownArrow">
            <a:avLst/>
          </a:prstGeom>
          <a:solidFill>
            <a:schemeClr val="bg1">
              <a:lumMod val="95000"/>
            </a:schemeClr>
          </a:solidFill>
          <a:ln w="19050" cmpd="sng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4126426" y="3266404"/>
            <a:ext cx="807524" cy="1040400"/>
          </a:xfrm>
          <a:prstGeom prst="rect">
            <a:avLst/>
          </a:prstGeom>
          <a:solidFill>
            <a:srgbClr val="DE8A70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FEP to CIM</a:t>
            </a:r>
            <a:r>
              <a:rPr lang="en-US" altLang="ko-KR" sz="11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Mapping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693177E-2881-4921-B7A5-E6D5C5DC9237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50" y="2525381"/>
            <a:ext cx="480126" cy="548716"/>
          </a:xfrm>
          <a:prstGeom prst="rect">
            <a:avLst/>
          </a:prstGeom>
          <a:ln>
            <a:noFill/>
          </a:ln>
        </p:spPr>
      </p:pic>
      <p:sp>
        <p:nvSpPr>
          <p:cNvPr id="109" name="오른쪽 화살표 32">
            <a:extLst>
              <a:ext uri="{FF2B5EF4-FFF2-40B4-BE49-F238E27FC236}">
                <a16:creationId xmlns:a16="http://schemas.microsoft.com/office/drawing/2014/main" id="{8232F714-94D0-4467-9D54-61E5472F3717}"/>
              </a:ext>
            </a:extLst>
          </p:cNvPr>
          <p:cNvSpPr/>
          <p:nvPr/>
        </p:nvSpPr>
        <p:spPr>
          <a:xfrm>
            <a:off x="4861268" y="3721517"/>
            <a:ext cx="179309" cy="129412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D176052-242F-4CDE-996E-CCBB0F269135}"/>
              </a:ext>
            </a:extLst>
          </p:cNvPr>
          <p:cNvSpPr/>
          <p:nvPr/>
        </p:nvSpPr>
        <p:spPr>
          <a:xfrm>
            <a:off x="785033" y="4815711"/>
            <a:ext cx="8347189" cy="43988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Private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Cloud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C68597D-73DA-48EA-813C-4E5A2FFCD5A2}"/>
              </a:ext>
            </a:extLst>
          </p:cNvPr>
          <p:cNvSpPr/>
          <p:nvPr/>
        </p:nvSpPr>
        <p:spPr>
          <a:xfrm>
            <a:off x="785033" y="5307730"/>
            <a:ext cx="4148917" cy="439885"/>
          </a:xfrm>
          <a:prstGeom prst="rect">
            <a:avLst/>
          </a:prstGeom>
          <a:solidFill>
            <a:schemeClr val="bg1">
              <a:lumMod val="6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Mini PC #1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7F0DD5B-5BD9-499A-B404-32BDC127E86E}"/>
              </a:ext>
            </a:extLst>
          </p:cNvPr>
          <p:cNvSpPr/>
          <p:nvPr/>
        </p:nvSpPr>
        <p:spPr>
          <a:xfrm>
            <a:off x="9955992" y="5305135"/>
            <a:ext cx="1429345" cy="439885"/>
          </a:xfrm>
          <a:prstGeom prst="rect">
            <a:avLst/>
          </a:prstGeom>
          <a:solidFill>
            <a:schemeClr val="bg1">
              <a:lumMod val="6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Mac Server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501ADC8A-AB7D-4D4D-BEE4-9C6CFA464A1D}"/>
              </a:ext>
            </a:extLst>
          </p:cNvPr>
          <p:cNvSpPr/>
          <p:nvPr/>
        </p:nvSpPr>
        <p:spPr>
          <a:xfrm>
            <a:off x="785033" y="5792908"/>
            <a:ext cx="10600304" cy="180000"/>
          </a:xfrm>
          <a:prstGeom prst="rect">
            <a:avLst/>
          </a:prstGeom>
          <a:solidFill>
            <a:schemeClr val="bg1">
              <a:lumMod val="50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SKU Network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7B294311-5A45-4236-8000-2EFBE136232C}"/>
              </a:ext>
            </a:extLst>
          </p:cNvPr>
          <p:cNvSpPr/>
          <p:nvPr/>
        </p:nvSpPr>
        <p:spPr>
          <a:xfrm>
            <a:off x="4983305" y="5307730"/>
            <a:ext cx="4148917" cy="439885"/>
          </a:xfrm>
          <a:prstGeom prst="rect">
            <a:avLst/>
          </a:prstGeom>
          <a:solidFill>
            <a:schemeClr val="bg1">
              <a:lumMod val="6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Mini PC #1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FBA95975-1B5E-45C4-9A11-F766BB668AE1}"/>
              </a:ext>
            </a:extLst>
          </p:cNvPr>
          <p:cNvSpPr/>
          <p:nvPr/>
        </p:nvSpPr>
        <p:spPr>
          <a:xfrm>
            <a:off x="9955992" y="4817361"/>
            <a:ext cx="1429345" cy="43988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Docker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26" name="Picture 10" descr="https://o.remove.bg/downloads/0edb72cb-157f-46b3-b9a3-4fdcc1ddb494/image-removebg-preview.png">
            <a:extLst>
              <a:ext uri="{FF2B5EF4-FFF2-40B4-BE49-F238E27FC236}">
                <a16:creationId xmlns:a16="http://schemas.microsoft.com/office/drawing/2014/main" id="{34A25260-B365-4079-B7E5-FB711D2354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46" t="1" r="27646" b="37705"/>
          <a:stretch/>
        </p:blipFill>
        <p:spPr bwMode="auto">
          <a:xfrm>
            <a:off x="9929784" y="4831868"/>
            <a:ext cx="388110" cy="253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오른쪽 화살표 32">
            <a:extLst>
              <a:ext uri="{FF2B5EF4-FFF2-40B4-BE49-F238E27FC236}">
                <a16:creationId xmlns:a16="http://schemas.microsoft.com/office/drawing/2014/main" id="{67BADC27-B1DE-442F-A37A-D088A6F549E0}"/>
              </a:ext>
            </a:extLst>
          </p:cNvPr>
          <p:cNvSpPr/>
          <p:nvPr/>
        </p:nvSpPr>
        <p:spPr>
          <a:xfrm>
            <a:off x="4052320" y="3721517"/>
            <a:ext cx="179309" cy="129412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68" name="===============">
            <a:extLst>
              <a:ext uri="{FF2B5EF4-FFF2-40B4-BE49-F238E27FC236}">
                <a16:creationId xmlns:a16="http://schemas.microsoft.com/office/drawing/2014/main" id="{19D1303A-D7B5-49E6-9262-8C857BF82AF6}"/>
              </a:ext>
            </a:extLst>
          </p:cNvPr>
          <p:cNvSpPr/>
          <p:nvPr/>
        </p:nvSpPr>
        <p:spPr>
          <a:xfrm>
            <a:off x="266700" y="274640"/>
            <a:ext cx="11741983" cy="6134550"/>
          </a:xfrm>
          <a:prstGeom prst="rect">
            <a:avLst/>
          </a:prstGeom>
          <a:solidFill>
            <a:schemeClr val="bg1">
              <a:alpha val="89804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D165C40E-EF92-4FBB-A647-9FA0457A4B7E}"/>
              </a:ext>
            </a:extLst>
          </p:cNvPr>
          <p:cNvGrpSpPr/>
          <p:nvPr/>
        </p:nvGrpSpPr>
        <p:grpSpPr>
          <a:xfrm>
            <a:off x="7490803" y="2694735"/>
            <a:ext cx="1402811" cy="1730345"/>
            <a:chOff x="6585488" y="2694735"/>
            <a:chExt cx="1402811" cy="1730345"/>
          </a:xfrm>
        </p:grpSpPr>
        <p:sp>
          <p:nvSpPr>
            <p:cNvPr id="177" name="직사각형 19">
              <a:extLst>
                <a:ext uri="{FF2B5EF4-FFF2-40B4-BE49-F238E27FC236}">
                  <a16:creationId xmlns:a16="http://schemas.microsoft.com/office/drawing/2014/main" id="{772FF7D5-C6FC-4B16-8322-9956B8790757}"/>
                </a:ext>
              </a:extLst>
            </p:cNvPr>
            <p:cNvSpPr/>
            <p:nvPr/>
          </p:nvSpPr>
          <p:spPr>
            <a:xfrm>
              <a:off x="6585488" y="2694735"/>
              <a:ext cx="1402811" cy="1730345"/>
            </a:xfrm>
            <a:prstGeom prst="rect">
              <a:avLst/>
            </a:prstGeom>
            <a:solidFill>
              <a:srgbClr val="FAFCF6"/>
            </a:solidFill>
            <a:ln w="19050">
              <a:solidFill>
                <a:srgbClr val="CCCCC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400" dirty="0">
                  <a:solidFill>
                    <a:srgbClr val="CCCCCC"/>
                  </a:solidFill>
                </a:rPr>
                <a:t>Worker Node S8</a:t>
              </a:r>
            </a:p>
            <a:p>
              <a:pPr algn="ctr"/>
              <a:r>
                <a:rPr lang="en-US" altLang="ko-KR" sz="1050" b="1" dirty="0">
                  <a:solidFill>
                    <a:srgbClr val="CCCCCC"/>
                  </a:solidFill>
                </a:rPr>
                <a:t>DDS Subscribers</a:t>
              </a:r>
            </a:p>
            <a:p>
              <a:pPr algn="ctr"/>
              <a:endParaRPr lang="en-US" altLang="ko-KR" sz="1400" dirty="0">
                <a:solidFill>
                  <a:srgbClr val="CCCCCC"/>
                </a:solidFill>
              </a:endParaRPr>
            </a:p>
            <a:p>
              <a:pPr algn="ctr"/>
              <a:endParaRPr lang="en-US" altLang="ko-KR" sz="1400" dirty="0">
                <a:solidFill>
                  <a:srgbClr val="CCCCCC"/>
                </a:solidFill>
              </a:endParaRPr>
            </a:p>
            <a:p>
              <a:pPr algn="ctr"/>
              <a:endParaRPr lang="en-US" altLang="ko-KR" sz="1400" dirty="0">
                <a:solidFill>
                  <a:srgbClr val="CCCCCC"/>
                </a:solidFill>
              </a:endParaRPr>
            </a:p>
            <a:p>
              <a:pPr algn="ctr"/>
              <a:endParaRPr lang="en-US" altLang="ko-KR" sz="1400" dirty="0">
                <a:solidFill>
                  <a:srgbClr val="CCCCCC"/>
                </a:solidFill>
              </a:endParaRPr>
            </a:p>
            <a:p>
              <a:pPr algn="ctr"/>
              <a:endParaRPr lang="ko-KR" altLang="en-US" sz="1400" dirty="0">
                <a:solidFill>
                  <a:srgbClr val="CCCCCC"/>
                </a:solidFill>
              </a:endParaRPr>
            </a:p>
          </p:txBody>
        </p: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728D2C6C-4157-4866-8C52-99D406E15652}"/>
                </a:ext>
              </a:extLst>
            </p:cNvPr>
            <p:cNvGrpSpPr/>
            <p:nvPr/>
          </p:nvGrpSpPr>
          <p:grpSpPr>
            <a:xfrm>
              <a:off x="7038713" y="3266405"/>
              <a:ext cx="839420" cy="1039637"/>
              <a:chOff x="7998911" y="2209884"/>
              <a:chExt cx="954259" cy="1181867"/>
            </a:xfrm>
            <a:effectLst/>
          </p:grpSpPr>
          <p:sp>
            <p:nvSpPr>
              <p:cNvPr id="182" name="직사각형 49">
                <a:extLst>
                  <a:ext uri="{FF2B5EF4-FFF2-40B4-BE49-F238E27FC236}">
                    <a16:creationId xmlns:a16="http://schemas.microsoft.com/office/drawing/2014/main" id="{26302E5C-A1C9-426A-9B22-DB74C1C427A6}"/>
                  </a:ext>
                </a:extLst>
              </p:cNvPr>
              <p:cNvSpPr/>
              <p:nvPr/>
            </p:nvSpPr>
            <p:spPr>
              <a:xfrm>
                <a:off x="7998911" y="2209884"/>
                <a:ext cx="954259" cy="1181867"/>
              </a:xfrm>
              <a:prstGeom prst="rect">
                <a:avLst/>
              </a:prstGeom>
              <a:solidFill>
                <a:srgbClr val="F1F7E4"/>
              </a:solidFill>
              <a:ln w="19050">
                <a:solidFill>
                  <a:srgbClr val="CCCCCC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rgbClr val="CCCCCC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rgbClr val="CCCCCC"/>
                    </a:solidFill>
                  </a:rPr>
                  <a:t>OpenDDS</a:t>
                </a:r>
                <a:endParaRPr lang="en-US" altLang="ko-KR" sz="1050" dirty="0">
                  <a:solidFill>
                    <a:srgbClr val="CCCCCC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rgbClr val="CCCCCC"/>
                    </a:solidFill>
                  </a:rPr>
                  <a:t>Subscriber</a:t>
                </a:r>
              </a:p>
              <a:p>
                <a:pPr algn="ctr"/>
                <a:endParaRPr lang="en-US" altLang="ko-KR" sz="1050" dirty="0">
                  <a:solidFill>
                    <a:srgbClr val="CCCCCC"/>
                  </a:solidFill>
                </a:endParaRPr>
              </a:p>
              <a:p>
                <a:pPr algn="ctr"/>
                <a:endParaRPr lang="en-US" altLang="ko-KR" sz="1050" dirty="0">
                  <a:solidFill>
                    <a:srgbClr val="CCCCCC"/>
                  </a:solidFill>
                </a:endParaRPr>
              </a:p>
            </p:txBody>
          </p:sp>
          <p:sp>
            <p:nvSpPr>
              <p:cNvPr id="183" name="직사각형 50">
                <a:extLst>
                  <a:ext uri="{FF2B5EF4-FFF2-40B4-BE49-F238E27FC236}">
                    <a16:creationId xmlns:a16="http://schemas.microsoft.com/office/drawing/2014/main" id="{1340EFE9-4B89-4631-98E3-7C66BD144970}"/>
                  </a:ext>
                </a:extLst>
              </p:cNvPr>
              <p:cNvSpPr/>
              <p:nvPr/>
            </p:nvSpPr>
            <p:spPr>
              <a:xfrm>
                <a:off x="8052803" y="2924405"/>
                <a:ext cx="836590" cy="405880"/>
              </a:xfrm>
              <a:prstGeom prst="rect">
                <a:avLst/>
              </a:prstGeom>
              <a:solidFill>
                <a:srgbClr val="FAFCF6"/>
              </a:solidFill>
              <a:ln w="19050">
                <a:solidFill>
                  <a:srgbClr val="CCCCCC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rgbClr val="CCCCCC"/>
                    </a:solidFill>
                  </a:rPr>
                  <a:t>DataReader</a:t>
                </a:r>
                <a:endParaRPr lang="ko-KR" altLang="en-US" sz="900" dirty="0">
                  <a:solidFill>
                    <a:srgbClr val="CCCCCC"/>
                  </a:solidFill>
                </a:endParaRPr>
              </a:p>
            </p:txBody>
          </p:sp>
        </p:grp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BA632C41-E3F8-45EA-8568-0A5E94CE9027}"/>
                </a:ext>
              </a:extLst>
            </p:cNvPr>
            <p:cNvGrpSpPr/>
            <p:nvPr/>
          </p:nvGrpSpPr>
          <p:grpSpPr>
            <a:xfrm>
              <a:off x="6680457" y="3266405"/>
              <a:ext cx="839420" cy="1039637"/>
              <a:chOff x="7910658" y="2269150"/>
              <a:chExt cx="954259" cy="1181867"/>
            </a:xfrm>
            <a:effectLst/>
          </p:grpSpPr>
          <p:sp>
            <p:nvSpPr>
              <p:cNvPr id="180" name="직사각형 49">
                <a:extLst>
                  <a:ext uri="{FF2B5EF4-FFF2-40B4-BE49-F238E27FC236}">
                    <a16:creationId xmlns:a16="http://schemas.microsoft.com/office/drawing/2014/main" id="{107CB437-8FF8-4100-AAF0-5507B6AD1CE3}"/>
                  </a:ext>
                </a:extLst>
              </p:cNvPr>
              <p:cNvSpPr/>
              <p:nvPr/>
            </p:nvSpPr>
            <p:spPr>
              <a:xfrm>
                <a:off x="7910658" y="2269150"/>
                <a:ext cx="954259" cy="1181867"/>
              </a:xfrm>
              <a:prstGeom prst="rect">
                <a:avLst/>
              </a:prstGeom>
              <a:solidFill>
                <a:srgbClr val="F1F7E4"/>
              </a:solidFill>
              <a:ln w="19050">
                <a:solidFill>
                  <a:srgbClr val="CCCCCC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rgbClr val="CCCCCC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rgbClr val="CCCCCC"/>
                    </a:solidFill>
                  </a:rPr>
                  <a:t>OpenDDS</a:t>
                </a:r>
                <a:endParaRPr lang="en-US" altLang="ko-KR" sz="1050" dirty="0">
                  <a:solidFill>
                    <a:srgbClr val="CCCCCC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rgbClr val="CCCCCC"/>
                    </a:solidFill>
                  </a:rPr>
                  <a:t>Subscriber</a:t>
                </a:r>
              </a:p>
              <a:p>
                <a:pPr algn="ctr"/>
                <a:endParaRPr lang="en-US" altLang="ko-KR" sz="1050" dirty="0">
                  <a:solidFill>
                    <a:srgbClr val="CCCCCC"/>
                  </a:solidFill>
                </a:endParaRPr>
              </a:p>
              <a:p>
                <a:pPr algn="ctr"/>
                <a:endParaRPr lang="en-US" altLang="ko-KR" sz="1050" dirty="0">
                  <a:solidFill>
                    <a:srgbClr val="CCCCCC"/>
                  </a:solidFill>
                </a:endParaRPr>
              </a:p>
            </p:txBody>
          </p:sp>
          <p:sp>
            <p:nvSpPr>
              <p:cNvPr id="181" name="직사각형 50">
                <a:extLst>
                  <a:ext uri="{FF2B5EF4-FFF2-40B4-BE49-F238E27FC236}">
                    <a16:creationId xmlns:a16="http://schemas.microsoft.com/office/drawing/2014/main" id="{545225C4-4F07-48FA-8EC5-2E188180CF1E}"/>
                  </a:ext>
                </a:extLst>
              </p:cNvPr>
              <p:cNvSpPr/>
              <p:nvPr/>
            </p:nvSpPr>
            <p:spPr>
              <a:xfrm>
                <a:off x="7964548" y="2983671"/>
                <a:ext cx="836590" cy="405880"/>
              </a:xfrm>
              <a:prstGeom prst="rect">
                <a:avLst/>
              </a:prstGeom>
              <a:solidFill>
                <a:srgbClr val="FAFCF6"/>
              </a:solidFill>
              <a:ln w="19050">
                <a:solidFill>
                  <a:srgbClr val="CCCCCC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rgbClr val="CCCCCC"/>
                    </a:solidFill>
                  </a:rPr>
                  <a:t>DataReader</a:t>
                </a:r>
                <a:endParaRPr lang="ko-KR" altLang="en-US" sz="900" dirty="0">
                  <a:solidFill>
                    <a:srgbClr val="CCCCCC"/>
                  </a:solidFill>
                </a:endParaRPr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FE6A130-EA25-4EC3-AD52-EC2250507CC5}"/>
              </a:ext>
            </a:extLst>
          </p:cNvPr>
          <p:cNvSpPr txBox="1"/>
          <p:nvPr/>
        </p:nvSpPr>
        <p:spPr>
          <a:xfrm>
            <a:off x="8163136" y="3150930"/>
            <a:ext cx="4764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…</a:t>
            </a:r>
            <a:endParaRPr lang="ko-KR" altLang="en-US" sz="3200" b="1" dirty="0"/>
          </a:p>
        </p:txBody>
      </p:sp>
      <p:sp>
        <p:nvSpPr>
          <p:cNvPr id="99" name="Arrow: Down 98">
            <a:extLst>
              <a:ext uri="{FF2B5EF4-FFF2-40B4-BE49-F238E27FC236}">
                <a16:creationId xmlns:a16="http://schemas.microsoft.com/office/drawing/2014/main" id="{4D74FC52-38FF-41BA-B7AA-91FCB100211D}"/>
              </a:ext>
            </a:extLst>
          </p:cNvPr>
          <p:cNvSpPr/>
          <p:nvPr/>
        </p:nvSpPr>
        <p:spPr>
          <a:xfrm>
            <a:off x="6154983" y="4495865"/>
            <a:ext cx="128274" cy="178667"/>
          </a:xfrm>
          <a:prstGeom prst="downArrow">
            <a:avLst/>
          </a:prstGeom>
          <a:solidFill>
            <a:srgbClr val="F4E5A6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0" name="Cylinder 99">
            <a:extLst>
              <a:ext uri="{FF2B5EF4-FFF2-40B4-BE49-F238E27FC236}">
                <a16:creationId xmlns:a16="http://schemas.microsoft.com/office/drawing/2014/main" id="{CDBC27C1-C04B-40E0-B8A6-73A336EABE45}"/>
              </a:ext>
            </a:extLst>
          </p:cNvPr>
          <p:cNvSpPr/>
          <p:nvPr/>
        </p:nvSpPr>
        <p:spPr>
          <a:xfrm>
            <a:off x="6085398" y="2565594"/>
            <a:ext cx="267445" cy="1990145"/>
          </a:xfrm>
          <a:prstGeom prst="can">
            <a:avLst/>
          </a:prstGeom>
          <a:solidFill>
            <a:srgbClr val="F4E5A6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      DDS Data Bus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1" name="Arrow: Down 100">
            <a:extLst>
              <a:ext uri="{FF2B5EF4-FFF2-40B4-BE49-F238E27FC236}">
                <a16:creationId xmlns:a16="http://schemas.microsoft.com/office/drawing/2014/main" id="{11A29E17-8840-4D5D-B3C9-6D9BA376134D}"/>
              </a:ext>
            </a:extLst>
          </p:cNvPr>
          <p:cNvSpPr/>
          <p:nvPr/>
        </p:nvSpPr>
        <p:spPr>
          <a:xfrm rot="10800000">
            <a:off x="6154982" y="2463799"/>
            <a:ext cx="128274" cy="129442"/>
          </a:xfrm>
          <a:prstGeom prst="downArrow">
            <a:avLst/>
          </a:prstGeom>
          <a:solidFill>
            <a:srgbClr val="F4E5A6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0" name="직사각형 49"/>
          <p:cNvSpPr/>
          <p:nvPr/>
        </p:nvSpPr>
        <p:spPr>
          <a:xfrm>
            <a:off x="4934677" y="3266404"/>
            <a:ext cx="807524" cy="1040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RTIDDS/</a:t>
            </a:r>
          </a:p>
          <a:p>
            <a:pPr algn="ctr"/>
            <a:r>
              <a:rPr lang="en-US" altLang="ko-KR" sz="1050" dirty="0" err="1">
                <a:solidFill>
                  <a:schemeClr val="tx1"/>
                </a:solidFill>
              </a:rPr>
              <a:t>OpenDDS</a:t>
            </a:r>
            <a:endParaRPr lang="en-US" altLang="ko-KR" sz="1050" dirty="0">
              <a:solidFill>
                <a:schemeClr val="tx1"/>
              </a:solidFill>
            </a:endParaRPr>
          </a:p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Publisher</a:t>
            </a:r>
          </a:p>
          <a:p>
            <a:pPr algn="ctr"/>
            <a:endParaRPr lang="en-US" altLang="ko-KR" sz="1050" dirty="0">
              <a:solidFill>
                <a:schemeClr val="tx1"/>
              </a:solidFill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4982081" y="3894938"/>
            <a:ext cx="712736" cy="357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err="1">
                <a:solidFill>
                  <a:schemeClr val="tx1"/>
                </a:solidFill>
              </a:rPr>
              <a:t>DataWriter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63" name="오른쪽 화살표 51">
            <a:extLst>
              <a:ext uri="{FF2B5EF4-FFF2-40B4-BE49-F238E27FC236}">
                <a16:creationId xmlns:a16="http://schemas.microsoft.com/office/drawing/2014/main" id="{B1303EEE-C9EA-45D2-9661-73DC4E838AFC}"/>
              </a:ext>
            </a:extLst>
          </p:cNvPr>
          <p:cNvSpPr/>
          <p:nvPr/>
        </p:nvSpPr>
        <p:spPr>
          <a:xfrm>
            <a:off x="5651752" y="3963907"/>
            <a:ext cx="485556" cy="240526"/>
          </a:xfrm>
          <a:prstGeom prst="rightArrow">
            <a:avLst/>
          </a:prstGeom>
          <a:solidFill>
            <a:schemeClr val="accent4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tx1"/>
                </a:solidFill>
              </a:rPr>
              <a:t>1</a:t>
            </a:r>
            <a:endParaRPr lang="ko-KR" altLang="en-US" sz="900" b="1" dirty="0">
              <a:solidFill>
                <a:schemeClr val="tx1"/>
              </a:solidFill>
            </a:endParaRPr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FBA9A6AF-1C9B-458F-B8FB-411C99169B19}"/>
              </a:ext>
            </a:extLst>
          </p:cNvPr>
          <p:cNvGrpSpPr/>
          <p:nvPr/>
        </p:nvGrpSpPr>
        <p:grpSpPr>
          <a:xfrm>
            <a:off x="6585488" y="2694735"/>
            <a:ext cx="1402811" cy="1730345"/>
            <a:chOff x="6585488" y="2694735"/>
            <a:chExt cx="1402811" cy="1730345"/>
          </a:xfrm>
        </p:grpSpPr>
        <p:sp>
          <p:nvSpPr>
            <p:cNvPr id="153" name="직사각형 19">
              <a:extLst>
                <a:ext uri="{FF2B5EF4-FFF2-40B4-BE49-F238E27FC236}">
                  <a16:creationId xmlns:a16="http://schemas.microsoft.com/office/drawing/2014/main" id="{4FDD28C3-CEC6-47B9-950F-0ADBC40EE3BE}"/>
                </a:ext>
              </a:extLst>
            </p:cNvPr>
            <p:cNvSpPr/>
            <p:nvPr/>
          </p:nvSpPr>
          <p:spPr>
            <a:xfrm>
              <a:off x="6585488" y="2694735"/>
              <a:ext cx="1402811" cy="173034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Worker Node S1</a:t>
              </a:r>
            </a:p>
            <a:p>
              <a:pPr algn="ctr"/>
              <a:r>
                <a:rPr lang="en-US" altLang="ko-KR" sz="1050" b="1" dirty="0">
                  <a:solidFill>
                    <a:schemeClr val="tx1"/>
                  </a:solidFill>
                </a:rPr>
                <a:t>DDS Subscribers</a:t>
              </a: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B030F365-262A-4347-8BB4-1F8697EA46B7}"/>
                </a:ext>
              </a:extLst>
            </p:cNvPr>
            <p:cNvGrpSpPr/>
            <p:nvPr/>
          </p:nvGrpSpPr>
          <p:grpSpPr>
            <a:xfrm>
              <a:off x="7038713" y="3266405"/>
              <a:ext cx="839420" cy="1039637"/>
              <a:chOff x="7998911" y="2209884"/>
              <a:chExt cx="954259" cy="1181867"/>
            </a:xfrm>
            <a:effectLst/>
          </p:grpSpPr>
          <p:sp>
            <p:nvSpPr>
              <p:cNvPr id="158" name="직사각형 49">
                <a:extLst>
                  <a:ext uri="{FF2B5EF4-FFF2-40B4-BE49-F238E27FC236}">
                    <a16:creationId xmlns:a16="http://schemas.microsoft.com/office/drawing/2014/main" id="{FF919DCF-DB7B-418B-BC00-CDDF9D8EB173}"/>
                  </a:ext>
                </a:extLst>
              </p:cNvPr>
              <p:cNvSpPr/>
              <p:nvPr/>
            </p:nvSpPr>
            <p:spPr>
              <a:xfrm>
                <a:off x="7998911" y="2209884"/>
                <a:ext cx="954259" cy="118186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Subscriber</a:t>
                </a:r>
              </a:p>
              <a:p>
                <a:pPr algn="ctr"/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직사각형 50">
                <a:extLst>
                  <a:ext uri="{FF2B5EF4-FFF2-40B4-BE49-F238E27FC236}">
                    <a16:creationId xmlns:a16="http://schemas.microsoft.com/office/drawing/2014/main" id="{FD0FA22E-81C9-47D1-B4CD-9A860305A9A4}"/>
                  </a:ext>
                </a:extLst>
              </p:cNvPr>
              <p:cNvSpPr/>
              <p:nvPr/>
            </p:nvSpPr>
            <p:spPr>
              <a:xfrm>
                <a:off x="8052803" y="2924405"/>
                <a:ext cx="836590" cy="40588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DataReader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35F1780-4581-4185-B9B8-0CE786236BF3}"/>
                </a:ext>
              </a:extLst>
            </p:cNvPr>
            <p:cNvGrpSpPr/>
            <p:nvPr/>
          </p:nvGrpSpPr>
          <p:grpSpPr>
            <a:xfrm>
              <a:off x="6680457" y="3266405"/>
              <a:ext cx="839420" cy="1039637"/>
              <a:chOff x="7910658" y="2269150"/>
              <a:chExt cx="954259" cy="1181867"/>
            </a:xfrm>
            <a:effectLst/>
          </p:grpSpPr>
          <p:sp>
            <p:nvSpPr>
              <p:cNvPr id="156" name="직사각형 49">
                <a:extLst>
                  <a:ext uri="{FF2B5EF4-FFF2-40B4-BE49-F238E27FC236}">
                    <a16:creationId xmlns:a16="http://schemas.microsoft.com/office/drawing/2014/main" id="{BBE2A341-B6CF-487A-ACB1-358CCCAD5973}"/>
                  </a:ext>
                </a:extLst>
              </p:cNvPr>
              <p:cNvSpPr/>
              <p:nvPr/>
            </p:nvSpPr>
            <p:spPr>
              <a:xfrm>
                <a:off x="7910658" y="2269150"/>
                <a:ext cx="954259" cy="118186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RTIDDS/</a:t>
                </a:r>
              </a:p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OpenDDS</a:t>
                </a:r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Subscriber</a:t>
                </a:r>
              </a:p>
              <a:p>
                <a:pPr algn="ctr"/>
                <a:endParaRPr lang="en-US" altLang="ko-KR" sz="105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직사각형 50">
                <a:extLst>
                  <a:ext uri="{FF2B5EF4-FFF2-40B4-BE49-F238E27FC236}">
                    <a16:creationId xmlns:a16="http://schemas.microsoft.com/office/drawing/2014/main" id="{95DDE5CA-685B-4FF4-A2D2-B6275671B300}"/>
                  </a:ext>
                </a:extLst>
              </p:cNvPr>
              <p:cNvSpPr/>
              <p:nvPr/>
            </p:nvSpPr>
            <p:spPr>
              <a:xfrm>
                <a:off x="7964548" y="2983671"/>
                <a:ext cx="836590" cy="40588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DataReader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64" name="오른쪽 화살표 51">
            <a:extLst>
              <a:ext uri="{FF2B5EF4-FFF2-40B4-BE49-F238E27FC236}">
                <a16:creationId xmlns:a16="http://schemas.microsoft.com/office/drawing/2014/main" id="{DCD5828F-DA09-40B4-9749-697F5647521B}"/>
              </a:ext>
            </a:extLst>
          </p:cNvPr>
          <p:cNvSpPr/>
          <p:nvPr/>
        </p:nvSpPr>
        <p:spPr>
          <a:xfrm>
            <a:off x="6303192" y="3971937"/>
            <a:ext cx="467998" cy="240526"/>
          </a:xfrm>
          <a:prstGeom prst="rightArrow">
            <a:avLst/>
          </a:prstGeom>
          <a:solidFill>
            <a:schemeClr val="accent4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tx1"/>
                </a:solidFill>
              </a:rPr>
              <a:t>1</a:t>
            </a:r>
            <a:endParaRPr lang="ko-KR" altLang="en-US" sz="900" b="1" dirty="0">
              <a:solidFill>
                <a:schemeClr val="tx1"/>
              </a:solidFill>
            </a:endParaRPr>
          </a:p>
        </p:txBody>
      </p:sp>
      <p:sp>
        <p:nvSpPr>
          <p:cNvPr id="184" name="Content Placeholder 3">
            <a:extLst>
              <a:ext uri="{FF2B5EF4-FFF2-40B4-BE49-F238E27FC236}">
                <a16:creationId xmlns:a16="http://schemas.microsoft.com/office/drawing/2014/main" id="{40626738-F64A-4A86-872C-247EC305717F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49657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CIM Adaptor</a:t>
            </a:r>
            <a:r>
              <a:rPr lang="ko-KR" altLang="en-US" sz="2000" dirty="0"/>
              <a:t>에서 부터 변환된 값을 </a:t>
            </a:r>
            <a:r>
              <a:rPr lang="en-US" altLang="ko-KR" sz="2000" dirty="0"/>
              <a:t>Publisher</a:t>
            </a:r>
            <a:r>
              <a:rPr lang="ko-KR" altLang="en-US" sz="2000" dirty="0"/>
              <a:t>에 전달 받았다는 가정하에 진행</a:t>
            </a:r>
            <a:endParaRPr lang="en-US" altLang="ko-KR" sz="2000" dirty="0"/>
          </a:p>
          <a:p>
            <a:endParaRPr lang="en-US" altLang="ko-KR" sz="2000" dirty="0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9CE3ADA5-8375-4984-86AE-DC730A1C7698}"/>
              </a:ext>
            </a:extLst>
          </p:cNvPr>
          <p:cNvCxnSpPr>
            <a:cxnSpLocks/>
          </p:cNvCxnSpPr>
          <p:nvPr/>
        </p:nvCxnSpPr>
        <p:spPr>
          <a:xfrm>
            <a:off x="4933950" y="2405185"/>
            <a:ext cx="0" cy="30253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6CE2159-CCEB-4BED-AC01-DD64E3FBC1DB}"/>
              </a:ext>
            </a:extLst>
          </p:cNvPr>
          <p:cNvCxnSpPr>
            <a:cxnSpLocks/>
          </p:cNvCxnSpPr>
          <p:nvPr/>
        </p:nvCxnSpPr>
        <p:spPr>
          <a:xfrm>
            <a:off x="8893614" y="2405185"/>
            <a:ext cx="0" cy="30253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BD63F91-A1F1-4F71-9CF8-8FFBAF223694}"/>
              </a:ext>
            </a:extLst>
          </p:cNvPr>
          <p:cNvCxnSpPr>
            <a:cxnSpLocks/>
          </p:cNvCxnSpPr>
          <p:nvPr/>
        </p:nvCxnSpPr>
        <p:spPr>
          <a:xfrm>
            <a:off x="4933221" y="5068098"/>
            <a:ext cx="3961123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DEC8E751-7771-46A6-B6ED-21A40A31BB4C}"/>
              </a:ext>
            </a:extLst>
          </p:cNvPr>
          <p:cNvSpPr txBox="1"/>
          <p:nvPr/>
        </p:nvSpPr>
        <p:spPr>
          <a:xfrm>
            <a:off x="5246853" y="5025324"/>
            <a:ext cx="3350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DDS Transfer Throughput/Latency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4534AB5-2BA3-47C2-86F5-2FEBC4CBDDC6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altLang="ko-KR" dirty="0"/>
              <a:t>Performance Test Area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997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C42F6B-9988-4578-BAB0-0A39CDCA2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DDSPerfTest</a:t>
            </a:r>
            <a:r>
              <a:rPr lang="en-US" altLang="ko-KR" dirty="0"/>
              <a:t> (1/4)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0049A5-3DA9-4A84-87BF-136614055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DDS</a:t>
            </a:r>
            <a:r>
              <a:rPr lang="ko-KR" altLang="en-US" dirty="0"/>
              <a:t>의 성능을 평가하기 위한 라이브러리</a:t>
            </a:r>
            <a:endParaRPr lang="en-US" altLang="ko-KR" dirty="0"/>
          </a:p>
          <a:p>
            <a:pPr lvl="1"/>
            <a:r>
              <a:rPr lang="en-US" altLang="ko-KR" dirty="0" err="1"/>
              <a:t>DDSPerfTest</a:t>
            </a:r>
            <a:r>
              <a:rPr lang="en-US" altLang="ko-KR" dirty="0"/>
              <a:t> 2.7.1</a:t>
            </a:r>
          </a:p>
          <a:p>
            <a:pPr lvl="1"/>
            <a:endParaRPr lang="en-US" altLang="ko-KR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7E84F7B-89CF-48E4-B6BD-C712600667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87</a:t>
            </a:fld>
            <a:endParaRPr lang="ko-KR" altLang="en-US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4C5869EF-123F-4465-AB69-6D05599A8E67}"/>
              </a:ext>
            </a:extLst>
          </p:cNvPr>
          <p:cNvGraphicFramePr>
            <a:graphicFrameLocks noGrp="1"/>
          </p:cNvGraphicFramePr>
          <p:nvPr/>
        </p:nvGraphicFramePr>
        <p:xfrm>
          <a:off x="1022350" y="2316480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7725">
                  <a:extLst>
                    <a:ext uri="{9D8B030D-6E8A-4147-A177-3AD203B41FA5}">
                      <a16:colId xmlns:a16="http://schemas.microsoft.com/office/drawing/2014/main" val="240356875"/>
                    </a:ext>
                  </a:extLst>
                </a:gridCol>
                <a:gridCol w="4740275">
                  <a:extLst>
                    <a:ext uri="{9D8B030D-6E8A-4147-A177-3AD203B41FA5}">
                      <a16:colId xmlns:a16="http://schemas.microsoft.com/office/drawing/2014/main" val="32787962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Features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Values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375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DDS</a:t>
                      </a:r>
                      <a:r>
                        <a:rPr lang="ko-KR" altLang="en-US" sz="1800" dirty="0"/>
                        <a:t> </a:t>
                      </a:r>
                      <a:r>
                        <a:rPr lang="en-US" altLang="ko-KR" sz="1800" dirty="0"/>
                        <a:t>Implementations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/>
                        <a:t>OpenDDS</a:t>
                      </a:r>
                      <a:r>
                        <a:rPr lang="en-US" altLang="ko-KR" sz="1800" dirty="0"/>
                        <a:t>, RTIDDS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61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Languages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Cpp11, Java17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458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Test Mode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Throughput, Latency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56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Max Topic Size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100KB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464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Default QoS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RELIABLE, KEEP_ALL_HISTORY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7857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615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81F4D-2839-454C-A7B1-9A72A6DD7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DDSPerfTest</a:t>
            </a:r>
            <a:r>
              <a:rPr lang="en-US" altLang="ko-KR" dirty="0"/>
              <a:t> (2/4)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1C78C-0DCB-4836-9903-AF88BD9A6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데이터 송수신을 하는 </a:t>
            </a:r>
            <a:r>
              <a:rPr lang="en-US" altLang="ko-KR" dirty="0"/>
              <a:t>Wrapper </a:t>
            </a:r>
            <a:r>
              <a:rPr lang="ko-KR" altLang="en-US" dirty="0"/>
              <a:t>객체 존재</a:t>
            </a:r>
            <a:endParaRPr lang="en-US" altLang="ko-KR" dirty="0"/>
          </a:p>
          <a:p>
            <a:pPr lvl="1"/>
            <a:r>
              <a:rPr lang="en-US" altLang="ko-KR" dirty="0" err="1"/>
              <a:t>PerfTestPublisher</a:t>
            </a:r>
            <a:r>
              <a:rPr lang="en-US" altLang="ko-KR" dirty="0"/>
              <a:t> : publisher</a:t>
            </a:r>
            <a:r>
              <a:rPr lang="ko-KR" altLang="en-US" dirty="0"/>
              <a:t>의 역할</a:t>
            </a:r>
            <a:endParaRPr lang="en-US" altLang="ko-KR" dirty="0"/>
          </a:p>
          <a:p>
            <a:pPr lvl="1"/>
            <a:r>
              <a:rPr lang="en-US" altLang="ko-KR" dirty="0" err="1"/>
              <a:t>PerfTestSubscriber</a:t>
            </a:r>
            <a:r>
              <a:rPr lang="en-US" altLang="ko-KR" dirty="0"/>
              <a:t> : subscriber</a:t>
            </a:r>
            <a:r>
              <a:rPr lang="ko-KR" altLang="en-US" dirty="0"/>
              <a:t>의 역할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각 </a:t>
            </a:r>
            <a:r>
              <a:rPr lang="en-US" altLang="ko-KR" dirty="0" err="1"/>
              <a:t>PerfTestPublisher</a:t>
            </a:r>
            <a:r>
              <a:rPr lang="en-US" altLang="ko-KR" dirty="0"/>
              <a:t>/Subscriber</a:t>
            </a:r>
            <a:r>
              <a:rPr lang="ko-KR" altLang="en-US" dirty="0"/>
              <a:t>는 </a:t>
            </a:r>
            <a:r>
              <a:rPr lang="en-US" altLang="ko-KR" dirty="0" err="1"/>
              <a:t>PerfTestDataWriter</a:t>
            </a:r>
            <a:r>
              <a:rPr lang="en-US" altLang="ko-KR" dirty="0"/>
              <a:t>/</a:t>
            </a:r>
            <a:r>
              <a:rPr lang="en-US" altLang="ko-KR" dirty="0" err="1"/>
              <a:t>DataReader</a:t>
            </a:r>
            <a:r>
              <a:rPr lang="ko-KR" altLang="en-US" dirty="0"/>
              <a:t>로 구성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790F3D-9FB0-4EC4-BDBB-638455C274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88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E44409-DB70-488E-B547-7DA3D3628738}"/>
              </a:ext>
            </a:extLst>
          </p:cNvPr>
          <p:cNvSpPr txBox="1"/>
          <p:nvPr/>
        </p:nvSpPr>
        <p:spPr>
          <a:xfrm>
            <a:off x="4959310" y="6117693"/>
            <a:ext cx="2273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DDSPerfTest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Architecture&gt;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8B06BAD-7C88-4D6C-BE9A-D11ED56FA51B}"/>
              </a:ext>
            </a:extLst>
          </p:cNvPr>
          <p:cNvGrpSpPr/>
          <p:nvPr/>
        </p:nvGrpSpPr>
        <p:grpSpPr>
          <a:xfrm>
            <a:off x="3830956" y="3383706"/>
            <a:ext cx="4530088" cy="2714010"/>
            <a:chOff x="3259997" y="3319939"/>
            <a:chExt cx="5142419" cy="3080862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B39CACF-A464-47DD-B060-79AFE9263B0F}"/>
                </a:ext>
              </a:extLst>
            </p:cNvPr>
            <p:cNvSpPr/>
            <p:nvPr/>
          </p:nvSpPr>
          <p:spPr>
            <a:xfrm>
              <a:off x="3259997" y="3319939"/>
              <a:ext cx="1938206" cy="3080862"/>
            </a:xfrm>
            <a:prstGeom prst="roundRect">
              <a:avLst>
                <a:gd name="adj" fmla="val 11724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PerfTestPublisher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9DDA7A3-DF7A-422D-9723-82B99A1574A8}"/>
                </a:ext>
              </a:extLst>
            </p:cNvPr>
            <p:cNvSpPr/>
            <p:nvPr/>
          </p:nvSpPr>
          <p:spPr>
            <a:xfrm>
              <a:off x="3348039" y="5078354"/>
              <a:ext cx="1762124" cy="1236981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PerfTestDataReader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CBC440BC-0159-4357-9003-E49AC95AC3BB}"/>
                </a:ext>
              </a:extLst>
            </p:cNvPr>
            <p:cNvSpPr/>
            <p:nvPr/>
          </p:nvSpPr>
          <p:spPr>
            <a:xfrm>
              <a:off x="3517902" y="5468561"/>
              <a:ext cx="1422398" cy="75479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Subscriber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FF32DAC-745F-4F2C-9BA2-6F7A536F6D3F}"/>
                </a:ext>
              </a:extLst>
            </p:cNvPr>
            <p:cNvSpPr/>
            <p:nvPr/>
          </p:nvSpPr>
          <p:spPr>
            <a:xfrm>
              <a:off x="3699511" y="5847794"/>
              <a:ext cx="1059178" cy="29309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Datareader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C3ED5FFF-40F7-4661-93CC-A5731BF24F9E}"/>
                </a:ext>
              </a:extLst>
            </p:cNvPr>
            <p:cNvSpPr/>
            <p:nvPr/>
          </p:nvSpPr>
          <p:spPr>
            <a:xfrm>
              <a:off x="3348039" y="3759779"/>
              <a:ext cx="1762124" cy="123698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PerfTestDataWriter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974A45E9-6DD1-4BB2-99C6-3201517FC897}"/>
                </a:ext>
              </a:extLst>
            </p:cNvPr>
            <p:cNvSpPr/>
            <p:nvPr/>
          </p:nvSpPr>
          <p:spPr>
            <a:xfrm>
              <a:off x="3517902" y="4149986"/>
              <a:ext cx="1422398" cy="7547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Publisher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10A922A-BEC3-4E76-B227-D68213322AB7}"/>
                </a:ext>
              </a:extLst>
            </p:cNvPr>
            <p:cNvSpPr/>
            <p:nvPr/>
          </p:nvSpPr>
          <p:spPr>
            <a:xfrm>
              <a:off x="3699511" y="4529219"/>
              <a:ext cx="1059178" cy="29309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Datawriter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B65B1BEA-54B8-49BC-BB5C-17903A6B571F}"/>
                </a:ext>
              </a:extLst>
            </p:cNvPr>
            <p:cNvSpPr/>
            <p:nvPr/>
          </p:nvSpPr>
          <p:spPr>
            <a:xfrm>
              <a:off x="6464210" y="3319939"/>
              <a:ext cx="1938206" cy="3080862"/>
            </a:xfrm>
            <a:prstGeom prst="roundRect">
              <a:avLst>
                <a:gd name="adj" fmla="val 11724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PerfTestSubscriber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560974CF-FA19-42E4-91C3-6F956C4466AB}"/>
                </a:ext>
              </a:extLst>
            </p:cNvPr>
            <p:cNvSpPr/>
            <p:nvPr/>
          </p:nvSpPr>
          <p:spPr>
            <a:xfrm>
              <a:off x="6552252" y="5078354"/>
              <a:ext cx="1762124" cy="1236981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PerfTestDataWriter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73414E23-D95C-4895-8967-6043548CFE6C}"/>
                </a:ext>
              </a:extLst>
            </p:cNvPr>
            <p:cNvSpPr/>
            <p:nvPr/>
          </p:nvSpPr>
          <p:spPr>
            <a:xfrm>
              <a:off x="6722115" y="5468561"/>
              <a:ext cx="1422398" cy="75479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Publisher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B0DDE2B0-07F5-4DB8-9659-0404BA6DF5C0}"/>
                </a:ext>
              </a:extLst>
            </p:cNvPr>
            <p:cNvSpPr/>
            <p:nvPr/>
          </p:nvSpPr>
          <p:spPr>
            <a:xfrm>
              <a:off x="6903724" y="5847794"/>
              <a:ext cx="1059178" cy="29309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Datawriter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0DE3A944-74D1-4420-AE51-318F2479A1ED}"/>
                </a:ext>
              </a:extLst>
            </p:cNvPr>
            <p:cNvSpPr/>
            <p:nvPr/>
          </p:nvSpPr>
          <p:spPr>
            <a:xfrm>
              <a:off x="6552252" y="3759779"/>
              <a:ext cx="1762124" cy="123698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PerfTestDataReader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35143BF6-168E-448C-9840-48428AB842B0}"/>
                </a:ext>
              </a:extLst>
            </p:cNvPr>
            <p:cNvSpPr/>
            <p:nvPr/>
          </p:nvSpPr>
          <p:spPr>
            <a:xfrm>
              <a:off x="6722115" y="4149986"/>
              <a:ext cx="1422398" cy="75479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Subscriber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3950B840-385A-409D-AE18-227928AF26A1}"/>
                </a:ext>
              </a:extLst>
            </p:cNvPr>
            <p:cNvSpPr/>
            <p:nvPr/>
          </p:nvSpPr>
          <p:spPr>
            <a:xfrm>
              <a:off x="6903724" y="4529219"/>
              <a:ext cx="1059178" cy="29309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Datareader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126597E3-DBAD-4D13-9936-26AA11B67DEA}"/>
                </a:ext>
              </a:extLst>
            </p:cNvPr>
            <p:cNvCxnSpPr>
              <a:stCxn id="31" idx="3"/>
              <a:endCxn id="38" idx="1"/>
            </p:cNvCxnSpPr>
            <p:nvPr/>
          </p:nvCxnSpPr>
          <p:spPr>
            <a:xfrm>
              <a:off x="4758689" y="4675766"/>
              <a:ext cx="2145035" cy="0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DF71059E-94CE-485A-9FA0-DFB4355AE142}"/>
                </a:ext>
              </a:extLst>
            </p:cNvPr>
            <p:cNvCxnSpPr>
              <a:stCxn id="35" idx="1"/>
              <a:endCxn id="28" idx="3"/>
            </p:cNvCxnSpPr>
            <p:nvPr/>
          </p:nvCxnSpPr>
          <p:spPr>
            <a:xfrm flipH="1">
              <a:off x="4758689" y="5994341"/>
              <a:ext cx="2145035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prstDash val="sysDot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083BA57-D889-42A6-9374-A9E300D2DB99}"/>
                </a:ext>
              </a:extLst>
            </p:cNvPr>
            <p:cNvSpPr txBox="1"/>
            <p:nvPr/>
          </p:nvSpPr>
          <p:spPr>
            <a:xfrm>
              <a:off x="5281166" y="4367261"/>
              <a:ext cx="1110370" cy="314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 Data</a:t>
              </a:r>
              <a:endParaRPr lang="ko-KR" altLang="en-US" sz="1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33F878B-D5C4-4B2A-BBE9-7812FCA2AA31}"/>
                </a:ext>
              </a:extLst>
            </p:cNvPr>
            <p:cNvSpPr txBox="1"/>
            <p:nvPr/>
          </p:nvSpPr>
          <p:spPr>
            <a:xfrm>
              <a:off x="5307300" y="5686564"/>
              <a:ext cx="1058108" cy="314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Test Results</a:t>
              </a:r>
              <a:endParaRPr lang="ko-KR" altLang="en-US" sz="1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2267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46142-39FE-4154-8187-7A0DA6E8F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DDSPerfTest</a:t>
            </a:r>
            <a:r>
              <a:rPr lang="en-US" altLang="ko-KR" dirty="0"/>
              <a:t> (3/4)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B8749-EFE6-456C-8837-3A5F2E253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Command Line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9A501E-534B-427E-925E-7498ED0F3D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89</a:t>
            </a:fld>
            <a:endParaRPr lang="ko-KR" alt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663C8A8-BFE7-494D-8D5D-FA893DCFD5F0}"/>
              </a:ext>
            </a:extLst>
          </p:cNvPr>
          <p:cNvGraphicFramePr>
            <a:graphicFrameLocks noGrp="1"/>
          </p:cNvGraphicFramePr>
          <p:nvPr/>
        </p:nvGraphicFramePr>
        <p:xfrm>
          <a:off x="925512" y="1957916"/>
          <a:ext cx="10340976" cy="416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588">
                  <a:extLst>
                    <a:ext uri="{9D8B030D-6E8A-4147-A177-3AD203B41FA5}">
                      <a16:colId xmlns:a16="http://schemas.microsoft.com/office/drawing/2014/main" val="855136649"/>
                    </a:ext>
                  </a:extLst>
                </a:gridCol>
                <a:gridCol w="6210300">
                  <a:extLst>
                    <a:ext uri="{9D8B030D-6E8A-4147-A177-3AD203B41FA5}">
                      <a16:colId xmlns:a16="http://schemas.microsoft.com/office/drawing/2014/main" val="3487472202"/>
                    </a:ext>
                  </a:extLst>
                </a:gridCol>
                <a:gridCol w="1970088">
                  <a:extLst>
                    <a:ext uri="{9D8B030D-6E8A-4147-A177-3AD203B41FA5}">
                      <a16:colId xmlns:a16="http://schemas.microsoft.com/office/drawing/2014/main" val="8601721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/>
                        <a:t>Parameters</a:t>
                      </a:r>
                      <a:endParaRPr lang="ko-KR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/>
                        <a:t>Explanation</a:t>
                      </a:r>
                      <a:endParaRPr lang="ko-KR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/>
                        <a:t>Default Value</a:t>
                      </a:r>
                      <a:endParaRPr lang="ko-KR" altLang="en-US" sz="16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9380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-d &lt;</a:t>
                      </a:r>
                      <a:r>
                        <a:rPr lang="en-US" altLang="ko-KR" sz="1200" b="0" dirty="0" err="1"/>
                        <a:t>domain_id</a:t>
                      </a:r>
                      <a:r>
                        <a:rPr lang="en-US" altLang="ko-KR" sz="1200" b="0" dirty="0"/>
                        <a:t>&gt;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Set Domain ID for Domain Participants 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10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5685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-l &lt;</a:t>
                      </a:r>
                      <a:r>
                        <a:rPr lang="en-US" altLang="ko-KR" sz="1200" b="0" dirty="0" err="1"/>
                        <a:t>topic_length</a:t>
                      </a:r>
                      <a:r>
                        <a:rPr lang="en-US" altLang="ko-KR" sz="1200" b="0" dirty="0"/>
                        <a:t>&gt;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Set topic data’s length in bytes for </a:t>
                      </a:r>
                      <a:r>
                        <a:rPr lang="en-US" altLang="ko-KR" sz="1200" b="0" dirty="0" err="1"/>
                        <a:t>PerfTestDataWriter</a:t>
                      </a:r>
                      <a:r>
                        <a:rPr lang="en-US" altLang="ko-KR" sz="1200" b="0" dirty="0"/>
                        <a:t> to write each time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0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5225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-s &lt;</a:t>
                      </a:r>
                      <a:r>
                        <a:rPr lang="en-US" altLang="ko-KR" sz="1200" b="0" dirty="0" err="1"/>
                        <a:t>sample_count</a:t>
                      </a:r>
                      <a:r>
                        <a:rPr lang="en-US" altLang="ko-KR" sz="1200" b="0" dirty="0"/>
                        <a:t>&gt;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Set sample’s count for </a:t>
                      </a:r>
                      <a:r>
                        <a:rPr lang="en-US" altLang="ko-KR" sz="1200" b="0" dirty="0" err="1"/>
                        <a:t>PerfTestPublisher</a:t>
                      </a:r>
                      <a:r>
                        <a:rPr lang="en-US" altLang="ko-KR" sz="1200" b="0" dirty="0"/>
                        <a:t> to publish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10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64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-w &lt;</a:t>
                      </a:r>
                      <a:r>
                        <a:rPr lang="en-US" altLang="ko-KR" sz="1200" b="0" dirty="0" err="1"/>
                        <a:t>wait_for_subs</a:t>
                      </a:r>
                      <a:r>
                        <a:rPr lang="en-US" altLang="ko-KR" sz="1200" b="0" dirty="0"/>
                        <a:t>&gt;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Set </a:t>
                      </a:r>
                      <a:r>
                        <a:rPr lang="en-US" altLang="ko-KR" sz="1200" b="0" dirty="0" err="1"/>
                        <a:t>PerfTestSubscriber’s</a:t>
                      </a:r>
                      <a:r>
                        <a:rPr lang="en-US" altLang="ko-KR" sz="1200" b="0" dirty="0"/>
                        <a:t> count for 1pub-nsub scenario</a:t>
                      </a:r>
                    </a:p>
                    <a:p>
                      <a:pPr latinLnBrk="1"/>
                      <a:r>
                        <a:rPr lang="en-US" altLang="ko-KR" sz="1200" b="0" dirty="0"/>
                        <a:t>Only </a:t>
                      </a:r>
                      <a:r>
                        <a:rPr lang="en-US" altLang="ko-KR" sz="1200" b="0" dirty="0" err="1"/>
                        <a:t>PerfTestPublisher</a:t>
                      </a:r>
                      <a:r>
                        <a:rPr lang="en-US" altLang="ko-KR" sz="1200" b="0" dirty="0"/>
                        <a:t> needs to specify this option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1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9024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-S &lt;</a:t>
                      </a:r>
                      <a:r>
                        <a:rPr lang="en-US" altLang="ko-KR" sz="1200" b="0" dirty="0" err="1"/>
                        <a:t>sleep_for</a:t>
                      </a:r>
                      <a:r>
                        <a:rPr lang="en-US" altLang="ko-KR" sz="1200" b="0" dirty="0"/>
                        <a:t>&gt;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Set microseconds to sleep before </a:t>
                      </a:r>
                      <a:r>
                        <a:rPr lang="en-US" altLang="ko-KR" sz="1200" b="0" dirty="0" err="1"/>
                        <a:t>PerfTestDataWriter</a:t>
                      </a:r>
                      <a:r>
                        <a:rPr lang="en-US" altLang="ko-KR" sz="1200" b="0" dirty="0"/>
                        <a:t> writes the sample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0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368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-W &lt;</a:t>
                      </a:r>
                      <a:r>
                        <a:rPr lang="en-US" altLang="ko-KR" sz="1200" b="0" dirty="0" err="1"/>
                        <a:t>wait_for_ack</a:t>
                      </a:r>
                      <a:r>
                        <a:rPr lang="en-US" altLang="ko-KR" sz="1200" b="0" dirty="0"/>
                        <a:t>&gt;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Set period for </a:t>
                      </a:r>
                      <a:r>
                        <a:rPr lang="en-US" altLang="ko-KR" sz="1200" b="0" dirty="0" err="1"/>
                        <a:t>PerfTestDataWriter</a:t>
                      </a:r>
                      <a:r>
                        <a:rPr lang="en-US" altLang="ko-KR" sz="1200" b="0" dirty="0"/>
                        <a:t> to call </a:t>
                      </a:r>
                      <a:r>
                        <a:rPr lang="en-US" altLang="ko-KR" sz="1200" b="0" dirty="0" err="1"/>
                        <a:t>wait_for_acknowledgments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Same as </a:t>
                      </a:r>
                      <a:r>
                        <a:rPr lang="en-US" altLang="ko-KR" sz="1200" b="0" dirty="0" err="1"/>
                        <a:t>sample_count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8393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</a:t>
                      </a:r>
                      <a:r>
                        <a:rPr lang="en-US" altLang="ko-KR" sz="1200" b="0" dirty="0" err="1"/>
                        <a:t>Wt</a:t>
                      </a:r>
                      <a:r>
                        <a:rPr lang="ko-KR" altLang="en-US" sz="1200" b="0" dirty="0"/>
                        <a:t> </a:t>
                      </a:r>
                      <a:r>
                        <a:rPr lang="en-US" altLang="ko-KR" sz="1200" b="0" dirty="0"/>
                        <a:t>&lt;</a:t>
                      </a:r>
                      <a:r>
                        <a:rPr lang="en-US" altLang="ko-KR" sz="1200" b="0" dirty="0" err="1"/>
                        <a:t>wait_for_ack_timeout</a:t>
                      </a:r>
                      <a:r>
                        <a:rPr lang="en-US" altLang="ko-KR" sz="1200" b="0" dirty="0"/>
                        <a:t>&gt;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Set seconds for </a:t>
                      </a:r>
                      <a:r>
                        <a:rPr lang="en-US" altLang="ko-KR" sz="1200" b="0" dirty="0" err="1"/>
                        <a:t>PerfTestDataWriter</a:t>
                      </a:r>
                      <a:r>
                        <a:rPr lang="en-US" altLang="ko-KR" sz="1200" b="0" dirty="0"/>
                        <a:t> to block if </a:t>
                      </a:r>
                      <a:r>
                        <a:rPr lang="en-US" altLang="ko-KR" sz="1200" b="0" dirty="0" err="1"/>
                        <a:t>wait_for_acknowledgments</a:t>
                      </a:r>
                      <a:r>
                        <a:rPr lang="en-US" altLang="ko-KR" sz="1200" b="0" dirty="0"/>
                        <a:t> has not returned 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10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3488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</a:t>
                      </a:r>
                      <a:r>
                        <a:rPr lang="en-US" altLang="ko-KR" sz="1200" b="0" dirty="0" err="1"/>
                        <a:t>Wl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 err="1"/>
                        <a:t>PerfTestDataWriter</a:t>
                      </a:r>
                      <a:r>
                        <a:rPr lang="en-US" altLang="ko-KR" sz="1200" b="0" dirty="0"/>
                        <a:t> keeps calling </a:t>
                      </a:r>
                      <a:r>
                        <a:rPr lang="en-US" altLang="ko-KR" sz="1200" b="0" dirty="0" err="1"/>
                        <a:t>wait_for_acknowledgments</a:t>
                      </a:r>
                      <a:r>
                        <a:rPr lang="en-US" altLang="ko-KR" sz="1200" b="0" dirty="0"/>
                        <a:t> until it returns without any error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False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0848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-L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Runs latency test instead of throughput test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False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1249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-v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 err="1"/>
                        <a:t>PerfTestDataReader</a:t>
                      </a:r>
                      <a:r>
                        <a:rPr lang="en-US" altLang="ko-KR" sz="1200" b="0" dirty="0"/>
                        <a:t> writes received samples to standard output</a:t>
                      </a:r>
                      <a:endParaRPr lang="ko-KR" altLang="en-US" sz="12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False</a:t>
                      </a:r>
                      <a:endParaRPr lang="ko-KR" altLang="en-US" sz="12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4310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667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0C315-E08C-45DB-8BB0-C20A15396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SCADA (2/2)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860AC-BF8F-4FAA-8BC2-6C8265704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RTU(Remote Terminal Unit)</a:t>
            </a:r>
          </a:p>
          <a:p>
            <a:pPr lvl="1"/>
            <a:r>
              <a:rPr lang="ko-KR" altLang="en-US" dirty="0"/>
              <a:t>원격지에서 데이터를 수집해 전송 가능한 형식으로 변환 후 중앙기지국으로 송신하는 장치</a:t>
            </a:r>
            <a:endParaRPr lang="en-US" altLang="ko-KR" dirty="0"/>
          </a:p>
          <a:p>
            <a:endParaRPr lang="ko-KR" altLang="en-US" dirty="0"/>
          </a:p>
          <a:p>
            <a:r>
              <a:rPr lang="en-US" altLang="ko-KR" dirty="0"/>
              <a:t>PLC(Programmable Logic Controller)</a:t>
            </a:r>
          </a:p>
          <a:p>
            <a:pPr lvl="1"/>
            <a:r>
              <a:rPr lang="ko-KR" altLang="en-US" dirty="0"/>
              <a:t>산업현장의 유지관리</a:t>
            </a:r>
            <a:r>
              <a:rPr lang="en-US" altLang="ko-KR" dirty="0"/>
              <a:t>,</a:t>
            </a:r>
            <a:r>
              <a:rPr lang="ko-KR" altLang="en-US" dirty="0"/>
              <a:t> 자동 제어 및 모니터링에 사용하는 제어장치</a:t>
            </a:r>
            <a:endParaRPr lang="en-US" altLang="ko-KR" dirty="0"/>
          </a:p>
          <a:p>
            <a:pPr lvl="1"/>
            <a:r>
              <a:rPr lang="ko-KR" altLang="en-US" dirty="0"/>
              <a:t>순차제어에 사용되는 대표적 장치</a:t>
            </a:r>
            <a:endParaRPr lang="en-US" altLang="ko-KR" dirty="0"/>
          </a:p>
          <a:p>
            <a:pPr lvl="1"/>
            <a:r>
              <a:rPr lang="ko-KR" altLang="en-US" dirty="0"/>
              <a:t>여러 정보를 입력 받아 순차적으로 논리를 처리하고 출력 값을 기반으로 장치를 제어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CB959B-7B3C-4D8E-B119-85F272134D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</a:t>
            </a:fld>
            <a:endParaRPr lang="ko-KR" altLang="en-US"/>
          </a:p>
        </p:txBody>
      </p: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850061F1-9595-4645-9A72-672689FDE5E3}"/>
              </a:ext>
            </a:extLst>
          </p:cNvPr>
          <p:cNvGrpSpPr/>
          <p:nvPr/>
        </p:nvGrpSpPr>
        <p:grpSpPr>
          <a:xfrm>
            <a:off x="2347580" y="4053133"/>
            <a:ext cx="3748420" cy="2399507"/>
            <a:chOff x="3749133" y="4001294"/>
            <a:chExt cx="3748420" cy="239950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C25810B-5A8C-469C-B428-5FE09AF2C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928"/>
            <a:stretch/>
          </p:blipFill>
          <p:spPr>
            <a:xfrm>
              <a:off x="6374524" y="4645754"/>
              <a:ext cx="729914" cy="65371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8A2F2A-F2F7-452F-BC4B-A2B7A5DFA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4263" y="4890214"/>
              <a:ext cx="370275" cy="40925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503DFA0-FAA0-4942-B473-E33B1A4D1A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057"/>
            <a:stretch/>
          </p:blipFill>
          <p:spPr>
            <a:xfrm>
              <a:off x="5787915" y="5721279"/>
              <a:ext cx="357509" cy="34289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EED6E29-DA08-47C1-8695-5C50D4A2DA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4792" y="5721279"/>
              <a:ext cx="320788" cy="320788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6B07BEE-1983-456A-AE23-D356FCE63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2352" y="5721279"/>
              <a:ext cx="353044" cy="35304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CC2639D-BBCE-478F-8A6D-FECFB8C2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4948" y="5721279"/>
              <a:ext cx="370845" cy="274639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406BC57-F3F1-475F-B51E-736D31AE6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538" y="4001294"/>
              <a:ext cx="666627" cy="428546"/>
            </a:xfrm>
            <a:prstGeom prst="rect">
              <a:avLst/>
            </a:prstGeom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DCF5259-C7CB-4DFF-9E0C-C40914796BC2}"/>
                </a:ext>
              </a:extLst>
            </p:cNvPr>
            <p:cNvSpPr/>
            <p:nvPr/>
          </p:nvSpPr>
          <p:spPr>
            <a:xfrm>
              <a:off x="6642245" y="4889742"/>
              <a:ext cx="194471" cy="194471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CA8B0EEA-DA17-4F83-B4DA-63A9F0A2913B}"/>
                </a:ext>
              </a:extLst>
            </p:cNvPr>
            <p:cNvSpPr txBox="1"/>
            <p:nvPr/>
          </p:nvSpPr>
          <p:spPr>
            <a:xfrm>
              <a:off x="5082885" y="4959600"/>
              <a:ext cx="44435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PLC</a:t>
              </a:r>
              <a:endParaRPr lang="ko-KR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9EAE845-DD5D-46B9-9D0D-5A8722B5E312}"/>
                </a:ext>
              </a:extLst>
            </p:cNvPr>
            <p:cNvSpPr txBox="1"/>
            <p:nvPr/>
          </p:nvSpPr>
          <p:spPr>
            <a:xfrm>
              <a:off x="7029155" y="4959600"/>
              <a:ext cx="46839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RTU</a:t>
              </a:r>
              <a:endParaRPr lang="ko-KR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77795618-5E16-4C2E-A66C-F9CAC179432E}"/>
                </a:ext>
              </a:extLst>
            </p:cNvPr>
            <p:cNvSpPr txBox="1"/>
            <p:nvPr/>
          </p:nvSpPr>
          <p:spPr>
            <a:xfrm>
              <a:off x="5305061" y="4076553"/>
              <a:ext cx="6655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SCADA</a:t>
              </a:r>
              <a:endParaRPr lang="ko-KR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044" name="Group 1043">
              <a:extLst>
                <a:ext uri="{FF2B5EF4-FFF2-40B4-BE49-F238E27FC236}">
                  <a16:creationId xmlns:a16="http://schemas.microsoft.com/office/drawing/2014/main" id="{85B17FF0-FF5B-4BF8-9D74-91017C4E2451}"/>
                </a:ext>
              </a:extLst>
            </p:cNvPr>
            <p:cNvGrpSpPr/>
            <p:nvPr/>
          </p:nvGrpSpPr>
          <p:grpSpPr>
            <a:xfrm>
              <a:off x="5709400" y="4429840"/>
              <a:ext cx="1030081" cy="460375"/>
              <a:chOff x="3229313" y="4570146"/>
              <a:chExt cx="1030081" cy="460375"/>
            </a:xfrm>
          </p:grpSpPr>
          <p:cxnSp>
            <p:nvCxnSpPr>
              <p:cNvPr id="55" name="Connector: Elbow 54">
                <a:extLst>
                  <a:ext uri="{FF2B5EF4-FFF2-40B4-BE49-F238E27FC236}">
                    <a16:creationId xmlns:a16="http://schemas.microsoft.com/office/drawing/2014/main" id="{C5E38B79-811B-429F-88EE-983D1272236A}"/>
                  </a:ext>
                </a:extLst>
              </p:cNvPr>
              <p:cNvCxnSpPr>
                <a:cxnSpLocks/>
                <a:stCxn id="8" idx="0"/>
                <a:endCxn id="20" idx="2"/>
              </p:cNvCxnSpPr>
              <p:nvPr/>
            </p:nvCxnSpPr>
            <p:spPr>
              <a:xfrm rot="5400000" flipH="1" flipV="1">
                <a:off x="3258352" y="4541108"/>
                <a:ext cx="460374" cy="518451"/>
              </a:xfrm>
              <a:prstGeom prst="bentConnector3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nector: Elbow 57">
                <a:extLst>
                  <a:ext uri="{FF2B5EF4-FFF2-40B4-BE49-F238E27FC236}">
                    <a16:creationId xmlns:a16="http://schemas.microsoft.com/office/drawing/2014/main" id="{7DF75C35-2C07-458D-9F4F-26E9565E9A6D}"/>
                  </a:ext>
                </a:extLst>
              </p:cNvPr>
              <p:cNvCxnSpPr>
                <a:cxnSpLocks/>
                <a:stCxn id="57" idx="0"/>
                <a:endCxn id="20" idx="2"/>
              </p:cNvCxnSpPr>
              <p:nvPr/>
            </p:nvCxnSpPr>
            <p:spPr>
              <a:xfrm rot="16200000" flipV="1">
                <a:off x="3773629" y="4544282"/>
                <a:ext cx="459902" cy="511629"/>
              </a:xfrm>
              <a:prstGeom prst="bentConnector3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3" name="Group 1042">
              <a:extLst>
                <a:ext uri="{FF2B5EF4-FFF2-40B4-BE49-F238E27FC236}">
                  <a16:creationId xmlns:a16="http://schemas.microsoft.com/office/drawing/2014/main" id="{DDE34263-2E17-4193-ADB7-CB6F0EE3C703}"/>
                </a:ext>
              </a:extLst>
            </p:cNvPr>
            <p:cNvGrpSpPr/>
            <p:nvPr/>
          </p:nvGrpSpPr>
          <p:grpSpPr>
            <a:xfrm>
              <a:off x="5498873" y="5299465"/>
              <a:ext cx="1491498" cy="421815"/>
              <a:chOff x="3018786" y="5439771"/>
              <a:chExt cx="1491498" cy="421815"/>
            </a:xfrm>
          </p:grpSpPr>
          <p:cxnSp>
            <p:nvCxnSpPr>
              <p:cNvPr id="1032" name="Connector: Elbow 1031">
                <a:extLst>
                  <a:ext uri="{FF2B5EF4-FFF2-40B4-BE49-F238E27FC236}">
                    <a16:creationId xmlns:a16="http://schemas.microsoft.com/office/drawing/2014/main" id="{D612A4D3-36B1-4223-A45B-5AE3110BDD8A}"/>
                  </a:ext>
                </a:extLst>
              </p:cNvPr>
              <p:cNvCxnSpPr>
                <a:stCxn id="14" idx="0"/>
                <a:endCxn id="8" idx="2"/>
              </p:cNvCxnSpPr>
              <p:nvPr/>
            </p:nvCxnSpPr>
            <p:spPr>
              <a:xfrm rot="5400000" flipH="1" flipV="1">
                <a:off x="2913143" y="5545415"/>
                <a:ext cx="421814" cy="210527"/>
              </a:xfrm>
              <a:prstGeom prst="bentConnector3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6" name="Connector: Elbow 1035">
                <a:extLst>
                  <a:ext uri="{FF2B5EF4-FFF2-40B4-BE49-F238E27FC236}">
                    <a16:creationId xmlns:a16="http://schemas.microsoft.com/office/drawing/2014/main" id="{E2586AB9-212D-4F51-9032-250D05162A8B}"/>
                  </a:ext>
                </a:extLst>
              </p:cNvPr>
              <p:cNvCxnSpPr>
                <a:cxnSpLocks/>
                <a:stCxn id="6" idx="2"/>
                <a:endCxn id="10" idx="0"/>
              </p:cNvCxnSpPr>
              <p:nvPr/>
            </p:nvCxnSpPr>
            <p:spPr>
              <a:xfrm rot="5400000">
                <a:off x="3662082" y="5264273"/>
                <a:ext cx="421814" cy="772811"/>
              </a:xfrm>
              <a:prstGeom prst="bentConnector3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Connector: Elbow 1037">
                <a:extLst>
                  <a:ext uri="{FF2B5EF4-FFF2-40B4-BE49-F238E27FC236}">
                    <a16:creationId xmlns:a16="http://schemas.microsoft.com/office/drawing/2014/main" id="{A87B4713-C714-4AF5-9E2F-C380871E2362}"/>
                  </a:ext>
                </a:extLst>
              </p:cNvPr>
              <p:cNvCxnSpPr>
                <a:stCxn id="8" idx="2"/>
                <a:endCxn id="12" idx="0"/>
              </p:cNvCxnSpPr>
              <p:nvPr/>
            </p:nvCxnSpPr>
            <p:spPr>
              <a:xfrm rot="16200000" flipH="1">
                <a:off x="3401299" y="5267785"/>
                <a:ext cx="421814" cy="765785"/>
              </a:xfrm>
              <a:prstGeom prst="bentConnector3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0" name="Connector: Elbow 1039">
                <a:extLst>
                  <a:ext uri="{FF2B5EF4-FFF2-40B4-BE49-F238E27FC236}">
                    <a16:creationId xmlns:a16="http://schemas.microsoft.com/office/drawing/2014/main" id="{D48AA089-C0C3-4D5F-8455-58D1F7E8B305}"/>
                  </a:ext>
                </a:extLst>
              </p:cNvPr>
              <p:cNvCxnSpPr>
                <a:stCxn id="6" idx="2"/>
                <a:endCxn id="16" idx="0"/>
              </p:cNvCxnSpPr>
              <p:nvPr/>
            </p:nvCxnSpPr>
            <p:spPr>
              <a:xfrm rot="16200000" flipH="1">
                <a:off x="4173932" y="5525233"/>
                <a:ext cx="421814" cy="250890"/>
              </a:xfrm>
              <a:prstGeom prst="bentConnector3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47A5869D-3023-42F3-A859-46566CCA3070}"/>
                </a:ext>
              </a:extLst>
            </p:cNvPr>
            <p:cNvSpPr txBox="1"/>
            <p:nvPr/>
          </p:nvSpPr>
          <p:spPr>
            <a:xfrm>
              <a:off x="3749133" y="5383413"/>
              <a:ext cx="177484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Electrical wiring and fieldbus*</a:t>
              </a:r>
              <a:endParaRPr lang="ko-KR" altLang="en-US" sz="1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98E8D24F-7384-4998-BC8E-539E7236FA62}"/>
                </a:ext>
              </a:extLst>
            </p:cNvPr>
            <p:cNvSpPr txBox="1"/>
            <p:nvPr/>
          </p:nvSpPr>
          <p:spPr>
            <a:xfrm>
              <a:off x="4166990" y="4538271"/>
              <a:ext cx="15424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or LAN or Wireless</a:t>
              </a:r>
              <a:endParaRPr lang="ko-KR" altLang="en-US" sz="1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46" name="TextBox 1045">
              <a:extLst>
                <a:ext uri="{FF2B5EF4-FFF2-40B4-BE49-F238E27FC236}">
                  <a16:creationId xmlns:a16="http://schemas.microsoft.com/office/drawing/2014/main" id="{07B67E2B-5A07-4FB7-BF18-C28A9031F2BA}"/>
                </a:ext>
              </a:extLst>
            </p:cNvPr>
            <p:cNvSpPr txBox="1"/>
            <p:nvPr/>
          </p:nvSpPr>
          <p:spPr>
            <a:xfrm>
              <a:off x="4942932" y="6123802"/>
              <a:ext cx="13608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&lt;SCADA System&gt;</a:t>
              </a:r>
              <a:endParaRPr lang="ko-KR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81E550D2-891A-4ACA-A8C3-897703B63557}"/>
                </a:ext>
              </a:extLst>
            </p:cNvPr>
            <p:cNvSpPr txBox="1"/>
            <p:nvPr/>
          </p:nvSpPr>
          <p:spPr>
            <a:xfrm>
              <a:off x="4465148" y="5732228"/>
              <a:ext cx="9460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Field Sensors</a:t>
              </a:r>
              <a:endParaRPr lang="ko-KR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50" name="TextBox 1049">
            <a:extLst>
              <a:ext uri="{FF2B5EF4-FFF2-40B4-BE49-F238E27FC236}">
                <a16:creationId xmlns:a16="http://schemas.microsoft.com/office/drawing/2014/main" id="{36DE3A1B-3D4B-4741-A10D-78F7172B4059}"/>
              </a:ext>
            </a:extLst>
          </p:cNvPr>
          <p:cNvSpPr txBox="1"/>
          <p:nvPr/>
        </p:nvSpPr>
        <p:spPr>
          <a:xfrm>
            <a:off x="0" y="6244291"/>
            <a:ext cx="12192000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분산 제어를 위해 사용되는 산업용 컴퓨터 네트워크 프로토콜 집합의 통칭</a:t>
            </a:r>
          </a:p>
        </p:txBody>
      </p:sp>
    </p:spTree>
    <p:extLst>
      <p:ext uri="{BB962C8B-B14F-4D97-AF65-F5344CB8AC3E}">
        <p14:creationId xmlns:p14="http://schemas.microsoft.com/office/powerpoint/2010/main" val="234706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F934C-600C-40B8-B760-4DCDA77B7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DDSPerfTest</a:t>
            </a:r>
            <a:r>
              <a:rPr lang="en-US" altLang="ko-KR" dirty="0"/>
              <a:t> (4/4)</a:t>
            </a:r>
            <a:endParaRPr lang="ko-KR" altLang="en-US" dirty="0"/>
          </a:p>
        </p:txBody>
      </p:sp>
      <p:sp>
        <p:nvSpPr>
          <p:cNvPr id="122" name="Content Placeholder 2">
            <a:extLst>
              <a:ext uri="{FF2B5EF4-FFF2-40B4-BE49-F238E27FC236}">
                <a16:creationId xmlns:a16="http://schemas.microsoft.com/office/drawing/2014/main" id="{9573C1C3-328C-4425-A5CE-436B79948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ko-KR" dirty="0" err="1"/>
              <a:t>PPub</a:t>
            </a:r>
            <a:r>
              <a:rPr lang="ko-KR" altLang="en-US" dirty="0"/>
              <a:t>의 </a:t>
            </a:r>
            <a:r>
              <a:rPr lang="en-US" altLang="ko-KR" dirty="0"/>
              <a:t>PDW</a:t>
            </a:r>
            <a:r>
              <a:rPr lang="ko-KR" altLang="en-US" dirty="0"/>
              <a:t>와 </a:t>
            </a:r>
            <a:r>
              <a:rPr lang="en-US" altLang="ko-KR" dirty="0" err="1"/>
              <a:t>PSub</a:t>
            </a:r>
            <a:r>
              <a:rPr lang="ko-KR" altLang="en-US" dirty="0"/>
              <a:t>의 </a:t>
            </a:r>
            <a:r>
              <a:rPr lang="en-US" altLang="ko-KR" dirty="0"/>
              <a:t>PDR</a:t>
            </a:r>
            <a:r>
              <a:rPr lang="ko-KR" altLang="en-US" dirty="0"/>
              <a:t>끼리 </a:t>
            </a:r>
            <a:r>
              <a:rPr lang="en-US" altLang="ko-KR" dirty="0"/>
              <a:t>Discovery</a:t>
            </a:r>
          </a:p>
          <a:p>
            <a:pPr lvl="1"/>
            <a:r>
              <a:rPr lang="ko-KR" altLang="en-US" dirty="0"/>
              <a:t>디스커버리 후 </a:t>
            </a:r>
            <a:r>
              <a:rPr lang="en-US" altLang="ko-KR" dirty="0"/>
              <a:t>Init Topic*</a:t>
            </a:r>
            <a:r>
              <a:rPr lang="ko-KR" altLang="en-US" dirty="0"/>
              <a:t>으로 통신 여부확인</a:t>
            </a:r>
            <a:endParaRPr lang="en-US" altLang="ko-KR" dirty="0"/>
          </a:p>
          <a:p>
            <a:pPr lvl="1"/>
            <a:r>
              <a:rPr lang="ko-KR" altLang="en-US" dirty="0"/>
              <a:t>모든 </a:t>
            </a:r>
            <a:r>
              <a:rPr lang="en-US" altLang="ko-KR" dirty="0" err="1"/>
              <a:t>PSub</a:t>
            </a:r>
            <a:r>
              <a:rPr lang="ko-KR" altLang="en-US" dirty="0"/>
              <a:t>의 </a:t>
            </a:r>
            <a:r>
              <a:rPr lang="en-US" altLang="ko-KR" dirty="0"/>
              <a:t>Discovery</a:t>
            </a:r>
            <a:r>
              <a:rPr lang="ko-KR" altLang="en-US" dirty="0"/>
              <a:t>가 끝날 때 까지 대기</a:t>
            </a:r>
            <a:endParaRPr lang="en-US" altLang="ko-KR" dirty="0"/>
          </a:p>
          <a:p>
            <a:endParaRPr lang="en-US" altLang="ko-KR" dirty="0"/>
          </a:p>
          <a:p>
            <a:pPr marL="457200" indent="-457200">
              <a:buFont typeface="+mj-lt"/>
              <a:buAutoNum type="arabicPeriod" startAt="2"/>
            </a:pPr>
            <a:r>
              <a:rPr lang="en-US" altLang="ko-KR" dirty="0" err="1"/>
              <a:t>PPub</a:t>
            </a:r>
            <a:r>
              <a:rPr lang="ko-KR" altLang="en-US" dirty="0"/>
              <a:t>의 </a:t>
            </a:r>
            <a:r>
              <a:rPr lang="en-US" altLang="ko-KR" dirty="0"/>
              <a:t>PDR</a:t>
            </a:r>
            <a:r>
              <a:rPr lang="ko-KR" altLang="en-US" dirty="0"/>
              <a:t>와 </a:t>
            </a:r>
            <a:r>
              <a:rPr lang="en-US" altLang="ko-KR" dirty="0" err="1"/>
              <a:t>PSub</a:t>
            </a:r>
            <a:r>
              <a:rPr lang="ko-KR" altLang="en-US" dirty="0"/>
              <a:t>의 </a:t>
            </a:r>
            <a:r>
              <a:rPr lang="en-US" altLang="ko-KR" dirty="0"/>
              <a:t>PDW</a:t>
            </a:r>
            <a:r>
              <a:rPr lang="ko-KR" altLang="en-US" dirty="0"/>
              <a:t>끼리 </a:t>
            </a:r>
            <a:r>
              <a:rPr lang="en-US" altLang="ko-KR" dirty="0"/>
              <a:t>Discovery</a:t>
            </a:r>
          </a:p>
          <a:p>
            <a:pPr lvl="1"/>
            <a:r>
              <a:rPr lang="ko-KR" altLang="en-US" dirty="0"/>
              <a:t>디스커버리 후 </a:t>
            </a:r>
            <a:r>
              <a:rPr lang="en-US" altLang="ko-KR" dirty="0"/>
              <a:t>Init Topic</a:t>
            </a:r>
            <a:r>
              <a:rPr lang="ko-KR" altLang="en-US" dirty="0"/>
              <a:t>으로 통신 여부확인</a:t>
            </a:r>
            <a:endParaRPr lang="en-US" altLang="ko-KR" dirty="0"/>
          </a:p>
          <a:p>
            <a:pPr lvl="1"/>
            <a:r>
              <a:rPr lang="ko-KR" altLang="en-US" dirty="0"/>
              <a:t>모든 </a:t>
            </a:r>
            <a:r>
              <a:rPr lang="en-US" altLang="ko-KR" dirty="0" err="1"/>
              <a:t>PSub</a:t>
            </a:r>
            <a:r>
              <a:rPr lang="ko-KR" altLang="en-US" dirty="0"/>
              <a:t>의 </a:t>
            </a:r>
            <a:r>
              <a:rPr lang="en-US" altLang="ko-KR" dirty="0"/>
              <a:t>Discovery</a:t>
            </a:r>
            <a:r>
              <a:rPr lang="ko-KR" altLang="en-US" dirty="0"/>
              <a:t>가 끝날 때 까지 대기</a:t>
            </a:r>
            <a:endParaRPr lang="en-US" altLang="ko-KR" dirty="0"/>
          </a:p>
          <a:p>
            <a:endParaRPr lang="en-US" altLang="ko-KR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ko-KR" dirty="0"/>
              <a:t>Discovery</a:t>
            </a:r>
            <a:r>
              <a:rPr lang="ko-KR" altLang="en-US" dirty="0"/>
              <a:t>가 완료된 후 </a:t>
            </a:r>
            <a:r>
              <a:rPr lang="en-US" altLang="ko-KR" dirty="0" err="1"/>
              <a:t>PerfTest</a:t>
            </a:r>
            <a:r>
              <a:rPr lang="en-US" altLang="ko-KR" dirty="0"/>
              <a:t> </a:t>
            </a:r>
            <a:r>
              <a:rPr lang="ko-KR" altLang="en-US" dirty="0"/>
              <a:t>진행</a:t>
            </a:r>
            <a:endParaRPr lang="en-US" altLang="ko-KR" dirty="0"/>
          </a:p>
          <a:p>
            <a:endParaRPr lang="en-US" altLang="ko-KR" dirty="0"/>
          </a:p>
          <a:p>
            <a:pPr marL="457200" indent="-457200">
              <a:buFont typeface="+mj-lt"/>
              <a:buAutoNum type="arabicPeriod" startAt="4"/>
            </a:pPr>
            <a:r>
              <a:rPr lang="en-US" altLang="ko-KR" dirty="0" err="1"/>
              <a:t>PPub</a:t>
            </a:r>
            <a:r>
              <a:rPr lang="ko-KR" altLang="en-US" dirty="0"/>
              <a:t>에서 최종 </a:t>
            </a:r>
            <a:r>
              <a:rPr lang="en-US" altLang="ko-KR" dirty="0" err="1"/>
              <a:t>PerfTest</a:t>
            </a:r>
            <a:r>
              <a:rPr lang="en-US" altLang="ko-KR" dirty="0"/>
              <a:t> </a:t>
            </a:r>
            <a:r>
              <a:rPr lang="ko-KR" altLang="en-US" dirty="0"/>
              <a:t>결과 취합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43D2B-FB44-4035-A890-1A27785578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90</a:t>
            </a:fld>
            <a:endParaRPr lang="ko-KR" altLang="en-US"/>
          </a:p>
        </p:txBody>
      </p:sp>
      <p:sp>
        <p:nvSpPr>
          <p:cNvPr id="24" name="Rectangle: Rounded Corners 23" hidden="1">
            <a:extLst>
              <a:ext uri="{FF2B5EF4-FFF2-40B4-BE49-F238E27FC236}">
                <a16:creationId xmlns:a16="http://schemas.microsoft.com/office/drawing/2014/main" id="{A9595BB4-3492-43B6-B026-790AE6D9AE0F}"/>
              </a:ext>
            </a:extLst>
          </p:cNvPr>
          <p:cNvSpPr/>
          <p:nvPr/>
        </p:nvSpPr>
        <p:spPr>
          <a:xfrm>
            <a:off x="7052308" y="6008306"/>
            <a:ext cx="1707415" cy="393132"/>
          </a:xfrm>
          <a:prstGeom prst="roundRect">
            <a:avLst>
              <a:gd name="adj" fmla="val 1172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PerfTestPublisher</a:t>
            </a:r>
            <a:endParaRPr lang="ko-KR" altLang="en-US" sz="12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Rectangle: Rounded Corners 24" hidden="1">
            <a:extLst>
              <a:ext uri="{FF2B5EF4-FFF2-40B4-BE49-F238E27FC236}">
                <a16:creationId xmlns:a16="http://schemas.microsoft.com/office/drawing/2014/main" id="{D46B720B-3A63-4148-997F-C1673E0C49BE}"/>
              </a:ext>
            </a:extLst>
          </p:cNvPr>
          <p:cNvSpPr/>
          <p:nvPr/>
        </p:nvSpPr>
        <p:spPr>
          <a:xfrm>
            <a:off x="9874981" y="6008306"/>
            <a:ext cx="1707415" cy="393132"/>
          </a:xfrm>
          <a:prstGeom prst="roundRect">
            <a:avLst>
              <a:gd name="adj" fmla="val 1172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</a:t>
            </a:r>
            <a:endParaRPr lang="ko-KR" altLang="en-US" sz="12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CE688EAC-160C-4A7D-B23C-28FC015E9753}"/>
              </a:ext>
            </a:extLst>
          </p:cNvPr>
          <p:cNvGrpSpPr/>
          <p:nvPr/>
        </p:nvGrpSpPr>
        <p:grpSpPr>
          <a:xfrm>
            <a:off x="6396472" y="837379"/>
            <a:ext cx="5738022" cy="5183242"/>
            <a:chOff x="6525510" y="825064"/>
            <a:chExt cx="5738022" cy="518324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91AA37C-5688-416A-BD55-88749C50D020}"/>
                </a:ext>
              </a:extLst>
            </p:cNvPr>
            <p:cNvSpPr/>
            <p:nvPr/>
          </p:nvSpPr>
          <p:spPr>
            <a:xfrm>
              <a:off x="7052308" y="825064"/>
              <a:ext cx="1707415" cy="1238628"/>
            </a:xfrm>
            <a:prstGeom prst="roundRect">
              <a:avLst>
                <a:gd name="adj" fmla="val 11724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PerfTestPublisher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CC47AF4-31AC-4C83-9AAF-281F07817E81}"/>
                </a:ext>
              </a:extLst>
            </p:cNvPr>
            <p:cNvSpPr/>
            <p:nvPr/>
          </p:nvSpPr>
          <p:spPr>
            <a:xfrm>
              <a:off x="7129866" y="1637438"/>
              <a:ext cx="1552300" cy="33943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PerfTestDataReader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D5126384-6564-4C98-A757-BF2EE3D92B65}"/>
                </a:ext>
              </a:extLst>
            </p:cNvPr>
            <p:cNvSpPr/>
            <p:nvPr/>
          </p:nvSpPr>
          <p:spPr>
            <a:xfrm>
              <a:off x="7129866" y="1212530"/>
              <a:ext cx="1552300" cy="33943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PerfTestDataWriter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106A4BCD-0891-48EC-82E0-CFD0F1D4CA8C}"/>
                </a:ext>
              </a:extLst>
            </p:cNvPr>
            <p:cNvSpPr/>
            <p:nvPr/>
          </p:nvSpPr>
          <p:spPr>
            <a:xfrm>
              <a:off x="9874981" y="825064"/>
              <a:ext cx="1707415" cy="1238628"/>
            </a:xfrm>
            <a:prstGeom prst="roundRect">
              <a:avLst>
                <a:gd name="adj" fmla="val 11724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PerfTestSubscriber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A55330C5-CF75-4C40-8947-6E6391FFE9F0}"/>
                </a:ext>
              </a:extLst>
            </p:cNvPr>
            <p:cNvSpPr/>
            <p:nvPr/>
          </p:nvSpPr>
          <p:spPr>
            <a:xfrm>
              <a:off x="9952539" y="1637438"/>
              <a:ext cx="1552300" cy="33943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PerfTestDataWriter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4134D09C-7718-4A74-9CAC-4BAED0068512}"/>
                </a:ext>
              </a:extLst>
            </p:cNvPr>
            <p:cNvSpPr/>
            <p:nvPr/>
          </p:nvSpPr>
          <p:spPr>
            <a:xfrm>
              <a:off x="9952539" y="1212530"/>
              <a:ext cx="1552300" cy="33943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PerfTestDataReader</a:t>
              </a:r>
              <a:endParaRPr lang="ko-KR" altLang="en-US" sz="1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9A8B5E6-28C8-4D1B-A7ED-76B599253BD4}"/>
                </a:ext>
              </a:extLst>
            </p:cNvPr>
            <p:cNvCxnSpPr>
              <a:stCxn id="6" idx="2"/>
              <a:endCxn id="24" idx="0"/>
            </p:cNvCxnSpPr>
            <p:nvPr/>
          </p:nvCxnSpPr>
          <p:spPr>
            <a:xfrm>
              <a:off x="7906016" y="2063692"/>
              <a:ext cx="0" cy="394461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ABFF182D-82DC-4F2A-BC71-0CEBA3E807F7}"/>
                </a:ext>
              </a:extLst>
            </p:cNvPr>
            <p:cNvCxnSpPr>
              <a:stCxn id="13" idx="2"/>
              <a:endCxn id="25" idx="0"/>
            </p:cNvCxnSpPr>
            <p:nvPr/>
          </p:nvCxnSpPr>
          <p:spPr>
            <a:xfrm>
              <a:off x="10728689" y="2063692"/>
              <a:ext cx="0" cy="394461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313BD4EE-879A-4C7A-8FCB-40E49467F6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06016" y="2329214"/>
              <a:ext cx="2822673" cy="328543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7C9C4593-97C5-4CE8-AAE6-14AACDC46961}"/>
                </a:ext>
              </a:extLst>
            </p:cNvPr>
            <p:cNvCxnSpPr>
              <a:cxnSpLocks/>
            </p:cNvCxnSpPr>
            <p:nvPr/>
          </p:nvCxnSpPr>
          <p:spPr>
            <a:xfrm>
              <a:off x="7906016" y="2329214"/>
              <a:ext cx="2822673" cy="328543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08688702-E07E-4ADC-9432-43199B45D687}"/>
                </a:ext>
              </a:extLst>
            </p:cNvPr>
            <p:cNvCxnSpPr>
              <a:cxnSpLocks/>
            </p:cNvCxnSpPr>
            <p:nvPr/>
          </p:nvCxnSpPr>
          <p:spPr>
            <a:xfrm>
              <a:off x="7906016" y="2925328"/>
              <a:ext cx="2822673" cy="328543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FADF41E2-5977-4708-8960-ECF2D0A3DA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06016" y="3521442"/>
              <a:ext cx="2822673" cy="328543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7EB920B0-C463-4A58-91D1-ADD27D4630DE}"/>
                </a:ext>
              </a:extLst>
            </p:cNvPr>
            <p:cNvCxnSpPr>
              <a:cxnSpLocks/>
            </p:cNvCxnSpPr>
            <p:nvPr/>
          </p:nvCxnSpPr>
          <p:spPr>
            <a:xfrm>
              <a:off x="7906016" y="3521442"/>
              <a:ext cx="2822673" cy="328543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83537587-E1A1-4B92-8116-7AF011960C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06016" y="4117556"/>
              <a:ext cx="2822673" cy="328543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89B72D95-298E-4F33-B7ED-D1427AF585F1}"/>
                </a:ext>
              </a:extLst>
            </p:cNvPr>
            <p:cNvCxnSpPr>
              <a:cxnSpLocks/>
            </p:cNvCxnSpPr>
            <p:nvPr/>
          </p:nvCxnSpPr>
          <p:spPr>
            <a:xfrm>
              <a:off x="7906016" y="4713670"/>
              <a:ext cx="2822673" cy="328543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A56980BC-4579-4694-88DD-C625DB7569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06016" y="5309783"/>
              <a:ext cx="2822673" cy="328543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6530378B-7699-49F2-BB9A-AB8974590911}"/>
                </a:ext>
              </a:extLst>
            </p:cNvPr>
            <p:cNvCxnSpPr>
              <a:cxnSpLocks/>
            </p:cNvCxnSpPr>
            <p:nvPr/>
          </p:nvCxnSpPr>
          <p:spPr>
            <a:xfrm>
              <a:off x="7052308" y="2795006"/>
              <a:ext cx="4530088" cy="0"/>
            </a:xfrm>
            <a:prstGeom prst="line">
              <a:avLst/>
            </a:prstGeom>
            <a:ln w="19050">
              <a:solidFill>
                <a:schemeClr val="accent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0F4DE09-16AE-47B4-A09F-A158098B72B3}"/>
                </a:ext>
              </a:extLst>
            </p:cNvPr>
            <p:cNvSpPr txBox="1"/>
            <p:nvPr/>
          </p:nvSpPr>
          <p:spPr>
            <a:xfrm>
              <a:off x="6598800" y="2511079"/>
              <a:ext cx="13072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Publication match</a:t>
              </a:r>
              <a:endParaRPr lang="ko-KR" altLang="en-US" sz="1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038CBFF4-E785-4DF7-81BF-F72D96D073F8}"/>
                </a:ext>
              </a:extLst>
            </p:cNvPr>
            <p:cNvSpPr txBox="1"/>
            <p:nvPr/>
          </p:nvSpPr>
          <p:spPr>
            <a:xfrm>
              <a:off x="10728688" y="2511079"/>
              <a:ext cx="13805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Subscription match</a:t>
              </a:r>
              <a:endParaRPr lang="ko-KR" altLang="en-US" sz="1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E0D5BC9-0D6E-4197-8F93-9F47A906DE7E}"/>
                </a:ext>
              </a:extLst>
            </p:cNvPr>
            <p:cNvCxnSpPr>
              <a:cxnSpLocks/>
            </p:cNvCxnSpPr>
            <p:nvPr/>
          </p:nvCxnSpPr>
          <p:spPr>
            <a:xfrm>
              <a:off x="7052308" y="3989758"/>
              <a:ext cx="4530088" cy="0"/>
            </a:xfrm>
            <a:prstGeom prst="line">
              <a:avLst/>
            </a:prstGeom>
            <a:ln w="19050">
              <a:solidFill>
                <a:schemeClr val="accent2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849884F-60AB-4469-807C-A0269A33D9F3}"/>
                </a:ext>
              </a:extLst>
            </p:cNvPr>
            <p:cNvSpPr txBox="1"/>
            <p:nvPr/>
          </p:nvSpPr>
          <p:spPr>
            <a:xfrm>
              <a:off x="6525510" y="3705831"/>
              <a:ext cx="13805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Subscription match</a:t>
              </a:r>
              <a:endParaRPr lang="ko-KR" altLang="en-US" sz="1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90942163-DBF4-4DC9-8914-AE9749B07CE5}"/>
                </a:ext>
              </a:extLst>
            </p:cNvPr>
            <p:cNvSpPr txBox="1"/>
            <p:nvPr/>
          </p:nvSpPr>
          <p:spPr>
            <a:xfrm>
              <a:off x="10728688" y="3705831"/>
              <a:ext cx="13051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Publication match</a:t>
              </a:r>
              <a:endParaRPr lang="ko-KR" altLang="en-US" sz="1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3FF3D14A-EEB8-4859-956C-2374E2DDDDFC}"/>
                </a:ext>
              </a:extLst>
            </p:cNvPr>
            <p:cNvSpPr txBox="1"/>
            <p:nvPr/>
          </p:nvSpPr>
          <p:spPr>
            <a:xfrm>
              <a:off x="8908431" y="2148648"/>
              <a:ext cx="8178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Discovery</a:t>
              </a:r>
              <a:endParaRPr lang="ko-KR" altLang="en-US" sz="1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C45C87D-09C3-43C7-BEF1-C01DC3912CA0}"/>
                </a:ext>
              </a:extLst>
            </p:cNvPr>
            <p:cNvSpPr txBox="1"/>
            <p:nvPr/>
          </p:nvSpPr>
          <p:spPr>
            <a:xfrm>
              <a:off x="8908431" y="3355094"/>
              <a:ext cx="8178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Discovery</a:t>
              </a:r>
              <a:endParaRPr lang="ko-KR" altLang="en-US" sz="1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EABDBB03-EA93-4024-BB43-E5F34FDCFD34}"/>
                </a:ext>
              </a:extLst>
            </p:cNvPr>
            <p:cNvSpPr txBox="1"/>
            <p:nvPr/>
          </p:nvSpPr>
          <p:spPr>
            <a:xfrm>
              <a:off x="6664972" y="2794251"/>
              <a:ext cx="12410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Send initial topic</a:t>
              </a:r>
              <a:endParaRPr lang="ko-KR" altLang="en-US" sz="1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B875B88-3C0B-404A-A345-3B9003DA787D}"/>
                </a:ext>
              </a:extLst>
            </p:cNvPr>
            <p:cNvSpPr txBox="1"/>
            <p:nvPr/>
          </p:nvSpPr>
          <p:spPr>
            <a:xfrm>
              <a:off x="10728688" y="3991032"/>
              <a:ext cx="12410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Send initial topic</a:t>
              </a:r>
              <a:endParaRPr lang="ko-KR" altLang="en-US" sz="1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AFDFF2B2-BDA9-4871-A707-13ED661AA967}"/>
                </a:ext>
              </a:extLst>
            </p:cNvPr>
            <p:cNvSpPr txBox="1"/>
            <p:nvPr/>
          </p:nvSpPr>
          <p:spPr>
            <a:xfrm>
              <a:off x="6879327" y="4572623"/>
              <a:ext cx="102669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Start </a:t>
              </a:r>
              <a:r>
                <a:rPr lang="en-US" altLang="ko-KR" sz="1200" dirty="0" err="1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</a:t>
              </a:r>
              <a:endParaRPr lang="ko-KR" altLang="en-US" sz="1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14F4A48C-9C82-4806-A3F1-F165DB796B12}"/>
                </a:ext>
              </a:extLst>
            </p:cNvPr>
            <p:cNvSpPr txBox="1"/>
            <p:nvPr/>
          </p:nvSpPr>
          <p:spPr>
            <a:xfrm>
              <a:off x="10728688" y="5175581"/>
              <a:ext cx="15348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Send </a:t>
              </a:r>
              <a:r>
                <a:rPr lang="en-US" altLang="ko-KR" sz="1200" dirty="0" err="1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PerfTest</a:t>
              </a:r>
              <a:r>
                <a:rPr lang="en-US" altLang="ko-KR" sz="1200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Results</a:t>
              </a:r>
              <a:endParaRPr lang="ko-KR" altLang="en-US" sz="1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E61558A-B7CA-4B44-833A-39166A59F3D7}"/>
                </a:ext>
              </a:extLst>
            </p:cNvPr>
            <p:cNvSpPr txBox="1"/>
            <p:nvPr/>
          </p:nvSpPr>
          <p:spPr>
            <a:xfrm>
              <a:off x="9179868" y="5011586"/>
              <a:ext cx="615553" cy="34079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800" dirty="0"/>
                <a:t>…</a:t>
              </a:r>
              <a:endParaRPr lang="ko-KR" altLang="en-US" sz="2800" dirty="0"/>
            </a:p>
          </p:txBody>
        </p: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B8FF1DB0-4393-4315-B1FD-F85132966237}"/>
              </a:ext>
            </a:extLst>
          </p:cNvPr>
          <p:cNvSpPr txBox="1"/>
          <p:nvPr/>
        </p:nvSpPr>
        <p:spPr>
          <a:xfrm>
            <a:off x="0" y="6244291"/>
            <a:ext cx="12192000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*Sample Message Size : 20Bytes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33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169C4D8F-ECAF-476A-BD2A-7EF247537677}"/>
              </a:ext>
            </a:extLst>
          </p:cNvPr>
          <p:cNvSpPr/>
          <p:nvPr/>
        </p:nvSpPr>
        <p:spPr>
          <a:xfrm>
            <a:off x="6870434" y="3417486"/>
            <a:ext cx="178393" cy="15719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233FC2-7980-4C1E-9530-6179F9B0A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(1/4)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6A6ED-941A-4686-AEAC-A5A3FA1C5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1Pub-1Sub Throughput Test, 1k Samples, Each Sample’s Size : ex) 512B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E95114-625B-4BAF-BFAE-8C46EA83DD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91</a:t>
            </a:fld>
            <a:endParaRPr lang="ko-KR" alt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06C3770-55CD-4B2E-AF1B-C666606F1307}"/>
              </a:ext>
            </a:extLst>
          </p:cNvPr>
          <p:cNvSpPr/>
          <p:nvPr/>
        </p:nvSpPr>
        <p:spPr>
          <a:xfrm>
            <a:off x="2564164" y="2139696"/>
            <a:ext cx="1990344" cy="56692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PerfTestPublisher</a:t>
            </a:r>
            <a:endParaRPr lang="ko-KR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D84B4E-897C-4DF9-A7AD-95FD341B275E}"/>
              </a:ext>
            </a:extLst>
          </p:cNvPr>
          <p:cNvSpPr/>
          <p:nvPr/>
        </p:nvSpPr>
        <p:spPr>
          <a:xfrm>
            <a:off x="5968779" y="2139696"/>
            <a:ext cx="1990344" cy="56692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</a:t>
            </a:r>
            <a:endParaRPr lang="ko-KR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 hidden="1">
            <a:extLst>
              <a:ext uri="{FF2B5EF4-FFF2-40B4-BE49-F238E27FC236}">
                <a16:creationId xmlns:a16="http://schemas.microsoft.com/office/drawing/2014/main" id="{2629FC76-38B2-464A-8C02-C23AAF863D35}"/>
              </a:ext>
            </a:extLst>
          </p:cNvPr>
          <p:cNvSpPr/>
          <p:nvPr/>
        </p:nvSpPr>
        <p:spPr>
          <a:xfrm>
            <a:off x="2421289" y="6207900"/>
            <a:ext cx="1990344" cy="5669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</a:rPr>
              <a:t>PerfTestPublisher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 hidden="1">
            <a:extLst>
              <a:ext uri="{FF2B5EF4-FFF2-40B4-BE49-F238E27FC236}">
                <a16:creationId xmlns:a16="http://schemas.microsoft.com/office/drawing/2014/main" id="{CCCF5AB3-4AB6-42D5-9D96-2BBEF2A41A16}"/>
              </a:ext>
            </a:extLst>
          </p:cNvPr>
          <p:cNvSpPr/>
          <p:nvPr/>
        </p:nvSpPr>
        <p:spPr>
          <a:xfrm>
            <a:off x="5825904" y="6207900"/>
            <a:ext cx="1990344" cy="5669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</a:rPr>
              <a:t>PerfTestSubscriber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CC4AE7-F870-4E35-AF3E-FCDD991FD946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559336" y="2706624"/>
            <a:ext cx="0" cy="35012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C838FD-0B95-43B2-9C02-BB011D37D6C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963951" y="2706624"/>
            <a:ext cx="0" cy="35012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5526898-F929-48D2-AE8B-E9A5FE159601}"/>
              </a:ext>
            </a:extLst>
          </p:cNvPr>
          <p:cNvCxnSpPr>
            <a:cxnSpLocks/>
          </p:cNvCxnSpPr>
          <p:nvPr/>
        </p:nvCxnSpPr>
        <p:spPr>
          <a:xfrm>
            <a:off x="3559336" y="2907792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496A88A-9DE9-4960-9ED2-5E703AFEA95B}"/>
              </a:ext>
            </a:extLst>
          </p:cNvPr>
          <p:cNvCxnSpPr>
            <a:cxnSpLocks/>
          </p:cNvCxnSpPr>
          <p:nvPr/>
        </p:nvCxnSpPr>
        <p:spPr>
          <a:xfrm>
            <a:off x="3559336" y="3123692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07723D2-D6E6-4893-A4A1-C87945688DAE}"/>
              </a:ext>
            </a:extLst>
          </p:cNvPr>
          <p:cNvCxnSpPr>
            <a:cxnSpLocks/>
          </p:cNvCxnSpPr>
          <p:nvPr/>
        </p:nvCxnSpPr>
        <p:spPr>
          <a:xfrm>
            <a:off x="3559336" y="3339592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4855E15-1341-44CF-9D64-71149DD1AC19}"/>
              </a:ext>
            </a:extLst>
          </p:cNvPr>
          <p:cNvCxnSpPr>
            <a:cxnSpLocks/>
          </p:cNvCxnSpPr>
          <p:nvPr/>
        </p:nvCxnSpPr>
        <p:spPr>
          <a:xfrm>
            <a:off x="3559336" y="4036423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7E85012-7CDA-4AF6-8245-89FBA366F308}"/>
              </a:ext>
            </a:extLst>
          </p:cNvPr>
          <p:cNvCxnSpPr>
            <a:cxnSpLocks/>
          </p:cNvCxnSpPr>
          <p:nvPr/>
        </p:nvCxnSpPr>
        <p:spPr>
          <a:xfrm>
            <a:off x="3559336" y="4252323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633813E-C9E5-46DE-929D-E466141762AB}"/>
              </a:ext>
            </a:extLst>
          </p:cNvPr>
          <p:cNvCxnSpPr>
            <a:cxnSpLocks/>
          </p:cNvCxnSpPr>
          <p:nvPr/>
        </p:nvCxnSpPr>
        <p:spPr>
          <a:xfrm>
            <a:off x="3559336" y="4468223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E800FCB-9D34-4257-A968-48123101BFD5}"/>
              </a:ext>
            </a:extLst>
          </p:cNvPr>
          <p:cNvCxnSpPr>
            <a:cxnSpLocks/>
          </p:cNvCxnSpPr>
          <p:nvPr/>
        </p:nvCxnSpPr>
        <p:spPr>
          <a:xfrm flipH="1">
            <a:off x="3559336" y="5211710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91C3A675-56D2-4396-95D3-225EFB2D8696}"/>
              </a:ext>
            </a:extLst>
          </p:cNvPr>
          <p:cNvSpPr/>
          <p:nvPr/>
        </p:nvSpPr>
        <p:spPr>
          <a:xfrm>
            <a:off x="4478307" y="2948105"/>
            <a:ext cx="215900" cy="2159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99D3CE-9EAE-4084-AC3F-18341BE93864}"/>
              </a:ext>
            </a:extLst>
          </p:cNvPr>
          <p:cNvSpPr txBox="1"/>
          <p:nvPr/>
        </p:nvSpPr>
        <p:spPr>
          <a:xfrm rot="5400000">
            <a:off x="5154488" y="3594661"/>
            <a:ext cx="538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/>
              <a:t>…</a:t>
            </a:r>
            <a:endParaRPr lang="ko-KR" altLang="en-US" sz="4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77D2D5-D376-4854-9F0E-9E4E9FAC1352}"/>
              </a:ext>
            </a:extLst>
          </p:cNvPr>
          <p:cNvSpPr txBox="1"/>
          <p:nvPr/>
        </p:nvSpPr>
        <p:spPr>
          <a:xfrm>
            <a:off x="4616538" y="2753903"/>
            <a:ext cx="1186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512B Sample</a:t>
            </a:r>
            <a:endParaRPr lang="ko-KR" altLang="en-US" sz="1400" b="1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7650E0C-76E6-4638-A997-339B99F67936}"/>
              </a:ext>
            </a:extLst>
          </p:cNvPr>
          <p:cNvSpPr txBox="1"/>
          <p:nvPr/>
        </p:nvSpPr>
        <p:spPr>
          <a:xfrm>
            <a:off x="2777369" y="2769291"/>
            <a:ext cx="7922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#1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E63F77A-F989-44AD-A9E2-254491DF9555}"/>
              </a:ext>
            </a:extLst>
          </p:cNvPr>
          <p:cNvSpPr txBox="1"/>
          <p:nvPr/>
        </p:nvSpPr>
        <p:spPr>
          <a:xfrm>
            <a:off x="2777369" y="2986264"/>
            <a:ext cx="7922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#2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4499FAA-B61F-4C87-BC04-8113ECE9432B}"/>
              </a:ext>
            </a:extLst>
          </p:cNvPr>
          <p:cNvSpPr txBox="1"/>
          <p:nvPr/>
        </p:nvSpPr>
        <p:spPr>
          <a:xfrm>
            <a:off x="2777369" y="3195917"/>
            <a:ext cx="7922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#3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5E033F8-F988-4302-9C96-7013547D850F}"/>
              </a:ext>
            </a:extLst>
          </p:cNvPr>
          <p:cNvSpPr txBox="1"/>
          <p:nvPr/>
        </p:nvSpPr>
        <p:spPr>
          <a:xfrm>
            <a:off x="2524095" y="3901573"/>
            <a:ext cx="10454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#9,998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987439-3BB4-4289-A484-50F5A54A59BA}"/>
              </a:ext>
            </a:extLst>
          </p:cNvPr>
          <p:cNvSpPr txBox="1"/>
          <p:nvPr/>
        </p:nvSpPr>
        <p:spPr>
          <a:xfrm>
            <a:off x="2524095" y="4118546"/>
            <a:ext cx="10454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#9,999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3B5FA31-A757-499B-A64D-B32B965B856E}"/>
              </a:ext>
            </a:extLst>
          </p:cNvPr>
          <p:cNvSpPr txBox="1"/>
          <p:nvPr/>
        </p:nvSpPr>
        <p:spPr>
          <a:xfrm>
            <a:off x="2451960" y="4328199"/>
            <a:ext cx="11176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#10,000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42C097C-E4E2-4A81-8BA7-05CDF80FD15D}"/>
              </a:ext>
            </a:extLst>
          </p:cNvPr>
          <p:cNvSpPr txBox="1"/>
          <p:nvPr/>
        </p:nvSpPr>
        <p:spPr>
          <a:xfrm rot="5400000">
            <a:off x="3092519" y="3461088"/>
            <a:ext cx="492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772422D-9357-4F8E-91F2-19DBC36D859E}"/>
              </a:ext>
            </a:extLst>
          </p:cNvPr>
          <p:cNvSpPr txBox="1"/>
          <p:nvPr/>
        </p:nvSpPr>
        <p:spPr>
          <a:xfrm>
            <a:off x="6963951" y="3286681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TimeStart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62ACCA8-DB8B-40E0-9DA1-3B7D1E98ECF8}"/>
              </a:ext>
            </a:extLst>
          </p:cNvPr>
          <p:cNvSpPr txBox="1"/>
          <p:nvPr/>
        </p:nvSpPr>
        <p:spPr>
          <a:xfrm>
            <a:off x="6963951" y="484428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TimeEnd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63A7A2B-24D2-45C9-AC85-076F7334DEF1}"/>
              </a:ext>
            </a:extLst>
          </p:cNvPr>
          <p:cNvSpPr/>
          <p:nvPr/>
        </p:nvSpPr>
        <p:spPr>
          <a:xfrm>
            <a:off x="5669946" y="5297119"/>
            <a:ext cx="215900" cy="215900"/>
          </a:xfrm>
          <a:prstGeom prst="ellipse">
            <a:avLst/>
          </a:prstGeom>
          <a:solidFill>
            <a:srgbClr val="F2F2B8"/>
          </a:solidFill>
          <a:ln w="28575">
            <a:solidFill>
              <a:srgbClr val="BBBF1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DD455A4-783F-41DA-AFD6-F09EB447A436}"/>
              </a:ext>
            </a:extLst>
          </p:cNvPr>
          <p:cNvSpPr txBox="1"/>
          <p:nvPr/>
        </p:nvSpPr>
        <p:spPr>
          <a:xfrm>
            <a:off x="4288386" y="5008723"/>
            <a:ext cx="1651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BBBF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Throughput Result</a:t>
            </a:r>
            <a:endParaRPr lang="ko-KR" altLang="en-US" sz="1400" b="1" dirty="0">
              <a:solidFill>
                <a:srgbClr val="BBBF1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5CBBB31-AADD-47CB-816D-C73097F3C3E3}"/>
                  </a:ext>
                </a:extLst>
              </p:cNvPr>
              <p:cNvSpPr/>
              <p:nvPr/>
            </p:nvSpPr>
            <p:spPr>
              <a:xfrm>
                <a:off x="8238624" y="4656317"/>
                <a:ext cx="3458163" cy="13195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𝑇h𝑟𝑜𝑢𝑔h𝑝𝑢𝑡</m:t>
                      </m:r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𝑆𝑎𝑚𝑝𝑙𝑒𝑆𝑖𝑧𝑒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×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𝑆𝑎𝑚𝑝𝑙𝑒𝐶𝑜𝑢𝑛𝑡</m:t>
                          </m:r>
                        </m:num>
                        <m:den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𝑇𝑖𝑚𝑒𝐸𝑛𝑑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𝑇𝑖𝑚𝑒𝑆𝑡𝑎𝑟𝑡</m:t>
                          </m:r>
                        </m:den>
                      </m:f>
                    </m:oMath>
                  </m:oMathPara>
                </a14:m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5CBBB31-AADD-47CB-816D-C73097F3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8624" y="4656317"/>
                <a:ext cx="3458163" cy="131958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TextBox 66">
            <a:extLst>
              <a:ext uri="{FF2B5EF4-FFF2-40B4-BE49-F238E27FC236}">
                <a16:creationId xmlns:a16="http://schemas.microsoft.com/office/drawing/2014/main" id="{2C31B750-DC1D-49FC-BC11-DCB407F7680C}"/>
              </a:ext>
            </a:extLst>
          </p:cNvPr>
          <p:cNvSpPr txBox="1"/>
          <p:nvPr/>
        </p:nvSpPr>
        <p:spPr>
          <a:xfrm>
            <a:off x="8119090" y="3995082"/>
            <a:ext cx="230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 </a:t>
            </a:r>
            <a:r>
              <a:rPr lang="en-US" altLang="ko-KR" b="1" dirty="0">
                <a:solidFill>
                  <a:srgbClr val="FF0000"/>
                </a:solidFill>
              </a:rPr>
              <a:t>Calculate and Send</a:t>
            </a:r>
          </a:p>
          <a:p>
            <a:r>
              <a:rPr lang="en-US" altLang="ko-KR" b="1" dirty="0">
                <a:solidFill>
                  <a:srgbClr val="FF0000"/>
                </a:solidFill>
              </a:rPr>
              <a:t>     Throughput Results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B214B04-0786-4461-8533-4012FD83B89E}"/>
              </a:ext>
            </a:extLst>
          </p:cNvPr>
          <p:cNvSpPr txBox="1"/>
          <p:nvPr/>
        </p:nvSpPr>
        <p:spPr>
          <a:xfrm>
            <a:off x="420206" y="2732842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 </a:t>
            </a:r>
            <a:r>
              <a:rPr lang="en-US" altLang="ko-KR" b="1" dirty="0">
                <a:solidFill>
                  <a:srgbClr val="FF0000"/>
                </a:solidFill>
              </a:rPr>
              <a:t>Publish Samples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82562BC-E734-4F81-8479-B9F9381EEDF2}"/>
              </a:ext>
            </a:extLst>
          </p:cNvPr>
          <p:cNvSpPr txBox="1"/>
          <p:nvPr/>
        </p:nvSpPr>
        <p:spPr>
          <a:xfrm>
            <a:off x="234584" y="5513019"/>
            <a:ext cx="3097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 </a:t>
            </a:r>
            <a:r>
              <a:rPr lang="en-US" altLang="ko-KR" b="1" dirty="0">
                <a:solidFill>
                  <a:srgbClr val="FF0000"/>
                </a:solidFill>
              </a:rPr>
              <a:t>Prompt Throughput Results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54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77C0B806-E05F-460A-966C-B182FA7C50EA}"/>
              </a:ext>
            </a:extLst>
          </p:cNvPr>
          <p:cNvSpPr/>
          <p:nvPr/>
        </p:nvSpPr>
        <p:spPr>
          <a:xfrm>
            <a:off x="6870434" y="3962375"/>
            <a:ext cx="178393" cy="15719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FACD42B-13F4-43DE-9E2C-8CF2D98F087C}"/>
              </a:ext>
            </a:extLst>
          </p:cNvPr>
          <p:cNvSpPr/>
          <p:nvPr/>
        </p:nvSpPr>
        <p:spPr>
          <a:xfrm>
            <a:off x="6870434" y="3620473"/>
            <a:ext cx="178393" cy="15719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69C4D8F-ECAF-476A-BD2A-7EF247537677}"/>
              </a:ext>
            </a:extLst>
          </p:cNvPr>
          <p:cNvSpPr/>
          <p:nvPr/>
        </p:nvSpPr>
        <p:spPr>
          <a:xfrm>
            <a:off x="6870434" y="3417486"/>
            <a:ext cx="178393" cy="15719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233FC2-7980-4C1E-9530-6179F9B0A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(2/4)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6A6ED-941A-4686-AEAC-A5A3FA1C5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1Pub-nSub Throughput Test, 1k Samples, Each Sample’s Size : ex) 512B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E95114-625B-4BAF-BFAE-8C46EA83DD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92</a:t>
            </a:fld>
            <a:endParaRPr lang="ko-KR" alt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06C3770-55CD-4B2E-AF1B-C666606F1307}"/>
              </a:ext>
            </a:extLst>
          </p:cNvPr>
          <p:cNvSpPr/>
          <p:nvPr/>
        </p:nvSpPr>
        <p:spPr>
          <a:xfrm>
            <a:off x="2564164" y="2139696"/>
            <a:ext cx="1990344" cy="56692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PerfTestPublisher</a:t>
            </a:r>
            <a:endParaRPr lang="ko-KR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D84B4E-897C-4DF9-A7AD-95FD341B275E}"/>
              </a:ext>
            </a:extLst>
          </p:cNvPr>
          <p:cNvSpPr/>
          <p:nvPr/>
        </p:nvSpPr>
        <p:spPr>
          <a:xfrm>
            <a:off x="5968779" y="2139696"/>
            <a:ext cx="1990344" cy="56692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</a:t>
            </a:r>
            <a:br>
              <a:rPr lang="en-US" altLang="ko-KR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#1 … #SubCount</a:t>
            </a:r>
            <a:endParaRPr lang="ko-KR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 hidden="1">
            <a:extLst>
              <a:ext uri="{FF2B5EF4-FFF2-40B4-BE49-F238E27FC236}">
                <a16:creationId xmlns:a16="http://schemas.microsoft.com/office/drawing/2014/main" id="{2629FC76-38B2-464A-8C02-C23AAF863D35}"/>
              </a:ext>
            </a:extLst>
          </p:cNvPr>
          <p:cNvSpPr/>
          <p:nvPr/>
        </p:nvSpPr>
        <p:spPr>
          <a:xfrm>
            <a:off x="2421289" y="6207900"/>
            <a:ext cx="1990344" cy="5669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</a:rPr>
              <a:t>PerfTestPublisher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 hidden="1">
            <a:extLst>
              <a:ext uri="{FF2B5EF4-FFF2-40B4-BE49-F238E27FC236}">
                <a16:creationId xmlns:a16="http://schemas.microsoft.com/office/drawing/2014/main" id="{CCCF5AB3-4AB6-42D5-9D96-2BBEF2A41A16}"/>
              </a:ext>
            </a:extLst>
          </p:cNvPr>
          <p:cNvSpPr/>
          <p:nvPr/>
        </p:nvSpPr>
        <p:spPr>
          <a:xfrm>
            <a:off x="5825904" y="6207900"/>
            <a:ext cx="1990344" cy="5669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</a:rPr>
              <a:t>PerfTestSubscriber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CC4AE7-F870-4E35-AF3E-FCDD991FD946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559336" y="2706624"/>
            <a:ext cx="0" cy="36941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C838FD-0B95-43B2-9C02-BB011D37D6C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963951" y="2706624"/>
            <a:ext cx="0" cy="35012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5526898-F929-48D2-AE8B-E9A5FE159601}"/>
              </a:ext>
            </a:extLst>
          </p:cNvPr>
          <p:cNvCxnSpPr>
            <a:cxnSpLocks/>
          </p:cNvCxnSpPr>
          <p:nvPr/>
        </p:nvCxnSpPr>
        <p:spPr>
          <a:xfrm>
            <a:off x="3559336" y="2907792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496A88A-9DE9-4960-9ED2-5E703AFEA95B}"/>
              </a:ext>
            </a:extLst>
          </p:cNvPr>
          <p:cNvCxnSpPr>
            <a:cxnSpLocks/>
          </p:cNvCxnSpPr>
          <p:nvPr/>
        </p:nvCxnSpPr>
        <p:spPr>
          <a:xfrm>
            <a:off x="3559336" y="3123692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07723D2-D6E6-4893-A4A1-C87945688DAE}"/>
              </a:ext>
            </a:extLst>
          </p:cNvPr>
          <p:cNvCxnSpPr>
            <a:cxnSpLocks/>
          </p:cNvCxnSpPr>
          <p:nvPr/>
        </p:nvCxnSpPr>
        <p:spPr>
          <a:xfrm>
            <a:off x="3559336" y="3339592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4855E15-1341-44CF-9D64-71149DD1AC19}"/>
              </a:ext>
            </a:extLst>
          </p:cNvPr>
          <p:cNvCxnSpPr>
            <a:cxnSpLocks/>
          </p:cNvCxnSpPr>
          <p:nvPr/>
        </p:nvCxnSpPr>
        <p:spPr>
          <a:xfrm>
            <a:off x="3559336" y="4036423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7E85012-7CDA-4AF6-8245-89FBA366F308}"/>
              </a:ext>
            </a:extLst>
          </p:cNvPr>
          <p:cNvCxnSpPr>
            <a:cxnSpLocks/>
          </p:cNvCxnSpPr>
          <p:nvPr/>
        </p:nvCxnSpPr>
        <p:spPr>
          <a:xfrm>
            <a:off x="3559336" y="4252323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633813E-C9E5-46DE-929D-E466141762AB}"/>
              </a:ext>
            </a:extLst>
          </p:cNvPr>
          <p:cNvCxnSpPr>
            <a:cxnSpLocks/>
          </p:cNvCxnSpPr>
          <p:nvPr/>
        </p:nvCxnSpPr>
        <p:spPr>
          <a:xfrm>
            <a:off x="3559336" y="4468223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E800FCB-9D34-4257-A968-48123101BFD5}"/>
              </a:ext>
            </a:extLst>
          </p:cNvPr>
          <p:cNvCxnSpPr>
            <a:cxnSpLocks/>
          </p:cNvCxnSpPr>
          <p:nvPr/>
        </p:nvCxnSpPr>
        <p:spPr>
          <a:xfrm flipH="1">
            <a:off x="3559336" y="5686692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91C3A675-56D2-4396-95D3-225EFB2D8696}"/>
              </a:ext>
            </a:extLst>
          </p:cNvPr>
          <p:cNvSpPr/>
          <p:nvPr/>
        </p:nvSpPr>
        <p:spPr>
          <a:xfrm>
            <a:off x="4478307" y="2948105"/>
            <a:ext cx="215900" cy="2159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99D3CE-9EAE-4084-AC3F-18341BE93864}"/>
              </a:ext>
            </a:extLst>
          </p:cNvPr>
          <p:cNvSpPr txBox="1"/>
          <p:nvPr/>
        </p:nvSpPr>
        <p:spPr>
          <a:xfrm rot="5400000">
            <a:off x="5154488" y="3594661"/>
            <a:ext cx="538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/>
              <a:t>…</a:t>
            </a:r>
            <a:endParaRPr lang="ko-KR" altLang="en-US" sz="4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77D2D5-D376-4854-9F0E-9E4E9FAC1352}"/>
              </a:ext>
            </a:extLst>
          </p:cNvPr>
          <p:cNvSpPr txBox="1"/>
          <p:nvPr/>
        </p:nvSpPr>
        <p:spPr>
          <a:xfrm>
            <a:off x="4616538" y="2753903"/>
            <a:ext cx="1186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512B Sample</a:t>
            </a:r>
            <a:endParaRPr lang="ko-KR" altLang="en-US" sz="1400" b="1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7650E0C-76E6-4638-A997-339B99F67936}"/>
              </a:ext>
            </a:extLst>
          </p:cNvPr>
          <p:cNvSpPr txBox="1"/>
          <p:nvPr/>
        </p:nvSpPr>
        <p:spPr>
          <a:xfrm>
            <a:off x="2777369" y="2769291"/>
            <a:ext cx="7922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#1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E63F77A-F989-44AD-A9E2-254491DF9555}"/>
              </a:ext>
            </a:extLst>
          </p:cNvPr>
          <p:cNvSpPr txBox="1"/>
          <p:nvPr/>
        </p:nvSpPr>
        <p:spPr>
          <a:xfrm>
            <a:off x="2777369" y="2986264"/>
            <a:ext cx="7922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#2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4499FAA-B61F-4C87-BC04-8113ECE9432B}"/>
              </a:ext>
            </a:extLst>
          </p:cNvPr>
          <p:cNvSpPr txBox="1"/>
          <p:nvPr/>
        </p:nvSpPr>
        <p:spPr>
          <a:xfrm>
            <a:off x="2777369" y="3195917"/>
            <a:ext cx="7922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#3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5E033F8-F988-4302-9C96-7013547D850F}"/>
              </a:ext>
            </a:extLst>
          </p:cNvPr>
          <p:cNvSpPr txBox="1"/>
          <p:nvPr/>
        </p:nvSpPr>
        <p:spPr>
          <a:xfrm>
            <a:off x="2524095" y="3901573"/>
            <a:ext cx="10454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#9,998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987439-3BB4-4289-A484-50F5A54A59BA}"/>
              </a:ext>
            </a:extLst>
          </p:cNvPr>
          <p:cNvSpPr txBox="1"/>
          <p:nvPr/>
        </p:nvSpPr>
        <p:spPr>
          <a:xfrm>
            <a:off x="2524095" y="4118546"/>
            <a:ext cx="10454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#9,999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3B5FA31-A757-499B-A64D-B32B965B856E}"/>
              </a:ext>
            </a:extLst>
          </p:cNvPr>
          <p:cNvSpPr txBox="1"/>
          <p:nvPr/>
        </p:nvSpPr>
        <p:spPr>
          <a:xfrm>
            <a:off x="2451960" y="4328199"/>
            <a:ext cx="11176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#10,000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42C097C-E4E2-4A81-8BA7-05CDF80FD15D}"/>
              </a:ext>
            </a:extLst>
          </p:cNvPr>
          <p:cNvSpPr txBox="1"/>
          <p:nvPr/>
        </p:nvSpPr>
        <p:spPr>
          <a:xfrm rot="5400000">
            <a:off x="3092519" y="3461088"/>
            <a:ext cx="492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772422D-9357-4F8E-91F2-19DBC36D859E}"/>
              </a:ext>
            </a:extLst>
          </p:cNvPr>
          <p:cNvSpPr txBox="1"/>
          <p:nvPr/>
        </p:nvSpPr>
        <p:spPr>
          <a:xfrm>
            <a:off x="6963951" y="3286681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TimeStart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62ACCA8-DB8B-40E0-9DA1-3B7D1E98ECF8}"/>
              </a:ext>
            </a:extLst>
          </p:cNvPr>
          <p:cNvSpPr txBox="1"/>
          <p:nvPr/>
        </p:nvSpPr>
        <p:spPr>
          <a:xfrm>
            <a:off x="6963951" y="4844287"/>
            <a:ext cx="8146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TimeEnd.1</a:t>
            </a:r>
            <a:endParaRPr lang="ko-KR" altLang="en-US" sz="11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63A7A2B-24D2-45C9-AC85-076F7334DEF1}"/>
              </a:ext>
            </a:extLst>
          </p:cNvPr>
          <p:cNvSpPr/>
          <p:nvPr/>
        </p:nvSpPr>
        <p:spPr>
          <a:xfrm>
            <a:off x="5669946" y="5772101"/>
            <a:ext cx="215900" cy="215900"/>
          </a:xfrm>
          <a:prstGeom prst="ellipse">
            <a:avLst/>
          </a:prstGeom>
          <a:solidFill>
            <a:srgbClr val="F2F2B8"/>
          </a:solidFill>
          <a:ln w="28575">
            <a:solidFill>
              <a:srgbClr val="BBBF1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DD455A4-783F-41DA-AFD6-F09EB447A436}"/>
              </a:ext>
            </a:extLst>
          </p:cNvPr>
          <p:cNvSpPr txBox="1"/>
          <p:nvPr/>
        </p:nvSpPr>
        <p:spPr>
          <a:xfrm>
            <a:off x="4288386" y="5483705"/>
            <a:ext cx="1721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BBBF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Throughput Results</a:t>
            </a:r>
            <a:endParaRPr lang="ko-KR" altLang="en-US" sz="1400" b="1" dirty="0">
              <a:solidFill>
                <a:srgbClr val="BBBF1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5CBBB31-AADD-47CB-816D-C73097F3C3E3}"/>
                  </a:ext>
                </a:extLst>
              </p:cNvPr>
              <p:cNvSpPr/>
              <p:nvPr/>
            </p:nvSpPr>
            <p:spPr>
              <a:xfrm>
                <a:off x="8238624" y="4656317"/>
                <a:ext cx="3458163" cy="13195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𝑇h𝑟𝑜𝑢𝑔h𝑝𝑢𝑡</m:t>
                      </m:r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f>
                                <m:fPr>
                                  <m:ctrlP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𝑆𝑎𝑚𝑝𝑙𝑒𝑆𝑖𝑧𝑒</m:t>
                                  </m:r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×</m:t>
                                  </m:r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𝑆𝑎𝑚𝑝𝑙𝑒𝐶𝑜𝑢𝑛𝑡</m:t>
                                  </m:r>
                                </m:num>
                                <m:den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𝑇𝑖𝑚𝑒𝐸𝑛𝑑</m:t>
                                  </m:r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𝑇𝑖𝑚𝑒𝑆𝑡𝑎𝑟𝑡</m:t>
                                  </m:r>
                                </m:den>
                              </m:f>
                            </m:e>
                          </m:nary>
                        </m:num>
                        <m:den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𝑆𝑢𝑏𝐶𝑜𝑢𝑛𝑡</m:t>
                          </m:r>
                        </m:den>
                      </m:f>
                    </m:oMath>
                  </m:oMathPara>
                </a14:m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5CBBB31-AADD-47CB-816D-C73097F3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8624" y="4656317"/>
                <a:ext cx="3458163" cy="1319585"/>
              </a:xfrm>
              <a:prstGeom prst="rect">
                <a:avLst/>
              </a:prstGeom>
              <a:blipFill>
                <a:blip r:embed="rId2"/>
                <a:stretch>
                  <a:fillRect l="-52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TextBox 66">
            <a:extLst>
              <a:ext uri="{FF2B5EF4-FFF2-40B4-BE49-F238E27FC236}">
                <a16:creationId xmlns:a16="http://schemas.microsoft.com/office/drawing/2014/main" id="{2C31B750-DC1D-49FC-BC11-DCB407F7680C}"/>
              </a:ext>
            </a:extLst>
          </p:cNvPr>
          <p:cNvSpPr txBox="1"/>
          <p:nvPr/>
        </p:nvSpPr>
        <p:spPr>
          <a:xfrm>
            <a:off x="8119090" y="3995082"/>
            <a:ext cx="230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 </a:t>
            </a:r>
            <a:r>
              <a:rPr lang="en-US" altLang="ko-KR" b="1" dirty="0">
                <a:solidFill>
                  <a:srgbClr val="FF0000"/>
                </a:solidFill>
              </a:rPr>
              <a:t>Calculate and Send</a:t>
            </a:r>
          </a:p>
          <a:p>
            <a:r>
              <a:rPr lang="en-US" altLang="ko-KR" b="1" dirty="0">
                <a:solidFill>
                  <a:srgbClr val="FF0000"/>
                </a:solidFill>
              </a:rPr>
              <a:t>     Throughput Results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B214B04-0786-4461-8533-4012FD83B89E}"/>
              </a:ext>
            </a:extLst>
          </p:cNvPr>
          <p:cNvSpPr txBox="1"/>
          <p:nvPr/>
        </p:nvSpPr>
        <p:spPr>
          <a:xfrm>
            <a:off x="420206" y="2732842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 </a:t>
            </a:r>
            <a:r>
              <a:rPr lang="en-US" altLang="ko-KR" b="1" dirty="0">
                <a:solidFill>
                  <a:srgbClr val="FF0000"/>
                </a:solidFill>
              </a:rPr>
              <a:t>Publish Samples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82562BC-E734-4F81-8479-B9F9381EEDF2}"/>
              </a:ext>
            </a:extLst>
          </p:cNvPr>
          <p:cNvSpPr txBox="1"/>
          <p:nvPr/>
        </p:nvSpPr>
        <p:spPr>
          <a:xfrm>
            <a:off x="234584" y="5513019"/>
            <a:ext cx="3097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 </a:t>
            </a:r>
            <a:r>
              <a:rPr lang="en-US" altLang="ko-KR" b="1" dirty="0">
                <a:solidFill>
                  <a:srgbClr val="FF0000"/>
                </a:solidFill>
              </a:rPr>
              <a:t>Prompt Throughput Results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A99DD26-32E3-4FA2-9CBA-345CBFBE1D3E}"/>
              </a:ext>
            </a:extLst>
          </p:cNvPr>
          <p:cNvSpPr txBox="1"/>
          <p:nvPr/>
        </p:nvSpPr>
        <p:spPr>
          <a:xfrm>
            <a:off x="6963951" y="5045848"/>
            <a:ext cx="8146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TimeEnd.2</a:t>
            </a:r>
            <a:endParaRPr lang="ko-KR" altLang="en-US" sz="11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113A83C-D562-4984-9BD4-13E7ECDD161F}"/>
              </a:ext>
            </a:extLst>
          </p:cNvPr>
          <p:cNvSpPr txBox="1"/>
          <p:nvPr/>
        </p:nvSpPr>
        <p:spPr>
          <a:xfrm>
            <a:off x="6963951" y="5393833"/>
            <a:ext cx="13083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TimeEnd.SubCount</a:t>
            </a:r>
            <a:endParaRPr lang="ko-KR" altLang="en-US" sz="11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0E8915C-1B18-4769-A6CA-3CB5F2801722}"/>
              </a:ext>
            </a:extLst>
          </p:cNvPr>
          <p:cNvCxnSpPr>
            <a:cxnSpLocks/>
          </p:cNvCxnSpPr>
          <p:nvPr/>
        </p:nvCxnSpPr>
        <p:spPr>
          <a:xfrm>
            <a:off x="3559336" y="5013509"/>
            <a:ext cx="3404615" cy="521208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06158F1-03AE-482E-B82D-56AA8AAF5020}"/>
              </a:ext>
            </a:extLst>
          </p:cNvPr>
          <p:cNvCxnSpPr>
            <a:cxnSpLocks/>
          </p:cNvCxnSpPr>
          <p:nvPr/>
        </p:nvCxnSpPr>
        <p:spPr>
          <a:xfrm>
            <a:off x="3559336" y="4668713"/>
            <a:ext cx="3404615" cy="521208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E23A92A-244A-4DA3-A4B8-73A877431C5D}"/>
              </a:ext>
            </a:extLst>
          </p:cNvPr>
          <p:cNvSpPr txBox="1"/>
          <p:nvPr/>
        </p:nvSpPr>
        <p:spPr>
          <a:xfrm rot="5400000">
            <a:off x="7232418" y="5224085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ko-KR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BAA003A-CDB0-4813-BDC4-82BE385A3508}"/>
              </a:ext>
            </a:extLst>
          </p:cNvPr>
          <p:cNvSpPr txBox="1"/>
          <p:nvPr/>
        </p:nvSpPr>
        <p:spPr>
          <a:xfrm>
            <a:off x="2451960" y="4533371"/>
            <a:ext cx="11176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Sample #10,000</a:t>
            </a:r>
            <a:endParaRPr lang="ko-KR" altLang="en-US" sz="11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FD6C096-FDA9-4B1D-A03B-A5D211F77C0F}"/>
              </a:ext>
            </a:extLst>
          </p:cNvPr>
          <p:cNvSpPr txBox="1"/>
          <p:nvPr/>
        </p:nvSpPr>
        <p:spPr>
          <a:xfrm>
            <a:off x="2451960" y="4876660"/>
            <a:ext cx="11176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Sample #10,000</a:t>
            </a:r>
            <a:endParaRPr lang="ko-KR" altLang="en-US" sz="11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78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5CBBB31-AADD-47CB-816D-C73097F3C3E3}"/>
                  </a:ext>
                </a:extLst>
              </p:cNvPr>
              <p:cNvSpPr/>
              <p:nvPr/>
            </p:nvSpPr>
            <p:spPr>
              <a:xfrm>
                <a:off x="8234302" y="4656317"/>
                <a:ext cx="3458163" cy="13195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𝐿𝑎𝑡𝑒𝑛𝑐𝑦</m:t>
                      </m:r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f>
                                <m:fPr>
                                  <m:ctrlPr>
                                    <a:rPr lang="en-US" altLang="ko-KR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𝑇𝑖𝑚𝑒𝐸𝑛𝑑</m:t>
                                  </m:r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𝑇𝑖𝑚𝑒𝑆𝑡𝑎𝑟𝑡</m:t>
                                  </m:r>
                                </m:num>
                                <m:den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nary>
                        </m:num>
                        <m:den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𝑆𝑎𝑚𝑝𝑙𝑒𝐶𝑜𝑢𝑛𝑡</m:t>
                          </m:r>
                        </m:den>
                      </m:f>
                    </m:oMath>
                  </m:oMathPara>
                </a14:m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5CBBB31-AADD-47CB-816D-C73097F3C3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4302" y="4656317"/>
                <a:ext cx="3458163" cy="131958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Rectangle 36">
            <a:extLst>
              <a:ext uri="{FF2B5EF4-FFF2-40B4-BE49-F238E27FC236}">
                <a16:creationId xmlns:a16="http://schemas.microsoft.com/office/drawing/2014/main" id="{7DE8190A-E0BB-40FE-988F-7A0F1686BA25}"/>
              </a:ext>
            </a:extLst>
          </p:cNvPr>
          <p:cNvSpPr/>
          <p:nvPr/>
        </p:nvSpPr>
        <p:spPr>
          <a:xfrm>
            <a:off x="3471250" y="4582822"/>
            <a:ext cx="178393" cy="10766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69C4D8F-ECAF-476A-BD2A-7EF247537677}"/>
              </a:ext>
            </a:extLst>
          </p:cNvPr>
          <p:cNvSpPr/>
          <p:nvPr/>
        </p:nvSpPr>
        <p:spPr>
          <a:xfrm>
            <a:off x="3471250" y="2907792"/>
            <a:ext cx="178393" cy="10766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233FC2-7980-4C1E-9530-6179F9B0A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(3/4)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6A6ED-941A-4686-AEAC-A5A3FA1C5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1Pub-1Sub Latency Test, 1k Samples, Each Sample’s Size : ex) 512B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E95114-625B-4BAF-BFAE-8C46EA83DD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93</a:t>
            </a:fld>
            <a:endParaRPr lang="ko-KR" alt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06C3770-55CD-4B2E-AF1B-C666606F1307}"/>
              </a:ext>
            </a:extLst>
          </p:cNvPr>
          <p:cNvSpPr/>
          <p:nvPr/>
        </p:nvSpPr>
        <p:spPr>
          <a:xfrm>
            <a:off x="2564164" y="2139696"/>
            <a:ext cx="1990344" cy="56692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PerfTestPublisher</a:t>
            </a:r>
            <a:endParaRPr lang="ko-KR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D84B4E-897C-4DF9-A7AD-95FD341B275E}"/>
              </a:ext>
            </a:extLst>
          </p:cNvPr>
          <p:cNvSpPr/>
          <p:nvPr/>
        </p:nvSpPr>
        <p:spPr>
          <a:xfrm>
            <a:off x="5968779" y="2139696"/>
            <a:ext cx="1990344" cy="56692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</a:t>
            </a:r>
            <a:endParaRPr lang="ko-KR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 hidden="1">
            <a:extLst>
              <a:ext uri="{FF2B5EF4-FFF2-40B4-BE49-F238E27FC236}">
                <a16:creationId xmlns:a16="http://schemas.microsoft.com/office/drawing/2014/main" id="{2629FC76-38B2-464A-8C02-C23AAF863D35}"/>
              </a:ext>
            </a:extLst>
          </p:cNvPr>
          <p:cNvSpPr/>
          <p:nvPr/>
        </p:nvSpPr>
        <p:spPr>
          <a:xfrm>
            <a:off x="2421289" y="6207900"/>
            <a:ext cx="1990344" cy="5669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</a:rPr>
              <a:t>PerfTestPublisher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 hidden="1">
            <a:extLst>
              <a:ext uri="{FF2B5EF4-FFF2-40B4-BE49-F238E27FC236}">
                <a16:creationId xmlns:a16="http://schemas.microsoft.com/office/drawing/2014/main" id="{CCCF5AB3-4AB6-42D5-9D96-2BBEF2A41A16}"/>
              </a:ext>
            </a:extLst>
          </p:cNvPr>
          <p:cNvSpPr/>
          <p:nvPr/>
        </p:nvSpPr>
        <p:spPr>
          <a:xfrm>
            <a:off x="5825904" y="6207900"/>
            <a:ext cx="1990344" cy="5669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</a:rPr>
              <a:t>PerfTestSubscriber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CC4AE7-F870-4E35-AF3E-FCDD991FD946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559336" y="2706624"/>
            <a:ext cx="0" cy="35012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C838FD-0B95-43B2-9C02-BB011D37D6C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963951" y="2706624"/>
            <a:ext cx="0" cy="35012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5526898-F929-48D2-AE8B-E9A5FE159601}"/>
              </a:ext>
            </a:extLst>
          </p:cNvPr>
          <p:cNvCxnSpPr>
            <a:cxnSpLocks/>
          </p:cNvCxnSpPr>
          <p:nvPr/>
        </p:nvCxnSpPr>
        <p:spPr>
          <a:xfrm>
            <a:off x="3559336" y="2907792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07723D2-D6E6-4893-A4A1-C87945688DAE}"/>
              </a:ext>
            </a:extLst>
          </p:cNvPr>
          <p:cNvCxnSpPr>
            <a:cxnSpLocks/>
          </p:cNvCxnSpPr>
          <p:nvPr/>
        </p:nvCxnSpPr>
        <p:spPr>
          <a:xfrm flipH="1">
            <a:off x="3555015" y="3463239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91C3A675-56D2-4396-95D3-225EFB2D8696}"/>
              </a:ext>
            </a:extLst>
          </p:cNvPr>
          <p:cNvSpPr/>
          <p:nvPr/>
        </p:nvSpPr>
        <p:spPr>
          <a:xfrm>
            <a:off x="4478307" y="2948105"/>
            <a:ext cx="215900" cy="2159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99D3CE-9EAE-4084-AC3F-18341BE93864}"/>
              </a:ext>
            </a:extLst>
          </p:cNvPr>
          <p:cNvSpPr txBox="1"/>
          <p:nvPr/>
        </p:nvSpPr>
        <p:spPr>
          <a:xfrm rot="5400000">
            <a:off x="5154488" y="3775803"/>
            <a:ext cx="538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/>
              <a:t>…</a:t>
            </a:r>
            <a:endParaRPr lang="ko-KR" altLang="en-US" sz="4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77D2D5-D376-4854-9F0E-9E4E9FAC1352}"/>
              </a:ext>
            </a:extLst>
          </p:cNvPr>
          <p:cNvSpPr txBox="1"/>
          <p:nvPr/>
        </p:nvSpPr>
        <p:spPr>
          <a:xfrm>
            <a:off x="4616538" y="2753903"/>
            <a:ext cx="1186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512B Sample</a:t>
            </a:r>
            <a:endParaRPr lang="ko-KR" altLang="en-US" sz="1400" b="1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7650E0C-76E6-4638-A997-339B99F67936}"/>
              </a:ext>
            </a:extLst>
          </p:cNvPr>
          <p:cNvSpPr txBox="1"/>
          <p:nvPr/>
        </p:nvSpPr>
        <p:spPr>
          <a:xfrm>
            <a:off x="2707899" y="3315314"/>
            <a:ext cx="7922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#1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772422D-9357-4F8E-91F2-19DBC36D859E}"/>
              </a:ext>
            </a:extLst>
          </p:cNvPr>
          <p:cNvSpPr txBox="1"/>
          <p:nvPr/>
        </p:nvSpPr>
        <p:spPr>
          <a:xfrm>
            <a:off x="2786448" y="2789628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TimeStart</a:t>
            </a:r>
            <a:endParaRPr lang="ko-KR" altLang="en-US" sz="11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62ACCA8-DB8B-40E0-9DA1-3B7D1E98ECF8}"/>
              </a:ext>
            </a:extLst>
          </p:cNvPr>
          <p:cNvSpPr txBox="1"/>
          <p:nvPr/>
        </p:nvSpPr>
        <p:spPr>
          <a:xfrm>
            <a:off x="2815301" y="3817799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</a:t>
            </a:r>
            <a:endParaRPr lang="ko-KR" altLang="en-US" sz="11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C31B750-DC1D-49FC-BC11-DCB407F7680C}"/>
              </a:ext>
            </a:extLst>
          </p:cNvPr>
          <p:cNvSpPr txBox="1"/>
          <p:nvPr/>
        </p:nvSpPr>
        <p:spPr>
          <a:xfrm>
            <a:off x="7095309" y="3207592"/>
            <a:ext cx="2273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 </a:t>
            </a:r>
            <a:r>
              <a:rPr lang="en-US" altLang="ko-KR" b="1" dirty="0">
                <a:solidFill>
                  <a:srgbClr val="FF0000"/>
                </a:solidFill>
              </a:rPr>
              <a:t>Echo Back Samples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B214B04-0786-4461-8533-4012FD83B89E}"/>
              </a:ext>
            </a:extLst>
          </p:cNvPr>
          <p:cNvSpPr txBox="1"/>
          <p:nvPr/>
        </p:nvSpPr>
        <p:spPr>
          <a:xfrm>
            <a:off x="420206" y="2732842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 </a:t>
            </a:r>
            <a:r>
              <a:rPr lang="en-US" altLang="ko-KR" b="1" dirty="0">
                <a:solidFill>
                  <a:srgbClr val="FF0000"/>
                </a:solidFill>
              </a:rPr>
              <a:t>Publish Samples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1095369-92C9-4C72-A6E8-94FC33221DA3}"/>
              </a:ext>
            </a:extLst>
          </p:cNvPr>
          <p:cNvCxnSpPr>
            <a:cxnSpLocks/>
          </p:cNvCxnSpPr>
          <p:nvPr/>
        </p:nvCxnSpPr>
        <p:spPr>
          <a:xfrm>
            <a:off x="3559336" y="4582822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11C318E-7596-4E3D-99FD-50539BA0DDDE}"/>
              </a:ext>
            </a:extLst>
          </p:cNvPr>
          <p:cNvCxnSpPr>
            <a:cxnSpLocks/>
          </p:cNvCxnSpPr>
          <p:nvPr/>
        </p:nvCxnSpPr>
        <p:spPr>
          <a:xfrm flipH="1">
            <a:off x="3555015" y="5138269"/>
            <a:ext cx="3404615" cy="5212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82B49407-A6AB-48D5-BD4D-246EEB13FCD8}"/>
              </a:ext>
            </a:extLst>
          </p:cNvPr>
          <p:cNvSpPr/>
          <p:nvPr/>
        </p:nvSpPr>
        <p:spPr>
          <a:xfrm>
            <a:off x="4478307" y="4623135"/>
            <a:ext cx="215900" cy="2159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30C919C-53E7-4A24-AAB4-3019657BA6C6}"/>
              </a:ext>
            </a:extLst>
          </p:cNvPr>
          <p:cNvSpPr txBox="1"/>
          <p:nvPr/>
        </p:nvSpPr>
        <p:spPr>
          <a:xfrm>
            <a:off x="4616538" y="4428933"/>
            <a:ext cx="1186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512B Sample</a:t>
            </a:r>
            <a:endParaRPr lang="ko-KR" altLang="en-US" sz="1400" b="1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15FCE01-BD7A-4993-8062-1EF84651EF78}"/>
              </a:ext>
            </a:extLst>
          </p:cNvPr>
          <p:cNvSpPr txBox="1"/>
          <p:nvPr/>
        </p:nvSpPr>
        <p:spPr>
          <a:xfrm>
            <a:off x="2396917" y="4990344"/>
            <a:ext cx="1103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#10,000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8199989-F8A6-4F56-BAEF-05E00AB31CC9}"/>
              </a:ext>
            </a:extLst>
          </p:cNvPr>
          <p:cNvSpPr txBox="1"/>
          <p:nvPr/>
        </p:nvSpPr>
        <p:spPr>
          <a:xfrm>
            <a:off x="2786448" y="4492330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TimeStart</a:t>
            </a:r>
            <a:endParaRPr lang="ko-KR" altLang="en-US" sz="11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FB2355-CE10-4F21-AFE2-1C24EFD43AC8}"/>
              </a:ext>
            </a:extLst>
          </p:cNvPr>
          <p:cNvSpPr txBox="1"/>
          <p:nvPr/>
        </p:nvSpPr>
        <p:spPr>
          <a:xfrm>
            <a:off x="2815301" y="5520501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</a:t>
            </a:r>
            <a:endParaRPr lang="ko-KR" altLang="en-US" sz="11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8497090-8095-48B1-BDCA-1E400FC84641}"/>
              </a:ext>
            </a:extLst>
          </p:cNvPr>
          <p:cNvSpPr txBox="1"/>
          <p:nvPr/>
        </p:nvSpPr>
        <p:spPr>
          <a:xfrm rot="5400000">
            <a:off x="3040519" y="4052802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/>
              <a:t>…</a:t>
            </a:r>
            <a:endParaRPr lang="ko-KR" altLang="en-US" sz="2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98D7B04-FB1B-42D9-9523-FCF1038D6872}"/>
              </a:ext>
            </a:extLst>
          </p:cNvPr>
          <p:cNvSpPr txBox="1"/>
          <p:nvPr/>
        </p:nvSpPr>
        <p:spPr>
          <a:xfrm>
            <a:off x="8234301" y="4286985"/>
            <a:ext cx="2146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*Latency Calculation</a:t>
            </a:r>
            <a:endParaRPr lang="ko-KR" altLang="en-US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8E73C60-0280-4010-87BD-CCDBA898663A}"/>
              </a:ext>
            </a:extLst>
          </p:cNvPr>
          <p:cNvSpPr txBox="1"/>
          <p:nvPr/>
        </p:nvSpPr>
        <p:spPr>
          <a:xfrm>
            <a:off x="125358" y="5265158"/>
            <a:ext cx="2638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 </a:t>
            </a:r>
            <a:r>
              <a:rPr lang="en-US" altLang="ko-KR" b="1" dirty="0">
                <a:solidFill>
                  <a:srgbClr val="FF0000"/>
                </a:solidFill>
              </a:rPr>
              <a:t>Calculate* and Prompt</a:t>
            </a:r>
          </a:p>
          <a:p>
            <a:r>
              <a:rPr lang="en-US" altLang="ko-KR" b="1" dirty="0">
                <a:solidFill>
                  <a:srgbClr val="FF0000"/>
                </a:solidFill>
              </a:rPr>
              <a:t>      Latency Results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56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>
            <a:extLst>
              <a:ext uri="{FF2B5EF4-FFF2-40B4-BE49-F238E27FC236}">
                <a16:creationId xmlns:a16="http://schemas.microsoft.com/office/drawing/2014/main" id="{A2AE53FD-2AC5-496B-80FC-EDA4B12AAC82}"/>
              </a:ext>
            </a:extLst>
          </p:cNvPr>
          <p:cNvSpPr txBox="1"/>
          <p:nvPr/>
        </p:nvSpPr>
        <p:spPr>
          <a:xfrm>
            <a:off x="6963951" y="4813225"/>
            <a:ext cx="13692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PerfTestSubscriber.1</a:t>
            </a:r>
            <a:endParaRPr lang="ko-KR" altLang="en-US" sz="11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53B0370-5E08-4430-BE22-D5E4F085EA1C}"/>
              </a:ext>
            </a:extLst>
          </p:cNvPr>
          <p:cNvSpPr txBox="1"/>
          <p:nvPr/>
        </p:nvSpPr>
        <p:spPr>
          <a:xfrm>
            <a:off x="6963951" y="5003691"/>
            <a:ext cx="13692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PerfTestSubscriber.2</a:t>
            </a:r>
            <a:endParaRPr lang="ko-KR" altLang="en-US" sz="11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958E9EF-AFE6-4554-9012-4FB29FFCA52B}"/>
              </a:ext>
            </a:extLst>
          </p:cNvPr>
          <p:cNvSpPr txBox="1"/>
          <p:nvPr/>
        </p:nvSpPr>
        <p:spPr>
          <a:xfrm>
            <a:off x="6963951" y="5484316"/>
            <a:ext cx="18517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PerfTestSubscriber.SubCount</a:t>
            </a:r>
            <a:endParaRPr lang="ko-KR" altLang="en-US" sz="11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B473CCF-C3CB-45ED-B3AA-FF556017B140}"/>
              </a:ext>
            </a:extLst>
          </p:cNvPr>
          <p:cNvSpPr txBox="1"/>
          <p:nvPr/>
        </p:nvSpPr>
        <p:spPr>
          <a:xfrm rot="5400000">
            <a:off x="7345308" y="5198087"/>
            <a:ext cx="343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…</a:t>
            </a:r>
            <a:endParaRPr lang="ko-KR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C0D2FC6-A820-4398-89CC-9268D49E2FFE}"/>
              </a:ext>
            </a:extLst>
          </p:cNvPr>
          <p:cNvSpPr/>
          <p:nvPr/>
        </p:nvSpPr>
        <p:spPr>
          <a:xfrm>
            <a:off x="3471250" y="5266806"/>
            <a:ext cx="178393" cy="6486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D49AAE1-D9A6-4E8D-9FB5-AB8147303914}"/>
              </a:ext>
            </a:extLst>
          </p:cNvPr>
          <p:cNvSpPr/>
          <p:nvPr/>
        </p:nvSpPr>
        <p:spPr>
          <a:xfrm>
            <a:off x="3471250" y="4913392"/>
            <a:ext cx="178393" cy="5241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47ED61A-8BD4-42C1-ADFE-52F4B784B7CD}"/>
              </a:ext>
            </a:extLst>
          </p:cNvPr>
          <p:cNvSpPr/>
          <p:nvPr/>
        </p:nvSpPr>
        <p:spPr>
          <a:xfrm>
            <a:off x="3471250" y="4688632"/>
            <a:ext cx="178393" cy="5141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14A66C7-B25D-4177-A29E-E48342F7DB06}"/>
              </a:ext>
            </a:extLst>
          </p:cNvPr>
          <p:cNvSpPr/>
          <p:nvPr/>
        </p:nvSpPr>
        <p:spPr>
          <a:xfrm>
            <a:off x="3471250" y="3485967"/>
            <a:ext cx="178393" cy="6486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73C28B4-BCFE-4524-81C5-A9DA2DF3D69F}"/>
              </a:ext>
            </a:extLst>
          </p:cNvPr>
          <p:cNvSpPr/>
          <p:nvPr/>
        </p:nvSpPr>
        <p:spPr>
          <a:xfrm>
            <a:off x="3471250" y="3132553"/>
            <a:ext cx="178393" cy="5241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69C4D8F-ECAF-476A-BD2A-7EF247537677}"/>
              </a:ext>
            </a:extLst>
          </p:cNvPr>
          <p:cNvSpPr/>
          <p:nvPr/>
        </p:nvSpPr>
        <p:spPr>
          <a:xfrm>
            <a:off x="3471250" y="2907793"/>
            <a:ext cx="178393" cy="5141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233FC2-7980-4C1E-9530-6179F9B0A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Scenario (4/4)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6A6ED-941A-4686-AEAC-A5A3FA1C5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1Pub-nSub Latency Test, 1k Samples, Each Sample’s Size : ex) 512B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E95114-625B-4BAF-BFAE-8C46EA83DD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94</a:t>
            </a:fld>
            <a:endParaRPr lang="ko-KR" alt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06C3770-55CD-4B2E-AF1B-C666606F1307}"/>
              </a:ext>
            </a:extLst>
          </p:cNvPr>
          <p:cNvSpPr/>
          <p:nvPr/>
        </p:nvSpPr>
        <p:spPr>
          <a:xfrm>
            <a:off x="2564164" y="2139696"/>
            <a:ext cx="1990344" cy="56692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PerfTestPublisher</a:t>
            </a:r>
            <a:endParaRPr lang="ko-KR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D84B4E-897C-4DF9-A7AD-95FD341B275E}"/>
              </a:ext>
            </a:extLst>
          </p:cNvPr>
          <p:cNvSpPr/>
          <p:nvPr/>
        </p:nvSpPr>
        <p:spPr>
          <a:xfrm>
            <a:off x="5968779" y="2139696"/>
            <a:ext cx="1990344" cy="56692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</a:t>
            </a:r>
            <a:br>
              <a:rPr lang="en-US" altLang="ko-KR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#1 … #SubCount</a:t>
            </a:r>
            <a:endParaRPr lang="ko-KR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 hidden="1">
            <a:extLst>
              <a:ext uri="{FF2B5EF4-FFF2-40B4-BE49-F238E27FC236}">
                <a16:creationId xmlns:a16="http://schemas.microsoft.com/office/drawing/2014/main" id="{2629FC76-38B2-464A-8C02-C23AAF863D35}"/>
              </a:ext>
            </a:extLst>
          </p:cNvPr>
          <p:cNvSpPr/>
          <p:nvPr/>
        </p:nvSpPr>
        <p:spPr>
          <a:xfrm>
            <a:off x="2421289" y="6207900"/>
            <a:ext cx="1990344" cy="5669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</a:rPr>
              <a:t>PerfTestPublisher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 hidden="1">
            <a:extLst>
              <a:ext uri="{FF2B5EF4-FFF2-40B4-BE49-F238E27FC236}">
                <a16:creationId xmlns:a16="http://schemas.microsoft.com/office/drawing/2014/main" id="{CCCF5AB3-4AB6-42D5-9D96-2BBEF2A41A16}"/>
              </a:ext>
            </a:extLst>
          </p:cNvPr>
          <p:cNvSpPr/>
          <p:nvPr/>
        </p:nvSpPr>
        <p:spPr>
          <a:xfrm>
            <a:off x="5825904" y="6207900"/>
            <a:ext cx="1990344" cy="5669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</a:rPr>
              <a:t>PerfTestSubscriber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5CC4AE7-F870-4E35-AF3E-FCDD991FD946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559336" y="2706624"/>
            <a:ext cx="0" cy="35012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C838FD-0B95-43B2-9C02-BB011D37D6C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963951" y="2706624"/>
            <a:ext cx="0" cy="35012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5526898-F929-48D2-AE8B-E9A5FE159601}"/>
              </a:ext>
            </a:extLst>
          </p:cNvPr>
          <p:cNvCxnSpPr>
            <a:cxnSpLocks/>
          </p:cNvCxnSpPr>
          <p:nvPr/>
        </p:nvCxnSpPr>
        <p:spPr>
          <a:xfrm>
            <a:off x="3559336" y="2907792"/>
            <a:ext cx="3425908" cy="25418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91C3A675-56D2-4396-95D3-225EFB2D8696}"/>
              </a:ext>
            </a:extLst>
          </p:cNvPr>
          <p:cNvSpPr/>
          <p:nvPr/>
        </p:nvSpPr>
        <p:spPr>
          <a:xfrm>
            <a:off x="4478307" y="2878025"/>
            <a:ext cx="215900" cy="2159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99D3CE-9EAE-4084-AC3F-18341BE93864}"/>
              </a:ext>
            </a:extLst>
          </p:cNvPr>
          <p:cNvSpPr txBox="1"/>
          <p:nvPr/>
        </p:nvSpPr>
        <p:spPr>
          <a:xfrm rot="5400000">
            <a:off x="5143471" y="3931727"/>
            <a:ext cx="538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/>
              <a:t>…</a:t>
            </a:r>
            <a:endParaRPr lang="ko-KR" altLang="en-US" sz="4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77D2D5-D376-4854-9F0E-9E4E9FAC1352}"/>
              </a:ext>
            </a:extLst>
          </p:cNvPr>
          <p:cNvSpPr txBox="1"/>
          <p:nvPr/>
        </p:nvSpPr>
        <p:spPr>
          <a:xfrm>
            <a:off x="4616538" y="2683823"/>
            <a:ext cx="1186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512B Sample</a:t>
            </a:r>
            <a:endParaRPr lang="ko-KR" altLang="en-US" sz="1400" b="1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7650E0C-76E6-4638-A997-339B99F67936}"/>
              </a:ext>
            </a:extLst>
          </p:cNvPr>
          <p:cNvSpPr txBox="1"/>
          <p:nvPr/>
        </p:nvSpPr>
        <p:spPr>
          <a:xfrm>
            <a:off x="2720723" y="3046321"/>
            <a:ext cx="7793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#1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772422D-9357-4F8E-91F2-19DBC36D859E}"/>
              </a:ext>
            </a:extLst>
          </p:cNvPr>
          <p:cNvSpPr txBox="1"/>
          <p:nvPr/>
        </p:nvSpPr>
        <p:spPr>
          <a:xfrm>
            <a:off x="2786448" y="2789628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TimeStart</a:t>
            </a:r>
            <a:endParaRPr lang="ko-KR" altLang="en-US" sz="11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62ACCA8-DB8B-40E0-9DA1-3B7D1E98ECF8}"/>
              </a:ext>
            </a:extLst>
          </p:cNvPr>
          <p:cNvSpPr txBox="1"/>
          <p:nvPr/>
        </p:nvSpPr>
        <p:spPr>
          <a:xfrm>
            <a:off x="2730737" y="3298171"/>
            <a:ext cx="8146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TimeEnd.1</a:t>
            </a:r>
            <a:endParaRPr lang="ko-KR" altLang="en-US" sz="11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C31B750-DC1D-49FC-BC11-DCB407F7680C}"/>
              </a:ext>
            </a:extLst>
          </p:cNvPr>
          <p:cNvSpPr txBox="1"/>
          <p:nvPr/>
        </p:nvSpPr>
        <p:spPr>
          <a:xfrm>
            <a:off x="6905563" y="2763222"/>
            <a:ext cx="2273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 </a:t>
            </a:r>
            <a:r>
              <a:rPr lang="en-US" altLang="ko-KR" b="1" dirty="0">
                <a:solidFill>
                  <a:srgbClr val="FF0000"/>
                </a:solidFill>
              </a:rPr>
              <a:t>Echo Back Samples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B214B04-0786-4461-8533-4012FD83B89E}"/>
              </a:ext>
            </a:extLst>
          </p:cNvPr>
          <p:cNvSpPr txBox="1"/>
          <p:nvPr/>
        </p:nvSpPr>
        <p:spPr>
          <a:xfrm>
            <a:off x="420206" y="2732842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 </a:t>
            </a:r>
            <a:r>
              <a:rPr lang="en-US" altLang="ko-KR" b="1" dirty="0">
                <a:solidFill>
                  <a:srgbClr val="FF0000"/>
                </a:solidFill>
              </a:rPr>
              <a:t>Publish Samples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82562BC-E734-4F81-8479-B9F9381EEDF2}"/>
              </a:ext>
            </a:extLst>
          </p:cNvPr>
          <p:cNvSpPr txBox="1"/>
          <p:nvPr/>
        </p:nvSpPr>
        <p:spPr>
          <a:xfrm>
            <a:off x="125358" y="5265158"/>
            <a:ext cx="2638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 </a:t>
            </a:r>
            <a:r>
              <a:rPr lang="en-US" altLang="ko-KR" b="1" dirty="0">
                <a:solidFill>
                  <a:srgbClr val="FF0000"/>
                </a:solidFill>
              </a:rPr>
              <a:t>Calculate* and Prompt</a:t>
            </a:r>
          </a:p>
          <a:p>
            <a:r>
              <a:rPr lang="en-US" altLang="ko-KR" b="1" dirty="0">
                <a:solidFill>
                  <a:srgbClr val="FF0000"/>
                </a:solidFill>
              </a:rPr>
              <a:t>      Latency Results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B25E7A9-B4FA-44A4-8DD8-2A61C9BDDAC2}"/>
              </a:ext>
            </a:extLst>
          </p:cNvPr>
          <p:cNvSpPr txBox="1"/>
          <p:nvPr/>
        </p:nvSpPr>
        <p:spPr>
          <a:xfrm>
            <a:off x="2730737" y="3525919"/>
            <a:ext cx="8146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TimeEnd.2</a:t>
            </a:r>
            <a:endParaRPr lang="ko-KR" altLang="en-US" sz="11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A5FA535-79B3-44F4-8642-88B01DFDCE03}"/>
              </a:ext>
            </a:extLst>
          </p:cNvPr>
          <p:cNvSpPr txBox="1"/>
          <p:nvPr/>
        </p:nvSpPr>
        <p:spPr>
          <a:xfrm>
            <a:off x="2238616" y="3968475"/>
            <a:ext cx="13067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TimeEnd.SubCount</a:t>
            </a:r>
            <a:endParaRPr lang="ko-KR" altLang="en-US" sz="11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8DD6570-503F-40B9-BC6D-91A6712AA1F5}"/>
              </a:ext>
            </a:extLst>
          </p:cNvPr>
          <p:cNvCxnSpPr>
            <a:cxnSpLocks/>
          </p:cNvCxnSpPr>
          <p:nvPr/>
        </p:nvCxnSpPr>
        <p:spPr>
          <a:xfrm flipH="1">
            <a:off x="3559336" y="3179845"/>
            <a:ext cx="3404615" cy="2421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B2BC67DC-24F6-4268-B5A2-0179E2220194}"/>
              </a:ext>
            </a:extLst>
          </p:cNvPr>
          <p:cNvCxnSpPr>
            <a:cxnSpLocks/>
          </p:cNvCxnSpPr>
          <p:nvPr/>
        </p:nvCxnSpPr>
        <p:spPr>
          <a:xfrm flipH="1">
            <a:off x="3559337" y="3377878"/>
            <a:ext cx="3404614" cy="2678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48EBA18-C4E3-43D2-8A37-D4C0E1DE6F10}"/>
              </a:ext>
            </a:extLst>
          </p:cNvPr>
          <p:cNvCxnSpPr>
            <a:cxnSpLocks/>
          </p:cNvCxnSpPr>
          <p:nvPr/>
        </p:nvCxnSpPr>
        <p:spPr>
          <a:xfrm flipH="1">
            <a:off x="3559337" y="3861618"/>
            <a:ext cx="3404614" cy="273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84B5EA74-D042-4F6C-A336-EA235D9205BF}"/>
              </a:ext>
            </a:extLst>
          </p:cNvPr>
          <p:cNvSpPr txBox="1"/>
          <p:nvPr/>
        </p:nvSpPr>
        <p:spPr>
          <a:xfrm rot="5400000">
            <a:off x="5132663" y="3547867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ko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81FB860-A97D-4CE4-B132-DDE4F529FEEA}"/>
              </a:ext>
            </a:extLst>
          </p:cNvPr>
          <p:cNvSpPr txBox="1"/>
          <p:nvPr/>
        </p:nvSpPr>
        <p:spPr>
          <a:xfrm rot="5400000">
            <a:off x="3067770" y="3728880"/>
            <a:ext cx="343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cs typeface="Times New Roman" panose="02020603050405020304" pitchFamily="18" charset="0"/>
              </a:rPr>
              <a:t>…</a:t>
            </a:r>
            <a:endParaRPr lang="ko-KR" altLang="en-US" dirty="0">
              <a:solidFill>
                <a:schemeClr val="bg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94B98EEF-BA34-4D1E-B980-60464A913E69}"/>
              </a:ext>
            </a:extLst>
          </p:cNvPr>
          <p:cNvCxnSpPr>
            <a:cxnSpLocks/>
          </p:cNvCxnSpPr>
          <p:nvPr/>
        </p:nvCxnSpPr>
        <p:spPr>
          <a:xfrm>
            <a:off x="3559336" y="4688631"/>
            <a:ext cx="3425908" cy="25418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7DE9C4FE-B21A-441B-9929-79DE6FEE23DF}"/>
              </a:ext>
            </a:extLst>
          </p:cNvPr>
          <p:cNvSpPr/>
          <p:nvPr/>
        </p:nvSpPr>
        <p:spPr>
          <a:xfrm>
            <a:off x="4478307" y="4644913"/>
            <a:ext cx="215900" cy="2159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1E6BEC1-2BAC-4B5E-9DE0-981F8FF43917}"/>
              </a:ext>
            </a:extLst>
          </p:cNvPr>
          <p:cNvSpPr txBox="1"/>
          <p:nvPr/>
        </p:nvSpPr>
        <p:spPr>
          <a:xfrm>
            <a:off x="4616538" y="4450711"/>
            <a:ext cx="1186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512B Sample</a:t>
            </a:r>
            <a:endParaRPr lang="ko-KR" altLang="en-US" sz="1400" b="1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6268FF0-D39C-409C-B139-7EE094328F66}"/>
              </a:ext>
            </a:extLst>
          </p:cNvPr>
          <p:cNvSpPr txBox="1"/>
          <p:nvPr/>
        </p:nvSpPr>
        <p:spPr>
          <a:xfrm>
            <a:off x="2396917" y="4827160"/>
            <a:ext cx="1103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#10,000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0C1C52B-C84E-4036-A12B-0F024ACBF405}"/>
              </a:ext>
            </a:extLst>
          </p:cNvPr>
          <p:cNvSpPr txBox="1"/>
          <p:nvPr/>
        </p:nvSpPr>
        <p:spPr>
          <a:xfrm>
            <a:off x="2786448" y="4570467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TimeStart</a:t>
            </a:r>
            <a:endParaRPr lang="ko-KR" altLang="en-US" sz="11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BD28235-ED69-4F00-B590-09449500C2A9}"/>
              </a:ext>
            </a:extLst>
          </p:cNvPr>
          <p:cNvSpPr txBox="1"/>
          <p:nvPr/>
        </p:nvSpPr>
        <p:spPr>
          <a:xfrm>
            <a:off x="2730737" y="5079010"/>
            <a:ext cx="8146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TimeEnd.1</a:t>
            </a:r>
            <a:endParaRPr lang="ko-KR" altLang="en-US" sz="11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467F3CFA-3862-4E91-A104-4880DB22F780}"/>
              </a:ext>
            </a:extLst>
          </p:cNvPr>
          <p:cNvSpPr txBox="1"/>
          <p:nvPr/>
        </p:nvSpPr>
        <p:spPr>
          <a:xfrm>
            <a:off x="2730737" y="5306758"/>
            <a:ext cx="8146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TimeEnd.2</a:t>
            </a:r>
            <a:endParaRPr lang="ko-KR" altLang="en-US" sz="11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632F0F6-5209-48E2-8D82-F44045731BB4}"/>
              </a:ext>
            </a:extLst>
          </p:cNvPr>
          <p:cNvSpPr txBox="1"/>
          <p:nvPr/>
        </p:nvSpPr>
        <p:spPr>
          <a:xfrm>
            <a:off x="2237013" y="5625651"/>
            <a:ext cx="13083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TimeEnd.SubCount</a:t>
            </a:r>
            <a:endParaRPr lang="ko-KR" altLang="en-US" sz="11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73C8217-7B55-4C6F-9416-719213C6172E}"/>
              </a:ext>
            </a:extLst>
          </p:cNvPr>
          <p:cNvCxnSpPr>
            <a:cxnSpLocks/>
          </p:cNvCxnSpPr>
          <p:nvPr/>
        </p:nvCxnSpPr>
        <p:spPr>
          <a:xfrm flipH="1">
            <a:off x="3559336" y="4960684"/>
            <a:ext cx="3404615" cy="2421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66741E8D-F58F-40B1-814A-19942463C3AD}"/>
              </a:ext>
            </a:extLst>
          </p:cNvPr>
          <p:cNvCxnSpPr>
            <a:cxnSpLocks/>
          </p:cNvCxnSpPr>
          <p:nvPr/>
        </p:nvCxnSpPr>
        <p:spPr>
          <a:xfrm flipH="1">
            <a:off x="3559337" y="5158717"/>
            <a:ext cx="3404614" cy="2678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3583E70B-3738-4483-B154-58E2D91CBA7A}"/>
              </a:ext>
            </a:extLst>
          </p:cNvPr>
          <p:cNvCxnSpPr>
            <a:cxnSpLocks/>
          </p:cNvCxnSpPr>
          <p:nvPr/>
        </p:nvCxnSpPr>
        <p:spPr>
          <a:xfrm flipH="1">
            <a:off x="3559337" y="5642457"/>
            <a:ext cx="3404614" cy="273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2CC4892-3565-431F-A65A-7E81A9D460C8}"/>
              </a:ext>
            </a:extLst>
          </p:cNvPr>
          <p:cNvSpPr txBox="1"/>
          <p:nvPr/>
        </p:nvSpPr>
        <p:spPr>
          <a:xfrm rot="5400000">
            <a:off x="5132663" y="5328706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ko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74CD386-D095-4AA4-8CD8-4812FAD906D7}"/>
              </a:ext>
            </a:extLst>
          </p:cNvPr>
          <p:cNvSpPr txBox="1"/>
          <p:nvPr/>
        </p:nvSpPr>
        <p:spPr>
          <a:xfrm rot="5400000">
            <a:off x="3067770" y="5509719"/>
            <a:ext cx="343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cs typeface="Times New Roman" panose="02020603050405020304" pitchFamily="18" charset="0"/>
              </a:rPr>
              <a:t>…</a:t>
            </a:r>
            <a:endParaRPr lang="ko-KR" altLang="en-US" dirty="0">
              <a:solidFill>
                <a:schemeClr val="bg1">
                  <a:lumMod val="7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EA177D7-2CFC-48C8-A27A-A7B4EB1D577B}"/>
              </a:ext>
            </a:extLst>
          </p:cNvPr>
          <p:cNvSpPr txBox="1"/>
          <p:nvPr/>
        </p:nvSpPr>
        <p:spPr>
          <a:xfrm rot="5400000">
            <a:off x="3067770" y="4231504"/>
            <a:ext cx="343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cs typeface="Times New Roman" panose="02020603050405020304" pitchFamily="18" charset="0"/>
              </a:rPr>
              <a:t>…</a:t>
            </a:r>
            <a:endParaRPr lang="ko-KR" altLang="en-US" dirty="0"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4908CBDB-1562-4F2C-B7E5-66430C88A40E}"/>
                  </a:ext>
                </a:extLst>
              </p:cNvPr>
              <p:cNvSpPr/>
              <p:nvPr/>
            </p:nvSpPr>
            <p:spPr>
              <a:xfrm>
                <a:off x="8234302" y="4656317"/>
                <a:ext cx="3458163" cy="13195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𝐿𝑎𝑡𝑒𝑛𝑐𝑦</m:t>
                      </m:r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f>
                                <m:fPr>
                                  <m:ctrlPr>
                                    <a:rPr lang="en-US" altLang="ko-KR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𝑇𝑖𝑚𝑒𝐸𝑛𝑑</m:t>
                                  </m:r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US" altLang="ko-K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𝑇𝑖𝑚𝑒𝑆𝑡𝑎𝑟𝑡</m:t>
                                  </m:r>
                                </m:num>
                                <m:den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nary>
                        </m:num>
                        <m:den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𝑆𝑎𝑚𝑝𝑙𝑒𝐶𝑜𝑢𝑛𝑡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𝑆𝑢𝑏𝐶𝑜𝑢𝑛𝑡</m:t>
                          </m:r>
                        </m:den>
                      </m:f>
                    </m:oMath>
                  </m:oMathPara>
                </a14:m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4908CBDB-1562-4F2C-B7E5-66430C88A4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4302" y="4656317"/>
                <a:ext cx="3458163" cy="131958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9" name="TextBox 88">
            <a:extLst>
              <a:ext uri="{FF2B5EF4-FFF2-40B4-BE49-F238E27FC236}">
                <a16:creationId xmlns:a16="http://schemas.microsoft.com/office/drawing/2014/main" id="{E5106BE5-E1D3-4C2E-A6A6-A25CA6A8E011}"/>
              </a:ext>
            </a:extLst>
          </p:cNvPr>
          <p:cNvSpPr txBox="1"/>
          <p:nvPr/>
        </p:nvSpPr>
        <p:spPr>
          <a:xfrm>
            <a:off x="8234301" y="4286985"/>
            <a:ext cx="2146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*Latency Calculation</a:t>
            </a:r>
            <a:endParaRPr lang="ko-KR" altLang="en-US" b="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9DBE7BB-16E5-4878-BB3A-BAB904380623}"/>
              </a:ext>
            </a:extLst>
          </p:cNvPr>
          <p:cNvSpPr txBox="1"/>
          <p:nvPr/>
        </p:nvSpPr>
        <p:spPr>
          <a:xfrm>
            <a:off x="6963951" y="3046321"/>
            <a:ext cx="13692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PerfTestSubscriber.1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BB47CE2-902F-44F5-A2EA-994EF506BBE0}"/>
              </a:ext>
            </a:extLst>
          </p:cNvPr>
          <p:cNvSpPr txBox="1"/>
          <p:nvPr/>
        </p:nvSpPr>
        <p:spPr>
          <a:xfrm>
            <a:off x="6963951" y="3236787"/>
            <a:ext cx="13692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PerfTestSubscriber.2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3CDCFC6-49BD-4049-8969-D4412E16BEC8}"/>
              </a:ext>
            </a:extLst>
          </p:cNvPr>
          <p:cNvSpPr txBox="1"/>
          <p:nvPr/>
        </p:nvSpPr>
        <p:spPr>
          <a:xfrm>
            <a:off x="6963951" y="3717412"/>
            <a:ext cx="18517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PerfTestSubscriber.SubCount</a:t>
            </a:r>
            <a:endParaRPr lang="ko-KR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C0A5E21-D365-47A6-8F2B-BDCB8B0C6858}"/>
              </a:ext>
            </a:extLst>
          </p:cNvPr>
          <p:cNvSpPr txBox="1"/>
          <p:nvPr/>
        </p:nvSpPr>
        <p:spPr>
          <a:xfrm rot="5400000">
            <a:off x="7345308" y="3431183"/>
            <a:ext cx="343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67C8888-8644-470F-8064-7DBD75327DD3}"/>
              </a:ext>
            </a:extLst>
          </p:cNvPr>
          <p:cNvSpPr txBox="1"/>
          <p:nvPr/>
        </p:nvSpPr>
        <p:spPr>
          <a:xfrm rot="5400000">
            <a:off x="7346024" y="4231504"/>
            <a:ext cx="343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897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D0150AF-7297-4C9C-8790-C863A1B01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Performance Test Arguments</a:t>
            </a:r>
            <a:endParaRPr lang="ko-KR" alt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9C0329F-3A58-4174-BB74-17E131401D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8701518"/>
              </p:ext>
            </p:extLst>
          </p:nvPr>
        </p:nvGraphicFramePr>
        <p:xfrm>
          <a:off x="609600" y="1435100"/>
          <a:ext cx="10972798" cy="33649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599">
                  <a:extLst>
                    <a:ext uri="{9D8B030D-6E8A-4147-A177-3AD203B41FA5}">
                      <a16:colId xmlns:a16="http://schemas.microsoft.com/office/drawing/2014/main" val="4129187817"/>
                    </a:ext>
                  </a:extLst>
                </a:gridCol>
                <a:gridCol w="7315199">
                  <a:extLst>
                    <a:ext uri="{9D8B030D-6E8A-4147-A177-3AD203B41FA5}">
                      <a16:colId xmlns:a16="http://schemas.microsoft.com/office/drawing/2014/main" val="1023425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Option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Value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5978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CNI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Antrea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2949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5486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DDS Implementation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OpenDDS</a:t>
                      </a:r>
                      <a:r>
                        <a:rPr lang="en-US" altLang="ko-KR" dirty="0"/>
                        <a:t>, RTIDDS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379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QoS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RELIABLE, KEEP_ALL_HISTORY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070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Topic Size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64, 128, 256, 512, 1k, 2k, 4k, 8k, 16k, 32k, 63k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7655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Sample Count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0632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Target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Throughput, Latency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38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Network Bandwidth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1Gbps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8987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5C0F7-EF42-4403-B2F7-F25CC480FC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20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CE0ED-A5CE-431A-B347-870CCCA06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Wireshark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79F3E-3C8F-4B8E-88F1-080D627BA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오픈소스 패킷 분석 도구</a:t>
            </a:r>
            <a:endParaRPr lang="en-US" altLang="ko-KR" dirty="0"/>
          </a:p>
          <a:p>
            <a:pPr lvl="1"/>
            <a:r>
              <a:rPr lang="ko-KR" altLang="en-US" dirty="0"/>
              <a:t>원하는 인터페이스에 대한 네트워크 패킷 캡쳐 및 분석 가능</a:t>
            </a:r>
            <a:endParaRPr lang="en-US" altLang="ko-KR" dirty="0"/>
          </a:p>
          <a:p>
            <a:pPr lvl="1"/>
            <a:r>
              <a:rPr lang="ko-KR" altLang="en-US" dirty="0"/>
              <a:t>특정 조건을 만족하거나 만족하지 않는 패킷 필터링 기능</a:t>
            </a:r>
            <a:endParaRPr lang="en-US" altLang="ko-KR" dirty="0"/>
          </a:p>
          <a:p>
            <a:pPr lvl="1"/>
            <a:r>
              <a:rPr lang="ko-KR" altLang="en-US" dirty="0"/>
              <a:t>필터링 된 패킷들에 대한 </a:t>
            </a:r>
            <a:r>
              <a:rPr lang="en-US" altLang="ko-KR" dirty="0"/>
              <a:t>I/O Graph </a:t>
            </a:r>
            <a:r>
              <a:rPr lang="ko-KR" altLang="en-US" dirty="0"/>
              <a:t>제공</a:t>
            </a:r>
            <a:endParaRPr lang="en-US" altLang="ko-KR" dirty="0"/>
          </a:p>
          <a:p>
            <a:pPr lvl="1"/>
            <a:r>
              <a:rPr lang="ko-KR" altLang="en-US" dirty="0"/>
              <a:t>성능평가 및 분석에 대한 추가자료로 사용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9141C-4B2C-4F2B-8528-F4C2E79057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96</a:t>
            </a:fld>
            <a:endParaRPr lang="ko-KR" alt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5D83D1B-24DD-423D-B944-E6E96A0F4885}"/>
              </a:ext>
            </a:extLst>
          </p:cNvPr>
          <p:cNvGrpSpPr/>
          <p:nvPr/>
        </p:nvGrpSpPr>
        <p:grpSpPr>
          <a:xfrm>
            <a:off x="1628129" y="3429000"/>
            <a:ext cx="4652021" cy="2507657"/>
            <a:chOff x="1142354" y="3467693"/>
            <a:chExt cx="4652021" cy="2507657"/>
          </a:xfrm>
        </p:grpSpPr>
        <p:pic>
          <p:nvPicPr>
            <p:cNvPr id="5" name="Content Placeholder 5">
              <a:extLst>
                <a:ext uri="{FF2B5EF4-FFF2-40B4-BE49-F238E27FC236}">
                  <a16:creationId xmlns:a16="http://schemas.microsoft.com/office/drawing/2014/main" id="{48610FE7-EB5E-42F7-B306-BDD8690AB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354" y="3467693"/>
              <a:ext cx="1816199" cy="10216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2D33B90-3A1E-45F5-B46D-015BA3836FE6}"/>
                </a:ext>
              </a:extLst>
            </p:cNvPr>
            <p:cNvGrpSpPr/>
            <p:nvPr/>
          </p:nvGrpSpPr>
          <p:grpSpPr>
            <a:xfrm>
              <a:off x="2050453" y="3917951"/>
              <a:ext cx="3736233" cy="2050656"/>
              <a:chOff x="3345002" y="1852254"/>
              <a:chExt cx="7292081" cy="4002306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B0830FD9-F50E-4080-8458-04BF1DB741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45002" y="1852254"/>
                <a:ext cx="7292081" cy="400230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3E3C639-A619-4E58-B7D4-1F350BFABE34}"/>
                  </a:ext>
                </a:extLst>
              </p:cNvPr>
              <p:cNvSpPr txBox="1"/>
              <p:nvPr/>
            </p:nvSpPr>
            <p:spPr>
              <a:xfrm>
                <a:off x="8878175" y="4010841"/>
                <a:ext cx="1758908" cy="6006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 err="1">
                    <a:solidFill>
                      <a:srgbClr val="3465A4"/>
                    </a:solidFill>
                  </a:rPr>
                  <a:t>OpenDDS</a:t>
                </a:r>
                <a:endParaRPr lang="ko-KR" altLang="en-US" sz="1400" b="1" dirty="0">
                  <a:solidFill>
                    <a:srgbClr val="3465A4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AB44ED2-2B48-46A4-B28F-D7ECB9BC0672}"/>
                  </a:ext>
                </a:extLst>
              </p:cNvPr>
              <p:cNvSpPr txBox="1"/>
              <p:nvPr/>
            </p:nvSpPr>
            <p:spPr>
              <a:xfrm>
                <a:off x="7284028" y="2074842"/>
                <a:ext cx="1430152" cy="6006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>
                    <a:solidFill>
                      <a:srgbClr val="F57900"/>
                    </a:solidFill>
                  </a:rPr>
                  <a:t>RTIDDS</a:t>
                </a:r>
                <a:endParaRPr lang="ko-KR" altLang="en-US" sz="1400" b="1" dirty="0">
                  <a:solidFill>
                    <a:srgbClr val="F57900"/>
                  </a:solidFill>
                </a:endParaRPr>
              </a:p>
            </p:txBody>
          </p:sp>
        </p:grp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B20FFA-9F3D-468F-B3F7-5B9FEF752501}"/>
                </a:ext>
              </a:extLst>
            </p:cNvPr>
            <p:cNvCxnSpPr>
              <a:cxnSpLocks/>
            </p:cNvCxnSpPr>
            <p:nvPr/>
          </p:nvCxnSpPr>
          <p:spPr>
            <a:xfrm>
              <a:off x="1142354" y="4489305"/>
              <a:ext cx="886471" cy="1486045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D87E0F6-51C8-4F68-AF38-4E0154279D99}"/>
                </a:ext>
              </a:extLst>
            </p:cNvPr>
            <p:cNvCxnSpPr>
              <a:cxnSpLocks/>
            </p:cNvCxnSpPr>
            <p:nvPr/>
          </p:nvCxnSpPr>
          <p:spPr>
            <a:xfrm>
              <a:off x="2958553" y="3467694"/>
              <a:ext cx="2835822" cy="434381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310C71E-8D79-44E0-9CCF-28A9CE00EDF0}"/>
              </a:ext>
            </a:extLst>
          </p:cNvPr>
          <p:cNvSpPr txBox="1"/>
          <p:nvPr/>
        </p:nvSpPr>
        <p:spPr>
          <a:xfrm>
            <a:off x="6294089" y="3863382"/>
            <a:ext cx="5073697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e.g.</a:t>
            </a:r>
            <a:r>
              <a:rPr lang="ko-KR" altLang="en-US" sz="1400" dirty="0"/>
              <a:t> </a:t>
            </a:r>
            <a:r>
              <a:rPr lang="en-US" altLang="ko-KR" sz="1400" dirty="0"/>
              <a:t>Unicast Throughput</a:t>
            </a:r>
            <a:r>
              <a:rPr lang="ko-KR" altLang="en-US" sz="1400" dirty="0"/>
              <a:t> </a:t>
            </a:r>
            <a:r>
              <a:rPr lang="en-US" altLang="ko-KR" sz="1400" dirty="0"/>
              <a:t>Tests</a:t>
            </a:r>
          </a:p>
          <a:p>
            <a:r>
              <a:rPr lang="en-US" altLang="ko-KR" sz="1400" dirty="0"/>
              <a:t>Publisher</a:t>
            </a:r>
            <a:r>
              <a:rPr lang="ko-KR" altLang="en-US" sz="1400" dirty="0"/>
              <a:t>에서 </a:t>
            </a:r>
            <a:r>
              <a:rPr lang="en-US" altLang="ko-KR" sz="1400" dirty="0"/>
              <a:t>Subscriber</a:t>
            </a:r>
            <a:r>
              <a:rPr lang="ko-KR" altLang="en-US" sz="1400" dirty="0"/>
              <a:t>로 전송되는 샘플 패킷만 필터링</a:t>
            </a:r>
            <a:endParaRPr lang="en-US" altLang="ko-KR" sz="1400" dirty="0"/>
          </a:p>
          <a:p>
            <a:endParaRPr lang="en-US" altLang="ko-KR" sz="1400" dirty="0"/>
          </a:p>
          <a:p>
            <a:pPr marL="342900" indent="-342900">
              <a:buAutoNum type="arabicPeriod"/>
            </a:pPr>
            <a:r>
              <a:rPr lang="en-US" altLang="ko-KR" sz="1400" dirty="0"/>
              <a:t>RTIDDS</a:t>
            </a:r>
            <a:r>
              <a:rPr lang="ko-KR" altLang="en-US" sz="1400" dirty="0"/>
              <a:t>의 초당 패킷 전송수가 </a:t>
            </a:r>
            <a:r>
              <a:rPr lang="en-US" altLang="ko-KR" sz="1400" dirty="0" err="1"/>
              <a:t>OpenDDS</a:t>
            </a:r>
            <a:r>
              <a:rPr lang="ko-KR" altLang="en-US" sz="1400" dirty="0"/>
              <a:t>보다 큼</a:t>
            </a: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같은 양의 샘플을 </a:t>
            </a:r>
            <a:r>
              <a:rPr lang="ko-KR" altLang="en-US" sz="1400" dirty="0" err="1"/>
              <a:t>전달하는데에</a:t>
            </a:r>
            <a:r>
              <a:rPr lang="ko-KR" altLang="en-US" sz="1400" dirty="0"/>
              <a:t> </a:t>
            </a:r>
            <a:r>
              <a:rPr lang="en-US" altLang="ko-KR" sz="1400" dirty="0"/>
              <a:t>RTIDDS</a:t>
            </a:r>
            <a:r>
              <a:rPr lang="ko-KR" altLang="en-US" sz="1400" dirty="0"/>
              <a:t>가 소요시간이 적음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r>
              <a:rPr lang="ko-KR" altLang="en-US" sz="1400" dirty="0"/>
              <a:t>결론적으로 </a:t>
            </a:r>
            <a:r>
              <a:rPr lang="en-US" altLang="ko-KR" sz="1400" dirty="0"/>
              <a:t>RTIDDS</a:t>
            </a:r>
            <a:r>
              <a:rPr lang="ko-KR" altLang="en-US" sz="1400" dirty="0"/>
              <a:t>의 </a:t>
            </a:r>
            <a:r>
              <a:rPr lang="en-US" altLang="ko-KR" sz="1400" dirty="0"/>
              <a:t>Throughput</a:t>
            </a:r>
            <a:r>
              <a:rPr lang="ko-KR" altLang="en-US" sz="1400" dirty="0"/>
              <a:t>이 </a:t>
            </a:r>
            <a:r>
              <a:rPr lang="en-US" altLang="ko-KR" sz="1400" dirty="0" err="1"/>
              <a:t>OpenDDS</a:t>
            </a:r>
            <a:r>
              <a:rPr lang="ko-KR" altLang="en-US" sz="1400" dirty="0"/>
              <a:t>보다 좋음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89697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1E26E-49AF-438C-BEA1-3448960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Performance Test Results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E6117-F256-4307-8226-BB915648F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Latency</a:t>
            </a:r>
          </a:p>
          <a:p>
            <a:pPr lvl="1"/>
            <a:r>
              <a:rPr lang="en-US" altLang="ko-KR" dirty="0"/>
              <a:t>Unicast Latency</a:t>
            </a:r>
          </a:p>
          <a:p>
            <a:pPr lvl="1"/>
            <a:r>
              <a:rPr lang="en-US" altLang="ko-KR" dirty="0"/>
              <a:t>Unicast vs Multicast</a:t>
            </a:r>
          </a:p>
          <a:p>
            <a:endParaRPr lang="en-US" altLang="ko-KR" dirty="0"/>
          </a:p>
          <a:p>
            <a:r>
              <a:rPr lang="en-US" altLang="ko-KR" dirty="0"/>
              <a:t>Throughput</a:t>
            </a:r>
          </a:p>
          <a:p>
            <a:pPr lvl="1"/>
            <a:r>
              <a:rPr lang="en-US" altLang="ko-KR" dirty="0"/>
              <a:t>Unicast Throughput</a:t>
            </a:r>
          </a:p>
          <a:p>
            <a:pPr lvl="1"/>
            <a:r>
              <a:rPr lang="en-US" altLang="ko-KR" dirty="0"/>
              <a:t>Unicast vs Multicast</a:t>
            </a:r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58F5C5-ECAB-4D57-A379-82111FB761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962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F814-9252-4710-885E-43D07F4A1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Latency (1/3)</a:t>
            </a:r>
            <a:endParaRPr lang="ko-KR" alt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03B7FFC-EB66-45FE-8898-98904F9188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5558775"/>
              </p:ext>
            </p:extLst>
          </p:nvPr>
        </p:nvGraphicFramePr>
        <p:xfrm>
          <a:off x="609600" y="2228850"/>
          <a:ext cx="10972800" cy="4171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8DF37-8232-490E-A7D8-0AD3D6E982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98</a:t>
            </a:fld>
            <a:endParaRPr lang="ko-KR" alt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1BFB68C-3B50-4EBB-B440-3ED4B6F790B1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19938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Topic </a:t>
            </a:r>
            <a:r>
              <a:rPr lang="ko-KR" altLang="en-US" sz="2000" dirty="0"/>
              <a:t>크기가 커질 수록 </a:t>
            </a:r>
            <a:r>
              <a:rPr lang="en-US" altLang="ko-KR" sz="2000" dirty="0"/>
              <a:t>Latency </a:t>
            </a:r>
            <a:r>
              <a:rPr lang="ko-KR" altLang="en-US" sz="2000" dirty="0"/>
              <a:t>성능이 감소</a:t>
            </a:r>
            <a:endParaRPr lang="en-US" altLang="ko-KR" sz="2000" dirty="0"/>
          </a:p>
          <a:p>
            <a:r>
              <a:rPr lang="en-US" altLang="ko-KR" sz="2000" dirty="0"/>
              <a:t>RTIDDS</a:t>
            </a:r>
            <a:r>
              <a:rPr lang="ko-KR" altLang="en-US" sz="2000" dirty="0"/>
              <a:t>가 </a:t>
            </a:r>
            <a:r>
              <a:rPr lang="en-US" altLang="ko-KR" sz="2000" dirty="0" err="1"/>
              <a:t>OpenDDS</a:t>
            </a:r>
            <a:r>
              <a:rPr lang="ko-KR" altLang="en-US" sz="2000" dirty="0"/>
              <a:t>에 비해 약 </a:t>
            </a:r>
            <a:r>
              <a:rPr lang="en-US" altLang="ko-KR" sz="2000" dirty="0"/>
              <a:t>0.3ms </a:t>
            </a:r>
            <a:r>
              <a:rPr lang="ko-KR" altLang="en-US" sz="2000" dirty="0"/>
              <a:t>적은 지연을 가짐</a:t>
            </a:r>
          </a:p>
        </p:txBody>
      </p:sp>
    </p:spTree>
    <p:extLst>
      <p:ext uri="{BB962C8B-B14F-4D97-AF65-F5344CB8AC3E}">
        <p14:creationId xmlns:p14="http://schemas.microsoft.com/office/powerpoint/2010/main" val="242079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F814-9252-4710-885E-43D07F4A1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Unicast Latency (2/3)</a:t>
            </a:r>
            <a:endParaRPr lang="ko-KR" altLang="en-US" dirty="0"/>
          </a:p>
        </p:txBody>
      </p:sp>
      <p:graphicFrame>
        <p:nvGraphicFramePr>
          <p:cNvPr id="6" name="Content Placeholder 6">
            <a:extLst>
              <a:ext uri="{FF2B5EF4-FFF2-40B4-BE49-F238E27FC236}">
                <a16:creationId xmlns:a16="http://schemas.microsoft.com/office/drawing/2014/main" id="{F6742BEC-2BB4-4F3E-8CB8-CB609C2455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2551387"/>
              </p:ext>
            </p:extLst>
          </p:nvPr>
        </p:nvGraphicFramePr>
        <p:xfrm>
          <a:off x="609600" y="2295524"/>
          <a:ext cx="10972800" cy="4105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8DF37-8232-490E-A7D8-0AD3D6E982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77D98-EF84-479F-B0A6-B3152D61A2E5}" type="slidenum">
              <a:rPr lang="ko-KR" altLang="en-US" smtClean="0"/>
              <a:t>99</a:t>
            </a:fld>
            <a:endParaRPr lang="ko-KR" alt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59B9C4-871D-4133-AFAE-37C1F873C510}"/>
              </a:ext>
            </a:extLst>
          </p:cNvPr>
          <p:cNvSpPr txBox="1">
            <a:spLocks/>
          </p:cNvSpPr>
          <p:nvPr/>
        </p:nvSpPr>
        <p:spPr>
          <a:xfrm>
            <a:off x="609600" y="1435101"/>
            <a:ext cx="10972800" cy="19938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50520" indent="-350520" algn="l" defTabSz="54864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91540" indent="-34290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3716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920240" indent="-274320" algn="l" defTabSz="548640" rtl="0" eaLnBrk="1" latinLnBrk="1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468880" indent="-274320" algn="l" defTabSz="548640" rtl="0" eaLnBrk="1" latinLnBrk="1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301752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Topic </a:t>
            </a:r>
            <a:r>
              <a:rPr lang="ko-KR" altLang="en-US" sz="2000" dirty="0"/>
              <a:t>크기가 커질 수록 </a:t>
            </a:r>
            <a:r>
              <a:rPr lang="en-US" altLang="ko-KR" sz="2000" dirty="0"/>
              <a:t>Latency </a:t>
            </a:r>
            <a:r>
              <a:rPr lang="ko-KR" altLang="en-US" sz="2000" dirty="0"/>
              <a:t>성능이 감소</a:t>
            </a:r>
          </a:p>
          <a:p>
            <a:r>
              <a:rPr lang="en-US" altLang="ko-KR" sz="2000" dirty="0"/>
              <a:t>RTIDDS</a:t>
            </a:r>
            <a:r>
              <a:rPr lang="ko-KR" altLang="en-US" sz="2000" dirty="0"/>
              <a:t>가 </a:t>
            </a:r>
            <a:r>
              <a:rPr lang="en-US" altLang="ko-KR" sz="2000" dirty="0" err="1"/>
              <a:t>OpenDDS</a:t>
            </a:r>
            <a:r>
              <a:rPr lang="ko-KR" altLang="en-US" sz="2000" dirty="0"/>
              <a:t>에 비해 약 </a:t>
            </a:r>
            <a:r>
              <a:rPr lang="en-US" altLang="ko-KR" sz="2000" dirty="0"/>
              <a:t>0.4ms </a:t>
            </a:r>
            <a:r>
              <a:rPr lang="ko-KR" altLang="en-US" sz="2000" dirty="0"/>
              <a:t>적은 지연을 가짐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69471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pin_2021_ppt">
  <a:themeElements>
    <a:clrScheme name="PIN">
      <a:dk1>
        <a:srgbClr val="000000"/>
      </a:dk1>
      <a:lt1>
        <a:srgbClr val="FFFFFF"/>
      </a:lt1>
      <a:dk2>
        <a:srgbClr val="E7DEC9"/>
      </a:dk2>
      <a:lt2>
        <a:srgbClr val="4F271C"/>
      </a:lt2>
      <a:accent1>
        <a:srgbClr val="0070C0"/>
      </a:accent1>
      <a:accent2>
        <a:srgbClr val="FF6600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00B050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rgbClr val="C00000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in_2021_ppt" id="{EB83E558-6886-420A-92E9-8461A419A075}" vid="{3C2D6CF5-FF57-4EEC-AACE-B2656DF28C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pin_2021_ppt</Template>
  <TotalTime>3977</TotalTime>
  <Words>7791</Words>
  <Application>Microsoft Office PowerPoint</Application>
  <PresentationFormat>Widescreen</PresentationFormat>
  <Paragraphs>2026</Paragraphs>
  <Slides>114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24" baseType="lpstr">
      <vt:lpstr>HY헤드라인M</vt:lpstr>
      <vt:lpstr>Lucida Grande</vt:lpstr>
      <vt:lpstr>맑은 고딕</vt:lpstr>
      <vt:lpstr>휴먼명조</vt:lpstr>
      <vt:lpstr>Arial</vt:lpstr>
      <vt:lpstr>Calibri</vt:lpstr>
      <vt:lpstr>Cambria Math</vt:lpstr>
      <vt:lpstr>Cascadia Mono</vt:lpstr>
      <vt:lpstr>Times New Roman</vt:lpstr>
      <vt:lpstr>pin_2021_ppt</vt:lpstr>
      <vt:lpstr>Cloud Kubernetes 기반 FEP to CIM DDS Adaptor 구현 및 CIM 크기에 따른 DDS 성능평가</vt:lpstr>
      <vt:lpstr>Table of Contents</vt:lpstr>
      <vt:lpstr>Introduction</vt:lpstr>
      <vt:lpstr>Introduction</vt:lpstr>
      <vt:lpstr>Related Work</vt:lpstr>
      <vt:lpstr>Related Work</vt:lpstr>
      <vt:lpstr>Backgrounds on Underlying Technologies</vt:lpstr>
      <vt:lpstr>SCADA (1/2)</vt:lpstr>
      <vt:lpstr>SCADA (2/2)</vt:lpstr>
      <vt:lpstr>IEC 61850 (1/7)</vt:lpstr>
      <vt:lpstr>IEC 61850 (2/7)</vt:lpstr>
      <vt:lpstr>IEC 61850 (3/7)</vt:lpstr>
      <vt:lpstr>IEC 61850 (4/7)</vt:lpstr>
      <vt:lpstr>IEC 61850 (5/7)</vt:lpstr>
      <vt:lpstr>IEC 61850 (6/7)</vt:lpstr>
      <vt:lpstr>IEC 61850 (7/7)</vt:lpstr>
      <vt:lpstr>DNP3.0 (1/5)</vt:lpstr>
      <vt:lpstr>DNP3.0 (2/5)</vt:lpstr>
      <vt:lpstr>DNP3.0 (3/5)</vt:lpstr>
      <vt:lpstr>DNP3.0 (4/5)</vt:lpstr>
      <vt:lpstr>DNP3.0 (5/5)</vt:lpstr>
      <vt:lpstr>Cloud Computing (1/3)</vt:lpstr>
      <vt:lpstr>Cloud Computing (2/3)</vt:lpstr>
      <vt:lpstr>Cloud Computing (3/3)</vt:lpstr>
      <vt:lpstr>Proxmox (1/2)</vt:lpstr>
      <vt:lpstr>Proxmox (2/2)</vt:lpstr>
      <vt:lpstr>Proxmox SDN</vt:lpstr>
      <vt:lpstr>MSA (1/2)</vt:lpstr>
      <vt:lpstr>MSA (2/2)</vt:lpstr>
      <vt:lpstr>Container</vt:lpstr>
      <vt:lpstr>Kubernetes (1/2)</vt:lpstr>
      <vt:lpstr>Kubernetes (2/2)</vt:lpstr>
      <vt:lpstr>Kubernetes Components (1/3)</vt:lpstr>
      <vt:lpstr>Kubernetes Components (2/3)</vt:lpstr>
      <vt:lpstr>Kubernetes Components (3/3)</vt:lpstr>
      <vt:lpstr>Kubernetes HA* (1/2)</vt:lpstr>
      <vt:lpstr>Kubernetes HA (2/2)</vt:lpstr>
      <vt:lpstr>Kubernetes Distributions</vt:lpstr>
      <vt:lpstr>CNI</vt:lpstr>
      <vt:lpstr>Antrea CNI</vt:lpstr>
      <vt:lpstr>CI/CD</vt:lpstr>
      <vt:lpstr>GitLab CI</vt:lpstr>
      <vt:lpstr>DDS (1/2)</vt:lpstr>
      <vt:lpstr>DDS (2/2)</vt:lpstr>
      <vt:lpstr>DDS Discovery</vt:lpstr>
      <vt:lpstr>DDS Entity (1/2)</vt:lpstr>
      <vt:lpstr>DDS Entity (2/2)</vt:lpstr>
      <vt:lpstr>DDS QoS (1/2)</vt:lpstr>
      <vt:lpstr>DDS QoS (2/2)</vt:lpstr>
      <vt:lpstr>CIM (1/4)</vt:lpstr>
      <vt:lpstr>CIM (2/4)</vt:lpstr>
      <vt:lpstr>CIM (3/4)</vt:lpstr>
      <vt:lpstr>CIM (4/4)</vt:lpstr>
      <vt:lpstr>Implementation Architecture</vt:lpstr>
      <vt:lpstr>Test Bed</vt:lpstr>
      <vt:lpstr>Architecture</vt:lpstr>
      <vt:lpstr>IEC 61850 to CIM Mapping</vt:lpstr>
      <vt:lpstr>Mapping Architecture</vt:lpstr>
      <vt:lpstr>IEC61850 to CIM Mapping Table (1/2)</vt:lpstr>
      <vt:lpstr>IEC61850 to CIM Mapping Table (2/2)</vt:lpstr>
      <vt:lpstr>PoC 실행 결과 – IEC 61850</vt:lpstr>
      <vt:lpstr>PoC 실행 결과 – CIM Adaptor</vt:lpstr>
      <vt:lpstr>PoC 실행 결과 – DDS Sub</vt:lpstr>
      <vt:lpstr>Implementation Architecture</vt:lpstr>
      <vt:lpstr>Testbed</vt:lpstr>
      <vt:lpstr>Architecture</vt:lpstr>
      <vt:lpstr>CIM Adaptor</vt:lpstr>
      <vt:lpstr>CIM Adaptor</vt:lpstr>
      <vt:lpstr>PoC (1/3)</vt:lpstr>
      <vt:lpstr>PoC (2/3)</vt:lpstr>
      <vt:lpstr>PoC (3/3)</vt:lpstr>
      <vt:lpstr>Performance Analysis</vt:lpstr>
      <vt:lpstr>Performance Test parameter</vt:lpstr>
      <vt:lpstr>Test Scenarios </vt:lpstr>
      <vt:lpstr>Test Scenario 1</vt:lpstr>
      <vt:lpstr>Test Scenario 1 - Latency</vt:lpstr>
      <vt:lpstr>Test Scenario 1 - Throughput (1/3)</vt:lpstr>
      <vt:lpstr>Test Scenario 1 - Throughput (2/3)</vt:lpstr>
      <vt:lpstr>Test Scenario 1 - Throughput (3/3)</vt:lpstr>
      <vt:lpstr>Test Scenario 2, 3</vt:lpstr>
      <vt:lpstr>Test Scenario 2 - Latency (1/3)  </vt:lpstr>
      <vt:lpstr>Test Scenario 2 - Latency (2/3) </vt:lpstr>
      <vt:lpstr>Test Scenario 2 - Latency (3/3) </vt:lpstr>
      <vt:lpstr>Test Scenario 3 - Latency </vt:lpstr>
      <vt:lpstr>Performance Analysis</vt:lpstr>
      <vt:lpstr>Performance Test Area</vt:lpstr>
      <vt:lpstr>DDSPerfTest (1/4)</vt:lpstr>
      <vt:lpstr>DDSPerfTest (2/4)</vt:lpstr>
      <vt:lpstr>DDSPerfTest (3/4)</vt:lpstr>
      <vt:lpstr>DDSPerfTest (4/4)</vt:lpstr>
      <vt:lpstr>Test Scenario (1/4)</vt:lpstr>
      <vt:lpstr>Test Scenario (2/4)</vt:lpstr>
      <vt:lpstr>Test Scenario (3/4)</vt:lpstr>
      <vt:lpstr>Test Scenario (4/4)</vt:lpstr>
      <vt:lpstr>Performance Test Arguments</vt:lpstr>
      <vt:lpstr>Wireshark</vt:lpstr>
      <vt:lpstr>Performance Test Results</vt:lpstr>
      <vt:lpstr>Unicast Latency (1/3)</vt:lpstr>
      <vt:lpstr>Unicast Latency (2/3)</vt:lpstr>
      <vt:lpstr>Unicast Latency (3/3)</vt:lpstr>
      <vt:lpstr>Unicast vs Multicast Latency (1/3)</vt:lpstr>
      <vt:lpstr>Unicast vs Multicast Latency (2/3)</vt:lpstr>
      <vt:lpstr>Unicast vs Multicast Latency (3/3)</vt:lpstr>
      <vt:lpstr>Throughput Tests</vt:lpstr>
      <vt:lpstr>Unicast Throughput (1/3)</vt:lpstr>
      <vt:lpstr>Unicast Throughput (2/3)</vt:lpstr>
      <vt:lpstr>Unicast Throughput (3/3)</vt:lpstr>
      <vt:lpstr>Unicast vs Multicast Throughput (1/3)</vt:lpstr>
      <vt:lpstr>Unicast vs Multicast Throughput (2/3)</vt:lpstr>
      <vt:lpstr>Unicast vs Multicast Throughput (3/3)</vt:lpstr>
      <vt:lpstr>Performance Evaluation</vt:lpstr>
      <vt:lpstr>Conclusion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김영현</dc:creator>
  <cp:lastModifiedBy>Bob Kim</cp:lastModifiedBy>
  <cp:revision>57</cp:revision>
  <dcterms:created xsi:type="dcterms:W3CDTF">2022-04-01T01:27:21Z</dcterms:created>
  <dcterms:modified xsi:type="dcterms:W3CDTF">2024-01-11T23:42:45Z</dcterms:modified>
</cp:coreProperties>
</file>

<file path=docProps/thumbnail.jpeg>
</file>